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93" r:id="rId3"/>
    <p:sldId id="290" r:id="rId4"/>
    <p:sldId id="274" r:id="rId5"/>
    <p:sldId id="277" r:id="rId6"/>
    <p:sldId id="279" r:id="rId7"/>
    <p:sldId id="292" r:id="rId8"/>
    <p:sldId id="280" r:id="rId9"/>
    <p:sldId id="282" r:id="rId10"/>
    <p:sldId id="268" r:id="rId11"/>
    <p:sldId id="295" r:id="rId12"/>
    <p:sldId id="28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94660"/>
  </p:normalViewPr>
  <p:slideViewPr>
    <p:cSldViewPr>
      <p:cViewPr>
        <p:scale>
          <a:sx n="66" d="100"/>
          <a:sy n="66" d="100"/>
        </p:scale>
        <p:origin x="-239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CA9329EB-AB23-42DD-BE32-C40A9B9934C7}" type="datetimeFigureOut">
              <a:rPr lang="ru-RU" smtClean="0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05BE045C-82C3-41D6-9A6B-1B4D0ABF0C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72B8DB-5EA9-4AD9-88DA-33AA68745E87}" type="datetimeFigureOut">
              <a:rPr lang="ru-RU" smtClean="0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EDDF5-E965-4163-AD46-E26566A334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D6A437-9C59-4F17-9731-DF6B89952ABC}" type="datetimeFigureOut">
              <a:rPr lang="ru-RU" smtClean="0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AB6F8-1DB8-437C-945E-8932A5BE51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856EC2F9-7C1D-49BA-A486-D9C31092BC1F}" type="datetimeFigureOut">
              <a:rPr lang="ru-RU" smtClean="0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0982489-4FE6-42B7-9C0B-7011DEA4B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A75B24C8-2E7E-409E-861C-C90217F55760}" type="datetimeFigureOut">
              <a:rPr lang="ru-RU" smtClean="0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30A91427-C8BD-459E-AC27-8FB33610AB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B31F53-170C-4A1D-9746-457A4E1E6DB7}" type="datetimeFigureOut">
              <a:rPr lang="ru-RU" smtClean="0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723EF-70DB-474C-BA71-43CCB3001F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7D5C7-183A-4EA0-985C-E90D9452F901}" type="datetimeFigureOut">
              <a:rPr lang="ru-RU" smtClean="0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7F6C0-3D7D-4590-AA60-38C8EA1E7C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8657707-FC80-4D0F-AB55-69C31386D957}" type="datetimeFigureOut">
              <a:rPr lang="ru-RU" smtClean="0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5F4D128-CBCA-4E08-B706-86B2439EF6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0A3739-3C29-461E-8D33-EF1445D2C8B5}" type="datetimeFigureOut">
              <a:rPr lang="ru-RU" smtClean="0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A4D23-5C92-4983-9C5C-2C3A9F8EA2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C624595-293B-4116-8B77-DFD0164C4D8D}" type="datetimeFigureOut">
              <a:rPr lang="ru-RU" smtClean="0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8362D52-8A29-45AF-A705-E3AC20B0D2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179D7CEE-2AC1-48C6-907B-DBC5787F92A7}" type="datetimeFigureOut">
              <a:rPr lang="ru-RU" smtClean="0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9BB3829-BBE9-4D9A-BA9D-C232590ADD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036893-AD29-4FF7-A6EF-B0417EB00E69}" type="datetimeFigureOut">
              <a:rPr lang="ru-RU" smtClean="0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6E9D33-518D-4630-B9EF-1071BF6E36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1702949" y="4578226"/>
            <a:ext cx="64807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ПРОФЕССИОНАЛЬНЫЙ 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СТАНДАРТ  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ПЕДАГОГА</a:t>
            </a:r>
            <a:endParaRPr lang="ru-RU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9" y="908719"/>
            <a:ext cx="2750641" cy="359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153888"/>
            <a:ext cx="6048970" cy="573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№3»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г.Когалыма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2843808" y="5589240"/>
            <a:ext cx="4140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Шамаева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Радионовна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</p:txBody>
      </p:sp>
      <p:pic>
        <p:nvPicPr>
          <p:cNvPr id="7" name="Picture 2" descr="http://mirgif.com/animacija/chernil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5473700"/>
            <a:ext cx="13684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НЕОБХОДИМОСТЬ ПЕРИОДИЧЕСКОГО ПЕРЕСМОТРА ПОФЕССИОНАЛЬНОГО СТАНДАРТА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052513"/>
            <a:ext cx="8229600" cy="43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/>
              <a:t>Меняется мир – меняется стандарт</a:t>
            </a:r>
          </a:p>
        </p:txBody>
      </p:sp>
      <p:pic>
        <p:nvPicPr>
          <p:cNvPr id="28675" name="Рисунок 4" descr="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484313"/>
            <a:ext cx="248443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 descr="ki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484313"/>
            <a:ext cx="233997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250825" y="3500438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Необходимость наполнения профессионального стандарта учителя новыми компетенциями: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179388" y="4149725"/>
            <a:ext cx="87852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Работа с одаренными учащимися;</a:t>
            </a:r>
          </a:p>
          <a:p>
            <a:pPr marL="342900" indent="-3429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Работа в условиях реализации школой программ инклюзивного образования;</a:t>
            </a:r>
          </a:p>
          <a:p>
            <a:pPr marL="342900" indent="-3429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Преподавание русского языка учащимся, для которых он не является родным;</a:t>
            </a:r>
          </a:p>
          <a:p>
            <a:pPr marL="342900" indent="-3429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Работа с учащимися массовых школ, имеющими проблемы в развитии;</a:t>
            </a:r>
          </a:p>
          <a:p>
            <a:pPr marL="342900" indent="-3429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Работа с девиантными социально запущенными учащимися, имеющими серьезные отклонения в поведении;</a:t>
            </a:r>
          </a:p>
          <a:p>
            <a:pPr marL="342900" indent="-3429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Мониторинг и экспертиза качества обучения, соответствующие международным стандартам.</a:t>
            </a:r>
          </a:p>
          <a:p>
            <a:pPr marL="342900" indent="-342900"/>
            <a:endParaRPr lang="ru-RU">
              <a:latin typeface="Calibri" pitchFamily="34" charset="0"/>
            </a:endParaRPr>
          </a:p>
        </p:txBody>
      </p:sp>
      <p:pic>
        <p:nvPicPr>
          <p:cNvPr id="28679" name="Рисунок 9" descr="1341394972_shkola-dlya-detey-migrantov-2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484313"/>
            <a:ext cx="2735263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ПРОФЕССИОНАЛЬНЫЕ КАЧЕСТВА РАБОТНИКА, ПРЕПОЛАГАЮЩИЕ СПОСОБНОСТЬ К НЕСТАНДАРТНЫМ  ДЕЙСТВИЯМ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0" name="Рисунок 6" descr="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938"/>
            <a:ext cx="2843213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7" descr="perfectteamwor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20938"/>
            <a:ext cx="24844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59113" y="1557338"/>
            <a:ext cx="3313112" cy="369411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  <a:defRPr/>
            </a:pPr>
            <a:r>
              <a:rPr lang="ru-RU" dirty="0">
                <a:latin typeface="Calibri" pitchFamily="34" charset="0"/>
              </a:rPr>
              <a:t> Мобильность</a:t>
            </a:r>
          </a:p>
          <a:p>
            <a:pPr marL="342900" indent="-342900">
              <a:buFont typeface="Arial" charset="0"/>
              <a:buAutoNum type="arabicPeriod"/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ru-RU" dirty="0">
                <a:latin typeface="Calibri" pitchFamily="34" charset="0"/>
              </a:rPr>
              <a:t>Способность к 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нестандартным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трудовым действиям</a:t>
            </a:r>
          </a:p>
          <a:p>
            <a:pPr marL="342900" indent="-342900">
              <a:buFont typeface="Arial" charset="0"/>
              <a:buAutoNum type="arabicPeriod"/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ru-RU" dirty="0">
                <a:latin typeface="Calibri" pitchFamily="34" charset="0"/>
              </a:rPr>
              <a:t> Умение работать в команде</a:t>
            </a:r>
          </a:p>
          <a:p>
            <a:pPr marL="342900" indent="-342900">
              <a:buFont typeface="Arial" charset="0"/>
              <a:buAutoNum type="arabicPeriod"/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ru-RU" dirty="0">
                <a:latin typeface="Calibri" pitchFamily="34" charset="0"/>
              </a:rPr>
              <a:t>Готовность к изменениям</a:t>
            </a:r>
          </a:p>
          <a:p>
            <a:pPr marL="342900" indent="-342900">
              <a:buFont typeface="Arial" charset="0"/>
              <a:buAutoNum type="arabicPeriod"/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ru-RU" dirty="0">
                <a:latin typeface="Calibri" pitchFamily="34" charset="0"/>
              </a:rPr>
              <a:t> Ответственность и самостоятельность в принятии решений  </a:t>
            </a:r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250825" y="5805488"/>
            <a:ext cx="4321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Интересуют работодателя не меньше, чем владении профессией.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43213" y="5229225"/>
            <a:ext cx="1728787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9" idx="2"/>
          </p:cNvCxnSpPr>
          <p:nvPr/>
        </p:nvCxnSpPr>
        <p:spPr>
          <a:xfrm>
            <a:off x="4716463" y="5251450"/>
            <a:ext cx="1871662" cy="531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5867400" y="5805488"/>
            <a:ext cx="3062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Выявляются в ходе </a:t>
            </a:r>
            <a:br>
              <a:rPr lang="ru-RU"/>
            </a:br>
            <a:r>
              <a:rPr lang="ru-RU"/>
              <a:t>стажировок !</a:t>
            </a:r>
          </a:p>
        </p:txBody>
      </p:sp>
    </p:spTree>
    <p:extLst>
      <p:ext uri="{BB962C8B-B14F-4D97-AF65-F5344CB8AC3E}">
        <p14:creationId xmlns:p14="http://schemas.microsoft.com/office/powerpoint/2010/main" val="32089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900igr.net/datai/pedagogika/UMK-nachalnoj-shkoly/0001-002-Ispolzovanie-raznykh-UMK-v-nachalnoj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050" y="0"/>
            <a:ext cx="9290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Содержимое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229600" cy="55054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dirty="0" smtClean="0"/>
          </a:p>
          <a:p>
            <a:pPr algn="ctr" eaLnBrk="1" hangingPunct="1">
              <a:buFont typeface="Arial" charset="0"/>
              <a:buNone/>
            </a:pPr>
            <a:endParaRPr lang="ru-RU" dirty="0" smtClean="0"/>
          </a:p>
          <a:p>
            <a:pPr algn="ctr" eaLnBrk="1" hangingPunct="1">
              <a:buFont typeface="Arial" charset="0"/>
              <a:buNone/>
            </a:pPr>
            <a:r>
              <a:rPr lang="ru-RU" sz="4400" b="1" dirty="0" smtClean="0">
                <a:solidFill>
                  <a:srgbClr val="336600"/>
                </a:solidFill>
              </a:rPr>
              <a:t>Благодарю за внимание!</a:t>
            </a:r>
          </a:p>
          <a:p>
            <a:pPr algn="ctr" eaLnBrk="1" hangingPunct="1">
              <a:buFont typeface="Arial" charset="0"/>
              <a:buNone/>
            </a:pPr>
            <a:endParaRPr lang="ru-RU" sz="4400" b="1" dirty="0" smtClean="0">
              <a:solidFill>
                <a:srgbClr val="3366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sz="4400" b="1" dirty="0" smtClean="0">
              <a:solidFill>
                <a:srgbClr val="3366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1800" b="1" dirty="0" smtClean="0">
              <a:solidFill>
                <a:srgbClr val="3366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1800" b="1" dirty="0" smtClean="0">
              <a:solidFill>
                <a:srgbClr val="33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3870027" cy="327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j03369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27988" y="188913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SCN42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0657"/>
            <a:ext cx="360040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63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36326"/>
            <a:ext cx="3744416" cy="337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63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36326"/>
            <a:ext cx="3816424" cy="337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80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218" y="1209463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962525"/>
            <a:ext cx="208756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5160"/>
            <a:ext cx="132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01218" y="481792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Евгений Александрович Ямбург </a:t>
            </a:r>
            <a:r>
              <a:rPr lang="ru-RU" sz="3600" dirty="0">
                <a:latin typeface="Monotype Corsiva" panose="03010101010201010101" pitchFamily="66" charset="0"/>
              </a:rPr>
              <a:t/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Директор ЦО №109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327818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4067175" y="981075"/>
            <a:ext cx="49323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«В деле обучения и воспитания, во всем школьном деле ничего нельзя улучшить, минуя голову учителя». </a:t>
            </a:r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1835150" y="5300663"/>
            <a:ext cx="568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latin typeface="Calibri" pitchFamily="34" charset="0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284663" y="4292600"/>
            <a:ext cx="389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Константин Дмитриевич Ушинский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900igr.net/datai/pedagogika/UMK-nachalnoj-shkoly/0001-002-Ispolzovanie-raznykh-UMK-v-nachalnoj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5513" y="620713"/>
            <a:ext cx="8218487" cy="796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336600"/>
                </a:solidFill>
              </a:rPr>
              <a:t>Зачем нужен </a:t>
            </a:r>
            <a:br>
              <a:rPr lang="ru-RU" sz="2800" b="1" smtClean="0">
                <a:solidFill>
                  <a:srgbClr val="336600"/>
                </a:solidFill>
              </a:rPr>
            </a:br>
            <a:r>
              <a:rPr lang="ru-RU" sz="2800" b="1" smtClean="0">
                <a:solidFill>
                  <a:srgbClr val="336600"/>
                </a:solidFill>
              </a:rPr>
              <a:t>профессиональный стандарт педагога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48244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336600"/>
              </a:solidFill>
            </a:endParaRPr>
          </a:p>
          <a:p>
            <a:pPr eaLnBrk="1" hangingPunct="1">
              <a:defRPr/>
            </a:pPr>
            <a:r>
              <a:rPr lang="ru-RU" dirty="0" smtClean="0"/>
              <a:t>Стандарт – инструмент </a:t>
            </a:r>
            <a:r>
              <a:rPr lang="ru-RU" dirty="0" smtClean="0">
                <a:solidFill>
                  <a:srgbClr val="BE4E99"/>
                </a:solidFill>
              </a:rPr>
              <a:t>реализации стратегии образования</a:t>
            </a:r>
            <a:r>
              <a:rPr lang="ru-RU" dirty="0" smtClean="0"/>
              <a:t> в меняющемся мире.</a:t>
            </a:r>
          </a:p>
          <a:p>
            <a:pPr eaLnBrk="1" hangingPunct="1">
              <a:defRPr/>
            </a:pPr>
            <a:r>
              <a:rPr lang="ru-RU" dirty="0" smtClean="0"/>
              <a:t>Стандарт – инструмент </a:t>
            </a:r>
            <a:r>
              <a:rPr lang="ru-RU" dirty="0" smtClean="0">
                <a:solidFill>
                  <a:srgbClr val="BE4E99"/>
                </a:solidFill>
              </a:rPr>
              <a:t>повышения качества образования</a:t>
            </a:r>
            <a:r>
              <a:rPr lang="ru-RU" dirty="0" smtClean="0"/>
              <a:t> и выхода отечественного образования на международный уровень.</a:t>
            </a:r>
          </a:p>
          <a:p>
            <a:pPr eaLnBrk="1" hangingPunct="1">
              <a:defRPr/>
            </a:pPr>
            <a:r>
              <a:rPr lang="ru-RU" dirty="0" smtClean="0"/>
              <a:t>Стандарт – </a:t>
            </a:r>
            <a:r>
              <a:rPr lang="ru-RU" dirty="0" smtClean="0">
                <a:solidFill>
                  <a:srgbClr val="BE4E99"/>
                </a:solidFill>
              </a:rPr>
              <a:t>объективный измеритель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BE4E99"/>
                </a:solidFill>
              </a:rPr>
              <a:t>     квалификации педагога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dirty="0" smtClean="0"/>
              <a:t>Стандарт – </a:t>
            </a:r>
            <a:r>
              <a:rPr lang="ru-RU" dirty="0" smtClean="0">
                <a:solidFill>
                  <a:srgbClr val="BE4E99"/>
                </a:solidFill>
              </a:rPr>
              <a:t>средство отбора педагогических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BE4E99"/>
                </a:solidFill>
              </a:rPr>
              <a:t>     кадров </a:t>
            </a:r>
            <a:r>
              <a:rPr lang="ru-RU" dirty="0" smtClean="0"/>
              <a:t>в учреждения образования.</a:t>
            </a:r>
          </a:p>
          <a:p>
            <a:pPr eaLnBrk="1" hangingPunct="1">
              <a:defRPr/>
            </a:pPr>
            <a:r>
              <a:rPr lang="ru-RU" dirty="0" smtClean="0"/>
              <a:t>Стандарт – </a:t>
            </a:r>
            <a:r>
              <a:rPr lang="ru-RU" dirty="0" smtClean="0">
                <a:solidFill>
                  <a:srgbClr val="BE4E99"/>
                </a:solidFill>
              </a:rPr>
              <a:t>основа для формирования </a:t>
            </a:r>
            <a:r>
              <a:rPr lang="ru-RU" dirty="0" err="1" smtClean="0">
                <a:solidFill>
                  <a:srgbClr val="BE4E99"/>
                </a:solidFill>
              </a:rPr>
              <a:t>трудо</a:t>
            </a:r>
            <a:r>
              <a:rPr lang="ru-RU" dirty="0" smtClean="0">
                <a:solidFill>
                  <a:srgbClr val="BE4E99"/>
                </a:solidFill>
              </a:rPr>
              <a:t>-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BE4E99"/>
                </a:solidFill>
              </a:rPr>
              <a:t>     </a:t>
            </a:r>
            <a:r>
              <a:rPr lang="ru-RU" dirty="0" err="1" smtClean="0">
                <a:solidFill>
                  <a:srgbClr val="BE4E99"/>
                </a:solidFill>
              </a:rPr>
              <a:t>вого</a:t>
            </a:r>
            <a:r>
              <a:rPr lang="ru-RU" dirty="0" smtClean="0">
                <a:solidFill>
                  <a:srgbClr val="BE4E99"/>
                </a:solidFill>
              </a:rPr>
              <a:t> договора, </a:t>
            </a:r>
            <a:r>
              <a:rPr lang="ru-RU" dirty="0" smtClean="0"/>
              <a:t>фиксирующего отношения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  между работником и работодателем.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Picture 6" descr="j03369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27988" y="188913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5725" y="476250"/>
            <a:ext cx="6518275" cy="4525963"/>
          </a:xfrm>
          <a:ln w="12700">
            <a:solidFill>
              <a:schemeClr val="tx1"/>
            </a:solidFill>
          </a:ln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539750" y="5013325"/>
            <a:ext cx="7777163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600" i="1" dirty="0">
              <a:latin typeface="Trebuchet MS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Выживает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не самый сильный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и не самый умный,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а тот, кто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лучше всех откликается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на происходящие изменения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  <a:p>
            <a:pPr algn="r">
              <a:lnSpc>
                <a:spcPct val="90000"/>
              </a:lnSpc>
              <a:defRPr/>
            </a:pPr>
            <a:endParaRPr lang="ru-RU" sz="1600" dirty="0">
              <a:latin typeface="Trebuchet MS" pitchFamily="34" charset="0"/>
            </a:endParaRPr>
          </a:p>
          <a:p>
            <a:pPr algn="r">
              <a:lnSpc>
                <a:spcPct val="90000"/>
              </a:lnSpc>
              <a:defRPr/>
            </a:pPr>
            <a:r>
              <a:rPr lang="ru-RU" sz="1600" dirty="0">
                <a:latin typeface="Trebuchet MS" pitchFamily="34" charset="0"/>
              </a:rPr>
              <a:t>Ч.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ru-RU" sz="1600" dirty="0">
                <a:latin typeface="Trebuchet MS" pitchFamily="34" charset="0"/>
              </a:rPr>
              <a:t>Дарвин</a:t>
            </a:r>
            <a:endParaRPr lang="en-US" sz="16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1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076700"/>
            <a:ext cx="37449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7" descr="angeles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149725"/>
            <a:ext cx="36957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468313" y="26035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53735"/>
                </a:solidFill>
                <a:latin typeface="Calibri" pitchFamily="34" charset="0"/>
              </a:rPr>
              <a:t>КОНСТРУКТИВНЫЙ ВЗГЛЯД НА ПРОФЕССИОНАЛЬНЫЙ СТАНДАРТ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323850" y="162877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Стандарт – инструмент реализации стратегии образования в меняющемся мире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Стандарт – инструмент повышения качества образования и выхода отечественного образования на международный уровень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Стандарт – объективный  измеритель квалификации учителя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Стандарт – симбиоз ремесла и творчества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Стандарт – средство отбора педагогических кадров в учреждения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900igr.net/datai/pedagogika/UMK-nachalnoj-shkoly/0001-002-Ispolzovanie-raznykh-UMK-v-nachalnoj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4288" y="549275"/>
            <a:ext cx="7859712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336600"/>
                </a:solidFill>
              </a:rPr>
              <a:t>Характеристика стандарта</a:t>
            </a:r>
            <a:endParaRPr lang="ru-RU" dirty="0">
              <a:solidFill>
                <a:srgbClr val="33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135938" cy="496887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Профессиональный стандарт</a:t>
            </a:r>
            <a:r>
              <a:rPr lang="ru-RU" dirty="0" smtClean="0"/>
              <a:t> педагога – рамочный документ, в котором определяются </a:t>
            </a:r>
            <a:r>
              <a:rPr lang="ru-RU" b="1" dirty="0" smtClean="0"/>
              <a:t>основные</a:t>
            </a:r>
            <a:r>
              <a:rPr lang="ru-RU" dirty="0" smtClean="0"/>
              <a:t> </a:t>
            </a:r>
            <a:r>
              <a:rPr lang="ru-RU" b="1" dirty="0" smtClean="0"/>
              <a:t>требования к его квалификации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dirty="0" smtClean="0"/>
              <a:t>Общенациональная рамка стандарта может быть дополнена региональными требованиями, внутренним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 стандартом образовательного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 учреждения, в соответствии со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 спецификой реализуемых в данном учреждении образовательных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 программ.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Picture 6" descr="j03369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27988" y="188913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8388" y="0"/>
            <a:ext cx="8075612" cy="5048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336600"/>
                </a:solidFill>
              </a:rPr>
              <a:t>Содержание профессионального стандарта педагога 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4294967295"/>
          </p:nvPr>
        </p:nvGraphicFramePr>
        <p:xfrm>
          <a:off x="0" y="517525"/>
          <a:ext cx="8712966" cy="768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516"/>
                <a:gridCol w="3079128"/>
                <a:gridCol w="2904322"/>
              </a:tblGrid>
              <a:tr h="46256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36600"/>
                          </a:solidFill>
                        </a:rPr>
                        <a:t>Часть</a:t>
                      </a:r>
                      <a:r>
                        <a:rPr lang="ru-RU" sz="1000" baseline="0" dirty="0" smtClean="0">
                          <a:solidFill>
                            <a:srgbClr val="336600"/>
                          </a:solidFill>
                        </a:rPr>
                        <a:t> первая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993366"/>
                          </a:solidFill>
                        </a:rPr>
                        <a:t>ОБУЧЕНИЕ</a:t>
                      </a:r>
                      <a:endParaRPr lang="ru-RU" dirty="0">
                        <a:solidFill>
                          <a:srgbClr val="993366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36600"/>
                          </a:solidFill>
                        </a:rPr>
                        <a:t>Часть вторая </a:t>
                      </a:r>
                    </a:p>
                    <a:p>
                      <a:r>
                        <a:rPr lang="ru-RU" b="1" dirty="0" smtClean="0">
                          <a:solidFill>
                            <a:srgbClr val="993366"/>
                          </a:solidFill>
                        </a:rPr>
                        <a:t>ВОСПИТАТЕЛЬНАЯ РАБОТА</a:t>
                      </a:r>
                      <a:endParaRPr lang="ru-RU" b="1" dirty="0">
                        <a:solidFill>
                          <a:srgbClr val="993366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36600"/>
                          </a:solidFill>
                        </a:rPr>
                        <a:t>Часть третья</a:t>
                      </a:r>
                    </a:p>
                    <a:p>
                      <a:r>
                        <a:rPr lang="ru-RU" dirty="0" smtClean="0">
                          <a:solidFill>
                            <a:srgbClr val="993366"/>
                          </a:solidFill>
                        </a:rPr>
                        <a:t>РАЗВИТИЕ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53016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Иметь высшее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Демонстрировать знание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предмета и программы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обучения.</a:t>
                      </a:r>
                      <a:b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Уметь планировать, проводить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уроки,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анализировать их эффективность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(самоанализ урока).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Владеть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формами и методами обучения,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выходящими за рамки уроков.</a:t>
                      </a:r>
                      <a:b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Использовать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специальные подходы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обучению.</a:t>
                      </a:r>
                      <a:b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Уметь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объективно оценивать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знания учеников, используя разные формы и методы контроля.</a:t>
                      </a:r>
                      <a:b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Владеть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ИКТ-компетенциями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600" baseline="0" dirty="0" smtClean="0"/>
                        <a:t>В стандарте 18 пунктов.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Владение </a:t>
                      </a:r>
                      <a:r>
                        <a:rPr lang="ru-RU" sz="1600" b="1" baseline="0" dirty="0" smtClean="0"/>
                        <a:t>формами и методами восп.работы.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Организация, регуляция</a:t>
                      </a:r>
                      <a:r>
                        <a:rPr lang="ru-RU" sz="1600" baseline="0" dirty="0" smtClean="0"/>
                        <a:t> и </a:t>
                      </a:r>
                      <a:r>
                        <a:rPr lang="ru-RU" sz="1600" b="1" baseline="0" dirty="0" smtClean="0"/>
                        <a:t>взаимодействие </a:t>
                      </a:r>
                      <a:r>
                        <a:rPr lang="ru-RU" sz="1600" baseline="0" dirty="0" smtClean="0"/>
                        <a:t>(коммуникация) </a:t>
                      </a:r>
                      <a:r>
                        <a:rPr lang="ru-RU" sz="1600" b="1" baseline="0" dirty="0" smtClean="0"/>
                        <a:t>с детским коллективом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Использование</a:t>
                      </a:r>
                      <a:r>
                        <a:rPr lang="ru-RU" sz="1600" baseline="0" dirty="0" smtClean="0"/>
                        <a:t> воспитательных возможностей учебной д-ти.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Личностно ориентированный подход к воспитанию.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Сотрудничество с родительской общественностью, др.институтами воспитания.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Защита интересов и достоинства уч-ся.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Поддержание благоприятной  атмосферы в коллективе.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стандарте 20 пунктов.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Умение работать с различными</a:t>
                      </a:r>
                      <a:r>
                        <a:rPr lang="ru-RU" sz="1600" baseline="0" dirty="0" smtClean="0"/>
                        <a:t> категориями детей и оказание помощи.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Умение взаимодействовать со специалистами, выстраивая инд.путь развития ребёнка.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 Умение читать документацию специалистов </a:t>
                      </a:r>
                      <a:r>
                        <a:rPr lang="ru-RU" sz="1400" baseline="0" dirty="0" smtClean="0"/>
                        <a:t>(психологов...)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Формирование УУД.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Владение методами педагогической диагностики.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Осуществление совместно со специалистами психолого-педагогического сопровождения.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Знание закономерностей развития семейных отношений…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572</TotalTime>
  <Words>480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Зачем нужен  профессиональный стандарт педагога</vt:lpstr>
      <vt:lpstr>Презентация PowerPoint</vt:lpstr>
      <vt:lpstr>Презентация PowerPoint</vt:lpstr>
      <vt:lpstr>Характеристика стандарта</vt:lpstr>
      <vt:lpstr>Содержание профессионального стандарта педагога </vt:lpstr>
      <vt:lpstr>НЕОБХОДИМОСТЬ ПЕРИОДИЧЕСКОГО ПЕРЕСМОТРА ПОФЕССИОНАЛЬНОГО СТАНДАРТА</vt:lpstr>
      <vt:lpstr>ПРОФЕССИОНАЛЬНЫЕ КАЧЕСТВА РАБОТНИКА, ПРЕПОЛАГАЮЩИЕ СПОСОБНОСТЬ К НЕСТАНДАРТНЫМ  ДЕЙСТВИЯМ</vt:lpstr>
      <vt:lpstr>Презентация PowerPoint</vt:lpstr>
    </vt:vector>
  </TitlesOfParts>
  <Company>109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Наиболее яркие успешные педагоги, волшебная встреча с которыми оставляет неизгладимый след в жизни юного человека, — всегда выламываются за рамки стандартов, воспитывая прежде всего масштабом своей личности.</dc:title>
  <dc:creator>Paul</dc:creator>
  <cp:lastModifiedBy>user</cp:lastModifiedBy>
  <cp:revision>92</cp:revision>
  <dcterms:created xsi:type="dcterms:W3CDTF">2012-11-08T08:39:21Z</dcterms:created>
  <dcterms:modified xsi:type="dcterms:W3CDTF">2014-02-07T07:16:14Z</dcterms:modified>
</cp:coreProperties>
</file>