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58" r:id="rId3"/>
    <p:sldId id="289" r:id="rId4"/>
    <p:sldId id="290" r:id="rId5"/>
    <p:sldId id="291" r:id="rId6"/>
    <p:sldId id="292" r:id="rId7"/>
    <p:sldId id="293" r:id="rId8"/>
    <p:sldId id="294" r:id="rId9"/>
    <p:sldId id="256" r:id="rId10"/>
    <p:sldId id="265" r:id="rId11"/>
    <p:sldId id="257" r:id="rId12"/>
    <p:sldId id="266" r:id="rId13"/>
    <p:sldId id="267" r:id="rId14"/>
    <p:sldId id="268" r:id="rId15"/>
    <p:sldId id="270" r:id="rId16"/>
    <p:sldId id="271" r:id="rId17"/>
    <p:sldId id="287" r:id="rId18"/>
    <p:sldId id="273" r:id="rId19"/>
    <p:sldId id="272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6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500" y="404664"/>
            <a:ext cx="83376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к уроку математики в 3 классе</a:t>
            </a:r>
          </a:p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УМК «Школа России» учебник М.И. Моро…</a:t>
            </a:r>
          </a:p>
          <a:p>
            <a:endParaRPr lang="ru-RU" sz="24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Умножение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двузначного числа на однозначное»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157192"/>
            <a:ext cx="38229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Презентацию подготовила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Толубаева</a:t>
            </a:r>
            <a:r>
              <a:rPr lang="ru-RU" dirty="0" smtClean="0">
                <a:solidFill>
                  <a:srgbClr val="FFFF00"/>
                </a:solidFill>
              </a:rPr>
              <a:t> Евгения Анатольевна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</a:t>
            </a:r>
            <a:r>
              <a:rPr lang="ru-RU" dirty="0" smtClean="0">
                <a:solidFill>
                  <a:srgbClr val="FFFF00"/>
                </a:solidFill>
              </a:rPr>
              <a:t>читель начальных классов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МКОУ </a:t>
            </a:r>
            <a:r>
              <a:rPr lang="ru-RU" dirty="0" err="1" smtClean="0">
                <a:solidFill>
                  <a:srgbClr val="FFFF00"/>
                </a:solidFill>
              </a:rPr>
              <a:t>Семилукской</a:t>
            </a:r>
            <a:r>
              <a:rPr lang="ru-RU" dirty="0" smtClean="0">
                <a:solidFill>
                  <a:srgbClr val="FFFF00"/>
                </a:solidFill>
              </a:rPr>
              <a:t> СОШ №1 с УИОП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30416" cy="71075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8496944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саду посадили 14 рядов деревьев, в каждом ряду по 6 деревьев. Сколько деревьев посадили в саду.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67544" y="2996952"/>
            <a:ext cx="8172400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Решение.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14*6=(10+4)*6=60+24=64(др.)</a:t>
            </a:r>
            <a:endParaRPr lang="ru-RU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64 дерева посадили в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676456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9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«Умножение двузначного   числа на однозначное» 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496944" cy="612068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endParaRPr lang="ru-RU" sz="1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Закрепить умение умножать двузначное число на       однозначное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Решить уравнения и задачи изученного вида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Повышать интерес к математике, расширять кругозор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Развивать память, внимание, мышление.</a:t>
            </a:r>
          </a:p>
          <a:p>
            <a:pPr>
              <a:buFont typeface="Wingdings" pitchFamily="2" charset="2"/>
              <a:buChar char="v"/>
            </a:pP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424936" cy="207890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C000"/>
                </a:solidFill>
              </a:rPr>
              <a:t>20 января.</a:t>
            </a:r>
            <a:br>
              <a:rPr lang="ru-RU" sz="8000" dirty="0" smtClean="0">
                <a:solidFill>
                  <a:srgbClr val="FFC000"/>
                </a:solidFill>
              </a:rPr>
            </a:br>
            <a:r>
              <a:rPr lang="ru-RU" sz="8000" dirty="0" smtClean="0">
                <a:solidFill>
                  <a:srgbClr val="FFC000"/>
                </a:solidFill>
              </a:rPr>
              <a:t>Классная работа.</a:t>
            </a:r>
            <a:endParaRPr lang="ru-RU" sz="8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062464" cy="64807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Чистописание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764704"/>
            <a:ext cx="7992888" cy="50405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9000" b="1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ru-RU" sz="3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Меркурий - Меркурий - Астрофото на ASTRONEW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FFC000"/>
                </a:solidFill>
              </a:rPr>
              <a:t>Меркурий</a:t>
            </a:r>
            <a:r>
              <a:rPr lang="ru-RU" sz="8000" dirty="0" smtClean="0">
                <a:solidFill>
                  <a:srgbClr val="FFC000"/>
                </a:solidFill>
              </a:rPr>
              <a:t> </a:t>
            </a:r>
            <a:endParaRPr lang="ru-RU" sz="8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774432" cy="82738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</a:t>
            </a:r>
            <a:endParaRPr lang="ru-RU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738536"/>
            <a:ext cx="8964488" cy="20505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Меркурий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самая близкая к Солнцу планета. Год- это время, за которое наша планета делает полный оборот вокруг солнца. Чему он у нас равен? Меркурий вращается вокруг Солнца очень быстро. Эта планета меньше Земли в 20 раз.</a:t>
            </a: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2000" dirty="0" smtClean="0">
              <a:solidFill>
                <a:srgbClr val="FFC000"/>
              </a:soli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67544" y="3717032"/>
            <a:ext cx="8028384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Давайте узнаем: сколько земных дней длится год на Меркурии?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043608" y="4653136"/>
            <a:ext cx="7532712" cy="128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Для этого надо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умножить на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C000"/>
                </a:solidFill>
              </a:rPr>
              <a:t>Физминутка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02216" cy="367240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Выполнить задание №2 в учебнике на странице 9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Наблюдаем за Венерой"/>
          <p:cNvPicPr>
            <a:picLocks noChangeAspect="1" noChangeArrowheads="1"/>
          </p:cNvPicPr>
          <p:nvPr/>
        </p:nvPicPr>
        <p:blipFill>
          <a:blip r:embed="rId2" cstate="print"/>
          <a:srcRect l="2362" t="3118" r="4320" b="1799"/>
          <a:stretch>
            <a:fillRect/>
          </a:stretch>
        </p:blipFill>
        <p:spPr bwMode="auto">
          <a:xfrm>
            <a:off x="0" y="0"/>
            <a:ext cx="9144000" cy="68663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424936" cy="1935088"/>
          </a:xfrm>
        </p:spPr>
        <p:txBody>
          <a:bodyPr>
            <a:noAutofit/>
          </a:bodyPr>
          <a:lstStyle/>
          <a:p>
            <a:r>
              <a:rPr lang="ru-RU" sz="16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16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Решить примеры и собрать слово 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7632848" cy="26642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(К)  </a:t>
            </a:r>
            <a:r>
              <a:rPr lang="ru-RU" sz="2800" dirty="0" smtClean="0">
                <a:solidFill>
                  <a:srgbClr val="002060"/>
                </a:solidFill>
              </a:rPr>
              <a:t>15*3=…</a:t>
            </a:r>
            <a:r>
              <a:rPr lang="ru-RU" sz="2800" dirty="0" smtClean="0">
                <a:solidFill>
                  <a:srgbClr val="C00000"/>
                </a:solidFill>
              </a:rPr>
              <a:t>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(Т)</a:t>
            </a:r>
            <a:r>
              <a:rPr lang="ru-RU" sz="2800" dirty="0" smtClean="0">
                <a:solidFill>
                  <a:srgbClr val="002060"/>
                </a:solidFill>
              </a:rPr>
              <a:t>24*2=…        </a:t>
            </a:r>
            <a:r>
              <a:rPr lang="ru-RU" sz="2800" dirty="0" smtClean="0">
                <a:solidFill>
                  <a:srgbClr val="C00000"/>
                </a:solidFill>
              </a:rPr>
              <a:t>(А) </a:t>
            </a:r>
            <a:r>
              <a:rPr lang="ru-RU" sz="2800" dirty="0" smtClean="0">
                <a:solidFill>
                  <a:srgbClr val="002060"/>
                </a:solidFill>
              </a:rPr>
              <a:t>36*2=…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(А)  </a:t>
            </a:r>
            <a:r>
              <a:rPr lang="ru-RU" sz="2800" dirty="0" smtClean="0">
                <a:solidFill>
                  <a:srgbClr val="002060"/>
                </a:solidFill>
              </a:rPr>
              <a:t>12*4=…           </a:t>
            </a:r>
            <a:r>
              <a:rPr lang="ru-RU" sz="2800" dirty="0" smtClean="0">
                <a:solidFill>
                  <a:srgbClr val="FF0000"/>
                </a:solidFill>
              </a:rPr>
              <a:t>(Е)</a:t>
            </a:r>
            <a:r>
              <a:rPr lang="ru-RU" sz="2800" dirty="0" smtClean="0">
                <a:solidFill>
                  <a:srgbClr val="002060"/>
                </a:solidFill>
              </a:rPr>
              <a:t>18*5=…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(Р) </a:t>
            </a:r>
            <a:r>
              <a:rPr lang="ru-RU" sz="2800" dirty="0" smtClean="0">
                <a:solidFill>
                  <a:srgbClr val="002060"/>
                </a:solidFill>
              </a:rPr>
              <a:t>28*3=…</a:t>
            </a:r>
          </a:p>
          <a:p>
            <a:endParaRPr lang="ru-RU" sz="2800" dirty="0" smtClean="0">
              <a:solidFill>
                <a:srgbClr val="FFC000"/>
              </a:solidFill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8784976" cy="18722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одна звезда, ни одна планета не сравнится по блеску с Венерой. По размеру эта планета равна Земле. </a:t>
            </a:r>
          </a:p>
          <a:p>
            <a:endParaRPr lang="ru-RU" sz="1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251520" y="2636912"/>
            <a:ext cx="7920880" cy="3031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Ночная температура на Венере равна 23 градуса, а дневную узнаем, если 24 умножим на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96944" cy="41044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Проверяем:</a:t>
            </a:r>
            <a:br>
              <a:rPr lang="ru-RU" sz="5400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25*4=(20+5)*4=80+20=100</a:t>
            </a:r>
            <a: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ланеты и дни недели - Мои статьи - Каталог статей - Astrowor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064896" cy="280831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В солнечной системе есть одна планета, украшенная кольцом,- это Сатурн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192688" cy="107079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C000"/>
                </a:solidFill>
              </a:rPr>
              <a:t>Задача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8496944" cy="17281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 9 отсеках космического корабля 27 иллюминаторов. Сколько иллюминаторов в 5 отсеках, если в каждом отсеке их количество одинаково?</a:t>
            </a:r>
          </a:p>
          <a:p>
            <a:endParaRPr lang="ru-RU" sz="2000" dirty="0" smtClean="0">
              <a:solidFill>
                <a:srgbClr val="FFC000"/>
              </a:solidFill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791072" y="2924944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943472" y="3077344"/>
            <a:ext cx="835292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563888" y="2852936"/>
            <a:ext cx="19442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79512" y="3573016"/>
            <a:ext cx="8136904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27:9=3(ил.)- в одном отсеке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3*5=15(ил.)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Ответ: 15 иллюминаторов в 5 отсеках.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280920" cy="122413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каждые 15 лет кольцо исчезает, и Сатурн кажется самой обычной планетой. Потом кольцо снова появляется в виде тоненько ниточки, постепенно увеличивается и через 7-8 лет принимает наибольший размер.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Сатурн - Ярпортал, форум Ярославля"/>
          <p:cNvPicPr>
            <a:picLocks noChangeAspect="1" noChangeArrowheads="1"/>
          </p:cNvPicPr>
          <p:nvPr/>
        </p:nvPicPr>
        <p:blipFill>
          <a:blip r:embed="rId2" cstate="print"/>
          <a:srcRect r="1721" b="8034"/>
          <a:stretch>
            <a:fillRect/>
          </a:stretch>
        </p:blipFill>
        <p:spPr bwMode="auto">
          <a:xfrm>
            <a:off x="539552" y="1988840"/>
            <a:ext cx="826188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ервый снимок Марса получен от Curiosity - Позитайм.ru"/>
          <p:cNvPicPr>
            <a:picLocks noChangeAspect="1" noChangeArrowheads="1"/>
          </p:cNvPicPr>
          <p:nvPr/>
        </p:nvPicPr>
        <p:blipFill>
          <a:blip r:embed="rId2" cstate="print"/>
          <a:srcRect l="24192" t="10738" r="23796" b="5501"/>
          <a:stretch>
            <a:fillRect/>
          </a:stretch>
        </p:blipFill>
        <p:spPr bwMode="auto">
          <a:xfrm>
            <a:off x="1043608" y="-12313"/>
            <a:ext cx="7574959" cy="6870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6624736" cy="1790874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9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60648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700808"/>
            <a:ext cx="8640960" cy="1502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Самостоятельно решить №8 первую строку.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группе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8496944" cy="216024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Составить и решить</a:t>
            </a:r>
          </a:p>
          <a:p>
            <a:pPr algn="ctr"/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задачу №5 на странице 9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SA планирует обойтись без России при эксплуатации МКС - Н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640961" cy="6669360"/>
          </a:xfrm>
          <a:prstGeom prst="rect">
            <a:avLst/>
          </a:prstGeom>
          <a:noFill/>
        </p:spPr>
      </p:pic>
      <p:pic>
        <p:nvPicPr>
          <p:cNvPr id="37890" name="Picture 2" descr="http://www.coolwallpapers.org/wallpapers/31/3175/thumb/600_Drawn_wallpapers_Little_Prince_House_017809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372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World Earth Day I wanna be that Girl"/>
          <p:cNvPicPr>
            <a:picLocks noChangeAspect="1" noChangeArrowheads="1"/>
          </p:cNvPicPr>
          <p:nvPr/>
        </p:nvPicPr>
        <p:blipFill>
          <a:blip r:embed="rId4" cstate="print"/>
          <a:srcRect l="7087" t="6300" r="27070" b="1111"/>
          <a:stretch>
            <a:fillRect/>
          </a:stretch>
        </p:blipFill>
        <p:spPr bwMode="auto">
          <a:xfrm rot="19065276">
            <a:off x="6465119" y="401600"/>
            <a:ext cx="2016154" cy="212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352928" cy="1647056"/>
          </a:xfrm>
        </p:spPr>
        <p:txBody>
          <a:bodyPr>
            <a:noAutofit/>
          </a:bodyPr>
          <a:lstStyle/>
          <a:p>
            <a:r>
              <a:rPr lang="ru-RU" sz="1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</a:t>
            </a:r>
            <a:endParaRPr lang="ru-RU" sz="16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91072" y="2564904"/>
            <a:ext cx="8352928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Береги свою планету-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Ведь другой, похожей нет!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Planet Earth - Wallpapers AD"/>
          <p:cNvPicPr>
            <a:picLocks noChangeAspect="1" noChangeArrowheads="1"/>
          </p:cNvPicPr>
          <p:nvPr/>
        </p:nvPicPr>
        <p:blipFill>
          <a:blip r:embed="rId5" cstate="print"/>
          <a:srcRect l="16274" r="17148"/>
          <a:stretch>
            <a:fillRect/>
          </a:stretch>
        </p:blipFill>
        <p:spPr bwMode="auto">
          <a:xfrm>
            <a:off x="5940152" y="4225888"/>
            <a:ext cx="2808312" cy="237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Общество Агентство новостей &quot;Хакасия Информ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2656"/>
            <a:ext cx="3384376" cy="208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496944" cy="5667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1) Чем мы занимались на уроке?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276872"/>
            <a:ext cx="853244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Что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удалось нам, а что не получилось?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908720"/>
            <a:ext cx="4536504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работали.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67544" y="332656"/>
            <a:ext cx="1728192" cy="15841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95536" y="2276872"/>
            <a:ext cx="1800200" cy="165618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95536" y="4437112"/>
            <a:ext cx="1800200" cy="1656184"/>
          </a:xfrm>
          <a:prstGeom prst="star5">
            <a:avLst/>
          </a:prstGeom>
          <a:solidFill>
            <a:srgbClr val="16F641"/>
          </a:solidFill>
          <a:ln>
            <a:solidFill>
              <a:srgbClr val="16F64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2519264" y="2852936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Работали, но не все получилось</a:t>
            </a:r>
            <a:r>
              <a:rPr lang="ru-RU" sz="3200" dirty="0" smtClean="0">
                <a:solidFill>
                  <a:srgbClr val="FFC000"/>
                </a:solidFill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555776" y="5013176"/>
            <a:ext cx="648072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еще раз повторить эту тему</a:t>
            </a:r>
            <a:r>
              <a:rPr lang="ru-RU" sz="3200" dirty="0" smtClean="0">
                <a:solidFill>
                  <a:srgbClr val="FFC000"/>
                </a:solidFill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Решить примеры и собрать слово 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7632848" cy="26642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(К)  </a:t>
            </a:r>
            <a:r>
              <a:rPr lang="ru-RU" sz="2800" dirty="0" smtClean="0">
                <a:solidFill>
                  <a:srgbClr val="002060"/>
                </a:solidFill>
              </a:rPr>
              <a:t>15*3=45</a:t>
            </a:r>
            <a:r>
              <a:rPr lang="ru-RU" sz="2800" dirty="0" smtClean="0">
                <a:solidFill>
                  <a:srgbClr val="C00000"/>
                </a:solidFill>
              </a:rPr>
              <a:t>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(Т)</a:t>
            </a:r>
            <a:r>
              <a:rPr lang="ru-RU" sz="2800" dirty="0" smtClean="0">
                <a:solidFill>
                  <a:srgbClr val="002060"/>
                </a:solidFill>
              </a:rPr>
              <a:t>24*2=…        </a:t>
            </a:r>
            <a:r>
              <a:rPr lang="ru-RU" sz="2800" dirty="0" smtClean="0">
                <a:solidFill>
                  <a:srgbClr val="C00000"/>
                </a:solidFill>
              </a:rPr>
              <a:t>(А) </a:t>
            </a:r>
            <a:r>
              <a:rPr lang="ru-RU" sz="2800" dirty="0" smtClean="0">
                <a:solidFill>
                  <a:srgbClr val="002060"/>
                </a:solidFill>
              </a:rPr>
              <a:t>36*2=…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(А)  </a:t>
            </a:r>
            <a:r>
              <a:rPr lang="ru-RU" sz="2800" dirty="0" smtClean="0">
                <a:solidFill>
                  <a:srgbClr val="002060"/>
                </a:solidFill>
              </a:rPr>
              <a:t>12*4=…            </a:t>
            </a:r>
            <a:r>
              <a:rPr lang="ru-RU" sz="2800" dirty="0" smtClean="0">
                <a:solidFill>
                  <a:srgbClr val="FF0000"/>
                </a:solidFill>
              </a:rPr>
              <a:t>(Е)</a:t>
            </a:r>
            <a:r>
              <a:rPr lang="ru-RU" sz="2800" dirty="0" smtClean="0">
                <a:solidFill>
                  <a:srgbClr val="002060"/>
                </a:solidFill>
              </a:rPr>
              <a:t>18*5=…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(Р) </a:t>
            </a:r>
            <a:r>
              <a:rPr lang="ru-RU" sz="2800" dirty="0" smtClean="0">
                <a:solidFill>
                  <a:srgbClr val="002060"/>
                </a:solidFill>
              </a:rPr>
              <a:t>28*3=…</a:t>
            </a:r>
          </a:p>
          <a:p>
            <a:endParaRPr lang="ru-RU" sz="2800" dirty="0" smtClean="0">
              <a:solidFill>
                <a:srgbClr val="FFC000"/>
              </a:solidFill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5616624" cy="71075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endParaRPr lang="ru-RU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8064896" cy="42484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Страница 9 №4,</a:t>
            </a:r>
          </a:p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№8, вторая строка. 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Спасибо за урок - Марина Владимировна Кореп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60840" cy="62364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Решить примеры и собрать слово 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7632848" cy="26642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(К)  </a:t>
            </a:r>
            <a:r>
              <a:rPr lang="ru-RU" sz="2800" dirty="0" smtClean="0">
                <a:solidFill>
                  <a:srgbClr val="002060"/>
                </a:solidFill>
              </a:rPr>
              <a:t>15*3=45</a:t>
            </a:r>
            <a:r>
              <a:rPr lang="ru-RU" sz="2800" dirty="0" smtClean="0">
                <a:solidFill>
                  <a:srgbClr val="C00000"/>
                </a:solidFill>
              </a:rPr>
              <a:t>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(Т)</a:t>
            </a:r>
            <a:r>
              <a:rPr lang="ru-RU" sz="2800" dirty="0" smtClean="0">
                <a:solidFill>
                  <a:srgbClr val="002060"/>
                </a:solidFill>
              </a:rPr>
              <a:t>24*2=…        </a:t>
            </a:r>
            <a:r>
              <a:rPr lang="ru-RU" sz="2800" dirty="0" smtClean="0">
                <a:solidFill>
                  <a:srgbClr val="C00000"/>
                </a:solidFill>
              </a:rPr>
              <a:t>(А) </a:t>
            </a:r>
            <a:r>
              <a:rPr lang="ru-RU" sz="2800" dirty="0" smtClean="0">
                <a:solidFill>
                  <a:srgbClr val="002060"/>
                </a:solidFill>
              </a:rPr>
              <a:t>36*2=…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(А)  </a:t>
            </a:r>
            <a:r>
              <a:rPr lang="ru-RU" sz="2800" dirty="0" smtClean="0">
                <a:solidFill>
                  <a:srgbClr val="002060"/>
                </a:solidFill>
              </a:rPr>
              <a:t>12*4=44            </a:t>
            </a:r>
            <a:r>
              <a:rPr lang="ru-RU" sz="2800" dirty="0" smtClean="0">
                <a:solidFill>
                  <a:srgbClr val="FF0000"/>
                </a:solidFill>
              </a:rPr>
              <a:t>(Е)</a:t>
            </a:r>
            <a:r>
              <a:rPr lang="ru-RU" sz="2800" dirty="0" smtClean="0">
                <a:solidFill>
                  <a:srgbClr val="002060"/>
                </a:solidFill>
              </a:rPr>
              <a:t>18*5=…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(Р) </a:t>
            </a:r>
            <a:r>
              <a:rPr lang="ru-RU" sz="2800" dirty="0" smtClean="0">
                <a:solidFill>
                  <a:srgbClr val="002060"/>
                </a:solidFill>
              </a:rPr>
              <a:t>28*3=…</a:t>
            </a:r>
          </a:p>
          <a:p>
            <a:endParaRPr lang="ru-RU" sz="2800" dirty="0" smtClean="0">
              <a:solidFill>
                <a:srgbClr val="FFC000"/>
              </a:solidFill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Решить примеры и собрать слово 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7632848" cy="26642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(К)  </a:t>
            </a:r>
            <a:r>
              <a:rPr lang="ru-RU" sz="2800" dirty="0" smtClean="0">
                <a:solidFill>
                  <a:srgbClr val="002060"/>
                </a:solidFill>
              </a:rPr>
              <a:t>15*3=45</a:t>
            </a:r>
            <a:r>
              <a:rPr lang="ru-RU" sz="2800" dirty="0" smtClean="0">
                <a:solidFill>
                  <a:srgbClr val="C00000"/>
                </a:solidFill>
              </a:rPr>
              <a:t>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(Т)</a:t>
            </a:r>
            <a:r>
              <a:rPr lang="ru-RU" sz="2800" dirty="0" smtClean="0">
                <a:solidFill>
                  <a:srgbClr val="002060"/>
                </a:solidFill>
              </a:rPr>
              <a:t>24*2=48        </a:t>
            </a:r>
            <a:r>
              <a:rPr lang="ru-RU" sz="2800" dirty="0" smtClean="0">
                <a:solidFill>
                  <a:srgbClr val="C00000"/>
                </a:solidFill>
              </a:rPr>
              <a:t>(А) </a:t>
            </a:r>
            <a:r>
              <a:rPr lang="ru-RU" sz="2800" dirty="0" smtClean="0">
                <a:solidFill>
                  <a:srgbClr val="002060"/>
                </a:solidFill>
              </a:rPr>
              <a:t>36*2=…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(А)  </a:t>
            </a:r>
            <a:r>
              <a:rPr lang="ru-RU" sz="2800" dirty="0" smtClean="0">
                <a:solidFill>
                  <a:srgbClr val="002060"/>
                </a:solidFill>
              </a:rPr>
              <a:t>12*4=44            </a:t>
            </a:r>
            <a:r>
              <a:rPr lang="ru-RU" sz="2800" dirty="0" smtClean="0">
                <a:solidFill>
                  <a:srgbClr val="FF0000"/>
                </a:solidFill>
              </a:rPr>
              <a:t>(Е)</a:t>
            </a:r>
            <a:r>
              <a:rPr lang="ru-RU" sz="2800" dirty="0" smtClean="0">
                <a:solidFill>
                  <a:srgbClr val="002060"/>
                </a:solidFill>
              </a:rPr>
              <a:t>18*5=…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(Р) </a:t>
            </a:r>
            <a:r>
              <a:rPr lang="ru-RU" sz="2800" dirty="0" smtClean="0">
                <a:solidFill>
                  <a:srgbClr val="002060"/>
                </a:solidFill>
              </a:rPr>
              <a:t>28*3=…</a:t>
            </a:r>
          </a:p>
          <a:p>
            <a:endParaRPr lang="ru-RU" sz="2800" dirty="0" smtClean="0">
              <a:solidFill>
                <a:srgbClr val="FFC000"/>
              </a:solidFill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Решить примеры и собрать слово 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7632848" cy="26642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(К)  </a:t>
            </a:r>
            <a:r>
              <a:rPr lang="ru-RU" sz="2800" dirty="0" smtClean="0">
                <a:solidFill>
                  <a:srgbClr val="002060"/>
                </a:solidFill>
              </a:rPr>
              <a:t>15*3=45</a:t>
            </a:r>
            <a:r>
              <a:rPr lang="ru-RU" sz="2800" dirty="0" smtClean="0">
                <a:solidFill>
                  <a:srgbClr val="C00000"/>
                </a:solidFill>
              </a:rPr>
              <a:t>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(Т)</a:t>
            </a:r>
            <a:r>
              <a:rPr lang="ru-RU" sz="2800" dirty="0" smtClean="0">
                <a:solidFill>
                  <a:srgbClr val="002060"/>
                </a:solidFill>
              </a:rPr>
              <a:t>24*2=48        </a:t>
            </a:r>
            <a:r>
              <a:rPr lang="ru-RU" sz="2800" dirty="0" smtClean="0">
                <a:solidFill>
                  <a:srgbClr val="C00000"/>
                </a:solidFill>
              </a:rPr>
              <a:t>(А) </a:t>
            </a:r>
            <a:r>
              <a:rPr lang="ru-RU" sz="2800" dirty="0" smtClean="0">
                <a:solidFill>
                  <a:srgbClr val="002060"/>
                </a:solidFill>
              </a:rPr>
              <a:t>36*2=…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(А)  </a:t>
            </a:r>
            <a:r>
              <a:rPr lang="ru-RU" sz="2800" dirty="0" smtClean="0">
                <a:solidFill>
                  <a:srgbClr val="002060"/>
                </a:solidFill>
              </a:rPr>
              <a:t>12*4=44            </a:t>
            </a:r>
            <a:r>
              <a:rPr lang="ru-RU" sz="2800" dirty="0" smtClean="0">
                <a:solidFill>
                  <a:srgbClr val="FF0000"/>
                </a:solidFill>
              </a:rPr>
              <a:t>(Е)</a:t>
            </a:r>
            <a:r>
              <a:rPr lang="ru-RU" sz="2800" dirty="0" smtClean="0">
                <a:solidFill>
                  <a:srgbClr val="002060"/>
                </a:solidFill>
              </a:rPr>
              <a:t>18*5=90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(Р) </a:t>
            </a:r>
            <a:r>
              <a:rPr lang="ru-RU" sz="2800" dirty="0" smtClean="0">
                <a:solidFill>
                  <a:srgbClr val="002060"/>
                </a:solidFill>
              </a:rPr>
              <a:t>28*3=…</a:t>
            </a:r>
          </a:p>
          <a:p>
            <a:endParaRPr lang="ru-RU" sz="2800" dirty="0" smtClean="0">
              <a:solidFill>
                <a:srgbClr val="FFC000"/>
              </a:solidFill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Решить примеры и собрать слово 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7632848" cy="26642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(К)  </a:t>
            </a:r>
            <a:r>
              <a:rPr lang="ru-RU" sz="2800" dirty="0" smtClean="0">
                <a:solidFill>
                  <a:srgbClr val="002060"/>
                </a:solidFill>
              </a:rPr>
              <a:t>15*3=45</a:t>
            </a:r>
            <a:r>
              <a:rPr lang="ru-RU" sz="2800" dirty="0" smtClean="0">
                <a:solidFill>
                  <a:srgbClr val="C00000"/>
                </a:solidFill>
              </a:rPr>
              <a:t>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(Т)</a:t>
            </a:r>
            <a:r>
              <a:rPr lang="ru-RU" sz="2800" dirty="0" smtClean="0">
                <a:solidFill>
                  <a:srgbClr val="002060"/>
                </a:solidFill>
              </a:rPr>
              <a:t>24*2=48        </a:t>
            </a:r>
            <a:r>
              <a:rPr lang="ru-RU" sz="2800" dirty="0" smtClean="0">
                <a:solidFill>
                  <a:srgbClr val="C00000"/>
                </a:solidFill>
              </a:rPr>
              <a:t>(А) </a:t>
            </a:r>
            <a:r>
              <a:rPr lang="ru-RU" sz="2800" dirty="0" smtClean="0">
                <a:solidFill>
                  <a:srgbClr val="002060"/>
                </a:solidFill>
              </a:rPr>
              <a:t>36*2=72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(А)  </a:t>
            </a:r>
            <a:r>
              <a:rPr lang="ru-RU" sz="2800" dirty="0" smtClean="0">
                <a:solidFill>
                  <a:srgbClr val="002060"/>
                </a:solidFill>
              </a:rPr>
              <a:t>12*4=44            </a:t>
            </a:r>
            <a:r>
              <a:rPr lang="ru-RU" sz="2800" dirty="0" smtClean="0">
                <a:solidFill>
                  <a:srgbClr val="FF0000"/>
                </a:solidFill>
              </a:rPr>
              <a:t>(Е)</a:t>
            </a:r>
            <a:r>
              <a:rPr lang="ru-RU" sz="2800" dirty="0" smtClean="0">
                <a:solidFill>
                  <a:srgbClr val="002060"/>
                </a:solidFill>
              </a:rPr>
              <a:t>18*5=90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(Р) </a:t>
            </a:r>
            <a:r>
              <a:rPr lang="ru-RU" sz="2800" dirty="0" smtClean="0">
                <a:solidFill>
                  <a:srgbClr val="002060"/>
                </a:solidFill>
              </a:rPr>
              <a:t>28*3=…</a:t>
            </a:r>
          </a:p>
          <a:p>
            <a:endParaRPr lang="ru-RU" sz="2800" dirty="0" smtClean="0">
              <a:solidFill>
                <a:srgbClr val="FFC000"/>
              </a:solidFill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Решить примеры и собрать слово </a:t>
            </a:r>
            <a:endParaRPr lang="ru-RU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7632848" cy="26642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(К)  </a:t>
            </a:r>
            <a:r>
              <a:rPr lang="ru-RU" sz="2800" dirty="0" smtClean="0">
                <a:solidFill>
                  <a:srgbClr val="002060"/>
                </a:solidFill>
              </a:rPr>
              <a:t>15*3=45</a:t>
            </a:r>
            <a:r>
              <a:rPr lang="ru-RU" sz="2800" dirty="0" smtClean="0">
                <a:solidFill>
                  <a:srgbClr val="C00000"/>
                </a:solidFill>
              </a:rPr>
              <a:t>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(Т)</a:t>
            </a:r>
            <a:r>
              <a:rPr lang="ru-RU" sz="2800" dirty="0" smtClean="0">
                <a:solidFill>
                  <a:srgbClr val="002060"/>
                </a:solidFill>
              </a:rPr>
              <a:t>24*2=48        </a:t>
            </a:r>
            <a:r>
              <a:rPr lang="ru-RU" sz="2800" dirty="0" smtClean="0">
                <a:solidFill>
                  <a:srgbClr val="C00000"/>
                </a:solidFill>
              </a:rPr>
              <a:t>(А) </a:t>
            </a:r>
            <a:r>
              <a:rPr lang="ru-RU" sz="2800" dirty="0" smtClean="0">
                <a:solidFill>
                  <a:srgbClr val="002060"/>
                </a:solidFill>
              </a:rPr>
              <a:t>36*2=72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(А)  </a:t>
            </a:r>
            <a:r>
              <a:rPr lang="ru-RU" sz="2800" dirty="0" smtClean="0">
                <a:solidFill>
                  <a:srgbClr val="002060"/>
                </a:solidFill>
              </a:rPr>
              <a:t>12*4=44            </a:t>
            </a:r>
            <a:r>
              <a:rPr lang="ru-RU" sz="2800" dirty="0" smtClean="0">
                <a:solidFill>
                  <a:srgbClr val="FF0000"/>
                </a:solidFill>
              </a:rPr>
              <a:t>(Е)</a:t>
            </a:r>
            <a:r>
              <a:rPr lang="ru-RU" sz="2800" dirty="0" smtClean="0">
                <a:solidFill>
                  <a:srgbClr val="002060"/>
                </a:solidFill>
              </a:rPr>
              <a:t>18*5=90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(Р) </a:t>
            </a:r>
            <a:r>
              <a:rPr lang="ru-RU" sz="2800" dirty="0" smtClean="0">
                <a:solidFill>
                  <a:srgbClr val="002060"/>
                </a:solidFill>
              </a:rPr>
              <a:t>28*3=84</a:t>
            </a:r>
          </a:p>
          <a:p>
            <a:endParaRPr lang="ru-RU" sz="2800" dirty="0" smtClean="0">
              <a:solidFill>
                <a:srgbClr val="FFC000"/>
              </a:solidFill>
            </a:endParaRPr>
          </a:p>
          <a:p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2051720" y="5157192"/>
            <a:ext cx="4248472" cy="1152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РАКЕТА</a:t>
            </a:r>
            <a:endParaRPr kumimoji="0" lang="ru-RU" sz="1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ак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80920" cy="6545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417</TotalTime>
  <Words>612</Words>
  <Application>Microsoft Office PowerPoint</Application>
  <PresentationFormat>Экран (4:3)</PresentationFormat>
  <Paragraphs>91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Тема6</vt:lpstr>
      <vt:lpstr>Слайд 1</vt:lpstr>
      <vt:lpstr>Решить примеры и собрать слово </vt:lpstr>
      <vt:lpstr>Решить примеры и собрать слово </vt:lpstr>
      <vt:lpstr>Решить примеры и собрать слово </vt:lpstr>
      <vt:lpstr>Решить примеры и собрать слово </vt:lpstr>
      <vt:lpstr>Решить примеры и собрать слово </vt:lpstr>
      <vt:lpstr>Решить примеры и собрать слово </vt:lpstr>
      <vt:lpstr>Решить примеры и собрать слово </vt:lpstr>
      <vt:lpstr>Слайд 9</vt:lpstr>
      <vt:lpstr>Задача</vt:lpstr>
      <vt:lpstr>Тема: «Умножение двузначного   числа на однозначное» </vt:lpstr>
      <vt:lpstr>Слайд 12</vt:lpstr>
      <vt:lpstr>20 января. Классная работа.</vt:lpstr>
      <vt:lpstr>Чистописание</vt:lpstr>
      <vt:lpstr>Меркурий </vt:lpstr>
      <vt:lpstr>Задание </vt:lpstr>
      <vt:lpstr>Физминутка</vt:lpstr>
      <vt:lpstr>Выполнить задание №2 в учебнике на странице 9</vt:lpstr>
      <vt:lpstr>Венера</vt:lpstr>
      <vt:lpstr>Слайд 20</vt:lpstr>
      <vt:lpstr>Проверяем:   25*4=(20+5)*4=80+20=100 </vt:lpstr>
      <vt:lpstr>В солнечной системе есть одна планета, украшенная кольцом,- это Сатурн</vt:lpstr>
      <vt:lpstr>Задача</vt:lpstr>
      <vt:lpstr>Слайд 24</vt:lpstr>
      <vt:lpstr>Марс</vt:lpstr>
      <vt:lpstr>Работа в группе</vt:lpstr>
      <vt:lpstr>Земля</vt:lpstr>
      <vt:lpstr>1) Чем мы занимались на уроке?</vt:lpstr>
      <vt:lpstr>Слайд 29</vt:lpstr>
      <vt:lpstr>Домашнее задание.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«Умножение двузначного числа на однозначное» </dc:title>
  <dc:creator>1</dc:creator>
  <cp:lastModifiedBy>e.tolubaeva</cp:lastModifiedBy>
  <cp:revision>45</cp:revision>
  <dcterms:created xsi:type="dcterms:W3CDTF">2015-01-17T14:31:24Z</dcterms:created>
  <dcterms:modified xsi:type="dcterms:W3CDTF">2015-02-06T13:14:58Z</dcterms:modified>
</cp:coreProperties>
</file>