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65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9900FF"/>
    <a:srgbClr val="00FF00"/>
    <a:srgbClr val="FF9900"/>
    <a:srgbClr val="33D95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F3E5-980F-4403-81E7-FFC8DA09C444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BBF-30CC-47FD-BB0C-6040EF07E0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F3E5-980F-4403-81E7-FFC8DA09C444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BBF-30CC-47FD-BB0C-6040EF07E0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F3E5-980F-4403-81E7-FFC8DA09C444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BBF-30CC-47FD-BB0C-6040EF07E0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F3E5-980F-4403-81E7-FFC8DA09C444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BBF-30CC-47FD-BB0C-6040EF07E0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F3E5-980F-4403-81E7-FFC8DA09C444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BBF-30CC-47FD-BB0C-6040EF07E0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F3E5-980F-4403-81E7-FFC8DA09C444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BBF-30CC-47FD-BB0C-6040EF07E0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F3E5-980F-4403-81E7-FFC8DA09C444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BBF-30CC-47FD-BB0C-6040EF07E0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F3E5-980F-4403-81E7-FFC8DA09C444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BBF-30CC-47FD-BB0C-6040EF07E0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F3E5-980F-4403-81E7-FFC8DA09C444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BBF-30CC-47FD-BB0C-6040EF07E0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F3E5-980F-4403-81E7-FFC8DA09C444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BBF-30CC-47FD-BB0C-6040EF07E0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F3E5-980F-4403-81E7-FFC8DA09C444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BBF-30CC-47FD-BB0C-6040EF07E0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EF3E5-980F-4403-81E7-FFC8DA09C444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B5BBF-30CC-47FD-BB0C-6040EF07E02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ле\Desktop\fon-prezentacii-skacha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928794" y="857232"/>
            <a:ext cx="5453737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Мир </a:t>
            </a:r>
          </a:p>
          <a:p>
            <a:pPr algn="ctr"/>
            <a:r>
              <a:rPr lang="ru-RU" sz="66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геометрических </a:t>
            </a:r>
          </a:p>
          <a:p>
            <a:pPr algn="ctr"/>
            <a:r>
              <a:rPr lang="ru-RU" sz="66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фигур</a:t>
            </a:r>
            <a:endParaRPr lang="ru-RU" sz="66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57620" y="5500702"/>
            <a:ext cx="478634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МБОУ КСОШ №32</a:t>
            </a:r>
          </a:p>
          <a:p>
            <a:pPr algn="ctr"/>
            <a:r>
              <a:rPr lang="ru-RU" sz="2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у</a:t>
            </a:r>
            <a:r>
              <a:rPr lang="ru-RU" sz="2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читель </a:t>
            </a:r>
            <a:r>
              <a:rPr lang="ru-RU" sz="2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нач</a:t>
            </a:r>
            <a:r>
              <a:rPr lang="ru-RU" sz="2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. классов: Т.А.Сорокина</a:t>
            </a:r>
            <a:endParaRPr lang="ru-RU" sz="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ле\Desktop\fon-prezentacii-skacha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57224" y="571480"/>
            <a:ext cx="545534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latin typeface="Monotype Corsiva" pitchFamily="66" charset="0"/>
              </a:rPr>
              <a:t>Чуть приплюснутый квадрат</a:t>
            </a:r>
          </a:p>
          <a:p>
            <a:r>
              <a:rPr lang="ru-RU" sz="3600" dirty="0">
                <a:latin typeface="Monotype Corsiva" pitchFamily="66" charset="0"/>
              </a:rPr>
              <a:t> Приглашает опознать:</a:t>
            </a:r>
          </a:p>
          <a:p>
            <a:r>
              <a:rPr lang="ru-RU" sz="3600" dirty="0">
                <a:latin typeface="Monotype Corsiva" pitchFamily="66" charset="0"/>
              </a:rPr>
              <a:t> Острый угол и тупой</a:t>
            </a:r>
          </a:p>
          <a:p>
            <a:r>
              <a:rPr lang="ru-RU" sz="3600" dirty="0">
                <a:latin typeface="Monotype Corsiva" pitchFamily="66" charset="0"/>
              </a:rPr>
              <a:t> Вечно связаны судьбой.</a:t>
            </a:r>
          </a:p>
          <a:p>
            <a:r>
              <a:rPr lang="ru-RU" sz="3600" dirty="0">
                <a:latin typeface="Monotype Corsiva" pitchFamily="66" charset="0"/>
              </a:rPr>
              <a:t> Догадались дело в чем?</a:t>
            </a:r>
          </a:p>
          <a:p>
            <a:r>
              <a:rPr lang="ru-RU" sz="3600" dirty="0">
                <a:latin typeface="Monotype Corsiva" pitchFamily="66" charset="0"/>
              </a:rPr>
              <a:t> Как фигуру назовем? </a:t>
            </a:r>
          </a:p>
        </p:txBody>
      </p:sp>
      <p:sp>
        <p:nvSpPr>
          <p:cNvPr id="4" name="Ромб 3"/>
          <p:cNvSpPr/>
          <p:nvPr/>
        </p:nvSpPr>
        <p:spPr>
          <a:xfrm>
            <a:off x="5357818" y="3143248"/>
            <a:ext cx="2343160" cy="2914664"/>
          </a:xfrm>
          <a:prstGeom prst="diamond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ле\Desktop\fon-prezentacii-skacha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57224" y="571480"/>
            <a:ext cx="470032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latin typeface="Monotype Corsiva" pitchFamily="66" charset="0"/>
              </a:rPr>
              <a:t>Прикатилось колесо,</a:t>
            </a:r>
          </a:p>
          <a:p>
            <a:r>
              <a:rPr lang="ru-RU" sz="3600" dirty="0">
                <a:latin typeface="Monotype Corsiva" pitchFamily="66" charset="0"/>
              </a:rPr>
              <a:t> Ведь похожее оно,</a:t>
            </a:r>
          </a:p>
          <a:p>
            <a:r>
              <a:rPr lang="ru-RU" sz="3600" dirty="0">
                <a:latin typeface="Monotype Corsiva" pitchFamily="66" charset="0"/>
              </a:rPr>
              <a:t> Как наглядная натура</a:t>
            </a:r>
          </a:p>
          <a:p>
            <a:r>
              <a:rPr lang="ru-RU" sz="3600" dirty="0">
                <a:latin typeface="Monotype Corsiva" pitchFamily="66" charset="0"/>
              </a:rPr>
              <a:t> Лишь на круглую фигуру.</a:t>
            </a:r>
          </a:p>
          <a:p>
            <a:r>
              <a:rPr lang="ru-RU" sz="3600" dirty="0">
                <a:latin typeface="Monotype Corsiva" pitchFamily="66" charset="0"/>
              </a:rPr>
              <a:t> Догадался, милый друг?</a:t>
            </a:r>
          </a:p>
          <a:p>
            <a:r>
              <a:rPr lang="ru-RU" sz="3600" dirty="0">
                <a:latin typeface="Monotype Corsiva" pitchFamily="66" charset="0"/>
              </a:rPr>
              <a:t> Ну, конечно, это … </a:t>
            </a:r>
          </a:p>
        </p:txBody>
      </p:sp>
      <p:sp>
        <p:nvSpPr>
          <p:cNvPr id="4" name="Овал 3"/>
          <p:cNvSpPr/>
          <p:nvPr/>
        </p:nvSpPr>
        <p:spPr>
          <a:xfrm>
            <a:off x="5214942" y="3643314"/>
            <a:ext cx="2557474" cy="2343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ле\Desktop\fon-prezentacii-skacha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85786" y="571480"/>
            <a:ext cx="559319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 </a:t>
            </a:r>
            <a:r>
              <a:rPr lang="ru-RU" sz="3600" dirty="0">
                <a:latin typeface="Monotype Corsiva" pitchFamily="66" charset="0"/>
              </a:rPr>
              <a:t>Вроде круг, но дело в том,</a:t>
            </a:r>
          </a:p>
          <a:p>
            <a:r>
              <a:rPr lang="ru-RU" sz="3600" dirty="0">
                <a:latin typeface="Monotype Corsiva" pitchFamily="66" charset="0"/>
              </a:rPr>
              <a:t> Что иначе мы зовем</a:t>
            </a:r>
          </a:p>
          <a:p>
            <a:r>
              <a:rPr lang="ru-RU" sz="3600" dirty="0">
                <a:latin typeface="Monotype Corsiva" pitchFamily="66" charset="0"/>
              </a:rPr>
              <a:t> Нарисованный кружок.</a:t>
            </a:r>
          </a:p>
          <a:p>
            <a:r>
              <a:rPr lang="ru-RU" sz="3600" dirty="0">
                <a:latin typeface="Monotype Corsiva" pitchFamily="66" charset="0"/>
              </a:rPr>
              <a:t> В чем секрет? Скажи, дружок!</a:t>
            </a:r>
          </a:p>
          <a:p>
            <a:r>
              <a:rPr lang="ru-RU" sz="3600" dirty="0">
                <a:latin typeface="Monotype Corsiva" pitchFamily="66" charset="0"/>
              </a:rPr>
              <a:t> Эта странная наружность</a:t>
            </a:r>
          </a:p>
          <a:p>
            <a:r>
              <a:rPr lang="ru-RU" sz="3600" dirty="0">
                <a:latin typeface="Monotype Corsiva" pitchFamily="66" charset="0"/>
              </a:rPr>
              <a:t> Называется….</a:t>
            </a:r>
          </a:p>
        </p:txBody>
      </p:sp>
      <p:sp>
        <p:nvSpPr>
          <p:cNvPr id="4" name="Овал 3"/>
          <p:cNvSpPr/>
          <p:nvPr/>
        </p:nvSpPr>
        <p:spPr>
          <a:xfrm>
            <a:off x="5429256" y="3786190"/>
            <a:ext cx="2343160" cy="2271722"/>
          </a:xfrm>
          <a:prstGeom prst="ellipse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ле\Desktop\fon-prezentacii-skacha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85786" y="571480"/>
            <a:ext cx="565731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latin typeface="Monotype Corsiva" pitchFamily="66" charset="0"/>
              </a:rPr>
              <a:t>Он похожий на яйцо</a:t>
            </a:r>
          </a:p>
          <a:p>
            <a:r>
              <a:rPr lang="ru-RU" sz="3600" dirty="0">
                <a:latin typeface="Monotype Corsiva" pitchFamily="66" charset="0"/>
              </a:rPr>
              <a:t> Или на твое лицо.</a:t>
            </a:r>
          </a:p>
          <a:p>
            <a:r>
              <a:rPr lang="ru-RU" sz="3600" dirty="0">
                <a:latin typeface="Monotype Corsiva" pitchFamily="66" charset="0"/>
              </a:rPr>
              <a:t> Вот такая есть окружность - </a:t>
            </a:r>
          </a:p>
          <a:p>
            <a:r>
              <a:rPr lang="ru-RU" sz="3600" dirty="0">
                <a:latin typeface="Monotype Corsiva" pitchFamily="66" charset="0"/>
              </a:rPr>
              <a:t> Очень странная наружность:</a:t>
            </a:r>
          </a:p>
          <a:p>
            <a:r>
              <a:rPr lang="ru-RU" sz="3600" dirty="0">
                <a:latin typeface="Monotype Corsiva" pitchFamily="66" charset="0"/>
              </a:rPr>
              <a:t> Круг приплюснутым стал.</a:t>
            </a:r>
          </a:p>
          <a:p>
            <a:r>
              <a:rPr lang="ru-RU" sz="3600" dirty="0">
                <a:latin typeface="Monotype Corsiva" pitchFamily="66" charset="0"/>
              </a:rPr>
              <a:t> Получился вдруг…. </a:t>
            </a:r>
          </a:p>
        </p:txBody>
      </p:sp>
      <p:sp>
        <p:nvSpPr>
          <p:cNvPr id="4" name="Овал 3"/>
          <p:cNvSpPr/>
          <p:nvPr/>
        </p:nvSpPr>
        <p:spPr>
          <a:xfrm>
            <a:off x="5500694" y="3357562"/>
            <a:ext cx="2200284" cy="284322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ле\Desktop\fon-prezentacii-skacha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22530" name="Picture 2" descr="C:\Users\еле\Desktop\vesn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1357298"/>
            <a:ext cx="6751565" cy="459106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14348" y="571480"/>
            <a:ext cx="712406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Какие геометрические фигуры ты видишь?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ле\Desktop\fon-prezentacii-skacha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14480" y="928670"/>
            <a:ext cx="564360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Молодцы!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24578" name="Picture 2" descr="C:\Users\еле\Desktop\multyashki-228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2394336"/>
            <a:ext cx="2928958" cy="3368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ле\Desktop\fon-prezentacii-skacha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714612" y="1714488"/>
            <a:ext cx="3261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http://smayli.ru/multyashki.html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714612" y="2357430"/>
            <a:ext cx="3192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http://yandex.ru/images/search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714612" y="2928934"/>
            <a:ext cx="3122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http://igri-uma.ru/forum/index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786050" y="3500438"/>
            <a:ext cx="3263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http://pedsovet.su/load/321-8-2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000232" y="642918"/>
            <a:ext cx="54280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Интернет-ресурсы: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ле\Desktop\fon-prezentacii-skacha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14348" y="642918"/>
            <a:ext cx="416812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Запомни :</a:t>
            </a:r>
            <a:endParaRPr lang="ru-RU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2357430"/>
            <a:ext cx="155734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286380" y="3786190"/>
            <a:ext cx="155734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571736" y="3786190"/>
            <a:ext cx="155734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929058" y="2357430"/>
            <a:ext cx="155734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500826" y="2357430"/>
            <a:ext cx="155734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рапеция 8"/>
          <p:cNvSpPr/>
          <p:nvPr/>
        </p:nvSpPr>
        <p:spPr>
          <a:xfrm>
            <a:off x="1643042" y="2428868"/>
            <a:ext cx="785818" cy="642942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авильный пятиугольник 10"/>
          <p:cNvSpPr/>
          <p:nvPr/>
        </p:nvSpPr>
        <p:spPr>
          <a:xfrm>
            <a:off x="4286248" y="2428868"/>
            <a:ext cx="785818" cy="785818"/>
          </a:xfrm>
          <a:prstGeom prst="pent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Шестиугольник 11"/>
          <p:cNvSpPr/>
          <p:nvPr/>
        </p:nvSpPr>
        <p:spPr>
          <a:xfrm>
            <a:off x="3000364" y="3929066"/>
            <a:ext cx="785818" cy="57150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786446" y="3929066"/>
            <a:ext cx="642942" cy="642942"/>
          </a:xfrm>
          <a:prstGeom prst="rect">
            <a:avLst/>
          </a:prstGeom>
          <a:solidFill>
            <a:srgbClr val="99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омб 13"/>
          <p:cNvSpPr/>
          <p:nvPr/>
        </p:nvSpPr>
        <p:spPr>
          <a:xfrm>
            <a:off x="6858016" y="2428868"/>
            <a:ext cx="785818" cy="785818"/>
          </a:xfrm>
          <a:prstGeom prst="diamond">
            <a:avLst/>
          </a:prstGeom>
          <a:solidFill>
            <a:srgbClr val="33D9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ле\Desktop\fon-prezentacii-skacha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14348" y="642918"/>
            <a:ext cx="571342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В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оспроизведи:</a:t>
            </a:r>
            <a:endParaRPr lang="ru-RU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2357430"/>
            <a:ext cx="155734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286380" y="3786190"/>
            <a:ext cx="155734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571736" y="3786190"/>
            <a:ext cx="155734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857620" y="2357430"/>
            <a:ext cx="155734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500826" y="2357430"/>
            <a:ext cx="155734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рапеция 8"/>
          <p:cNvSpPr/>
          <p:nvPr/>
        </p:nvSpPr>
        <p:spPr>
          <a:xfrm>
            <a:off x="1571604" y="2428868"/>
            <a:ext cx="785818" cy="642942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авильный пятиугольник 10"/>
          <p:cNvSpPr/>
          <p:nvPr/>
        </p:nvSpPr>
        <p:spPr>
          <a:xfrm>
            <a:off x="4214810" y="2428868"/>
            <a:ext cx="785818" cy="785818"/>
          </a:xfrm>
          <a:prstGeom prst="pent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Шестиугольник 11"/>
          <p:cNvSpPr/>
          <p:nvPr/>
        </p:nvSpPr>
        <p:spPr>
          <a:xfrm>
            <a:off x="3000364" y="3929066"/>
            <a:ext cx="785818" cy="57150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786446" y="3929066"/>
            <a:ext cx="642942" cy="642942"/>
          </a:xfrm>
          <a:prstGeom prst="rect">
            <a:avLst/>
          </a:prstGeom>
          <a:solidFill>
            <a:srgbClr val="99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омб 13"/>
          <p:cNvSpPr/>
          <p:nvPr/>
        </p:nvSpPr>
        <p:spPr>
          <a:xfrm>
            <a:off x="6858016" y="2428868"/>
            <a:ext cx="785818" cy="785818"/>
          </a:xfrm>
          <a:prstGeom prst="diamond">
            <a:avLst/>
          </a:prstGeom>
          <a:solidFill>
            <a:srgbClr val="33D9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Users\еле\Desktop\anime-zvezdy-31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4857760"/>
            <a:ext cx="12954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 rot="-2765980">
            <a:off x="3433763" y="3433763"/>
            <a:ext cx="762000" cy="762000"/>
            <a:chOff x="2400" y="1584"/>
            <a:chExt cx="816" cy="813"/>
          </a:xfrm>
        </p:grpSpPr>
        <p:sp>
          <p:nvSpPr>
            <p:cNvPr id="4144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45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 rot="-2765980">
            <a:off x="4500563" y="4500563"/>
            <a:ext cx="762000" cy="762000"/>
            <a:chOff x="2400" y="1584"/>
            <a:chExt cx="816" cy="813"/>
          </a:xfrm>
        </p:grpSpPr>
        <p:sp>
          <p:nvSpPr>
            <p:cNvPr id="4142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43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 rot="-2765980">
            <a:off x="3433763" y="4500563"/>
            <a:ext cx="762000" cy="762000"/>
            <a:chOff x="2400" y="1584"/>
            <a:chExt cx="816" cy="813"/>
          </a:xfrm>
        </p:grpSpPr>
        <p:sp>
          <p:nvSpPr>
            <p:cNvPr id="4140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41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 rot="-2765980">
            <a:off x="2366963" y="3433763"/>
            <a:ext cx="762000" cy="762000"/>
            <a:chOff x="2400" y="1584"/>
            <a:chExt cx="816" cy="813"/>
          </a:xfrm>
        </p:grpSpPr>
        <p:sp>
          <p:nvSpPr>
            <p:cNvPr id="4138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9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11"/>
          <p:cNvGrpSpPr>
            <a:grpSpLocks/>
          </p:cNvGrpSpPr>
          <p:nvPr/>
        </p:nvGrpSpPr>
        <p:grpSpPr bwMode="auto">
          <a:xfrm rot="-2765980">
            <a:off x="2366963" y="4500563"/>
            <a:ext cx="762000" cy="762000"/>
            <a:chOff x="2400" y="1584"/>
            <a:chExt cx="816" cy="813"/>
          </a:xfrm>
        </p:grpSpPr>
        <p:sp>
          <p:nvSpPr>
            <p:cNvPr id="4136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7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" name="Group 11"/>
          <p:cNvGrpSpPr>
            <a:grpSpLocks/>
          </p:cNvGrpSpPr>
          <p:nvPr/>
        </p:nvGrpSpPr>
        <p:grpSpPr bwMode="auto">
          <a:xfrm rot="-8017681">
            <a:off x="1833563" y="2900363"/>
            <a:ext cx="762000" cy="762000"/>
            <a:chOff x="2400" y="1584"/>
            <a:chExt cx="816" cy="813"/>
          </a:xfrm>
        </p:grpSpPr>
        <p:sp>
          <p:nvSpPr>
            <p:cNvPr id="4134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5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" name="Group 11"/>
          <p:cNvGrpSpPr>
            <a:grpSpLocks/>
          </p:cNvGrpSpPr>
          <p:nvPr/>
        </p:nvGrpSpPr>
        <p:grpSpPr bwMode="auto">
          <a:xfrm rot="-2765980">
            <a:off x="1300163" y="4500563"/>
            <a:ext cx="762000" cy="762000"/>
            <a:chOff x="2400" y="1584"/>
            <a:chExt cx="816" cy="813"/>
          </a:xfrm>
        </p:grpSpPr>
        <p:sp>
          <p:nvSpPr>
            <p:cNvPr id="4132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3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" name="Group 11"/>
          <p:cNvGrpSpPr>
            <a:grpSpLocks/>
          </p:cNvGrpSpPr>
          <p:nvPr/>
        </p:nvGrpSpPr>
        <p:grpSpPr bwMode="auto">
          <a:xfrm rot="-2765980">
            <a:off x="1300163" y="3433763"/>
            <a:ext cx="762000" cy="762000"/>
            <a:chOff x="2400" y="1584"/>
            <a:chExt cx="816" cy="813"/>
          </a:xfrm>
        </p:grpSpPr>
        <p:sp>
          <p:nvSpPr>
            <p:cNvPr id="4130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1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" name="Group 11"/>
          <p:cNvGrpSpPr>
            <a:grpSpLocks/>
          </p:cNvGrpSpPr>
          <p:nvPr/>
        </p:nvGrpSpPr>
        <p:grpSpPr bwMode="auto">
          <a:xfrm rot="-8017681">
            <a:off x="2900363" y="3967163"/>
            <a:ext cx="762000" cy="762000"/>
            <a:chOff x="2400" y="1584"/>
            <a:chExt cx="816" cy="813"/>
          </a:xfrm>
        </p:grpSpPr>
        <p:sp>
          <p:nvSpPr>
            <p:cNvPr id="4128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9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" name="Group 11"/>
          <p:cNvGrpSpPr>
            <a:grpSpLocks/>
          </p:cNvGrpSpPr>
          <p:nvPr/>
        </p:nvGrpSpPr>
        <p:grpSpPr bwMode="auto">
          <a:xfrm rot="-8017681">
            <a:off x="2900363" y="2900363"/>
            <a:ext cx="762000" cy="762000"/>
            <a:chOff x="2400" y="1584"/>
            <a:chExt cx="816" cy="813"/>
          </a:xfrm>
        </p:grpSpPr>
        <p:sp>
          <p:nvSpPr>
            <p:cNvPr id="4126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7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 rot="-8017681">
            <a:off x="2900363" y="5033963"/>
            <a:ext cx="762000" cy="762000"/>
            <a:chOff x="2400" y="1584"/>
            <a:chExt cx="816" cy="813"/>
          </a:xfrm>
        </p:grpSpPr>
        <p:sp>
          <p:nvSpPr>
            <p:cNvPr id="4124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5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3" name="Group 11"/>
          <p:cNvGrpSpPr>
            <a:grpSpLocks/>
          </p:cNvGrpSpPr>
          <p:nvPr/>
        </p:nvGrpSpPr>
        <p:grpSpPr bwMode="auto">
          <a:xfrm rot="-8017681">
            <a:off x="1833563" y="5033963"/>
            <a:ext cx="762000" cy="762000"/>
            <a:chOff x="2400" y="1584"/>
            <a:chExt cx="816" cy="813"/>
          </a:xfrm>
        </p:grpSpPr>
        <p:sp>
          <p:nvSpPr>
            <p:cNvPr id="4122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3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4" name="Group 11"/>
          <p:cNvGrpSpPr>
            <a:grpSpLocks/>
          </p:cNvGrpSpPr>
          <p:nvPr/>
        </p:nvGrpSpPr>
        <p:grpSpPr bwMode="auto">
          <a:xfrm rot="-8017681">
            <a:off x="1833563" y="3967163"/>
            <a:ext cx="762000" cy="762000"/>
            <a:chOff x="2400" y="1584"/>
            <a:chExt cx="816" cy="813"/>
          </a:xfrm>
        </p:grpSpPr>
        <p:sp>
          <p:nvSpPr>
            <p:cNvPr id="4120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1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5" name="Group 11"/>
          <p:cNvGrpSpPr>
            <a:grpSpLocks/>
          </p:cNvGrpSpPr>
          <p:nvPr/>
        </p:nvGrpSpPr>
        <p:grpSpPr bwMode="auto">
          <a:xfrm rot="-8017681">
            <a:off x="3967163" y="5033963"/>
            <a:ext cx="762000" cy="762000"/>
            <a:chOff x="2400" y="1584"/>
            <a:chExt cx="816" cy="813"/>
          </a:xfrm>
        </p:grpSpPr>
        <p:sp>
          <p:nvSpPr>
            <p:cNvPr id="4118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9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6" name="Group 11"/>
          <p:cNvGrpSpPr>
            <a:grpSpLocks/>
          </p:cNvGrpSpPr>
          <p:nvPr/>
        </p:nvGrpSpPr>
        <p:grpSpPr bwMode="auto">
          <a:xfrm rot="-8017681">
            <a:off x="3967163" y="3967163"/>
            <a:ext cx="762000" cy="762000"/>
            <a:chOff x="2400" y="1584"/>
            <a:chExt cx="816" cy="813"/>
          </a:xfrm>
        </p:grpSpPr>
        <p:sp>
          <p:nvSpPr>
            <p:cNvPr id="4116" name="AutoShape 12"/>
            <p:cNvSpPr>
              <a:spLocks noChangeArrowheads="1"/>
            </p:cNvSpPr>
            <p:nvPr/>
          </p:nvSpPr>
          <p:spPr bwMode="auto">
            <a:xfrm>
              <a:off x="2400" y="1632"/>
              <a:ext cx="765" cy="765"/>
            </a:xfrm>
            <a:prstGeom prst="cube">
              <a:avLst>
                <a:gd name="adj" fmla="val 929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7" name="Oval 13"/>
            <p:cNvSpPr>
              <a:spLocks noChangeArrowheads="1"/>
            </p:cNvSpPr>
            <p:nvPr/>
          </p:nvSpPr>
          <p:spPr bwMode="auto">
            <a:xfrm>
              <a:off x="3120" y="1584"/>
              <a:ext cx="96" cy="96"/>
            </a:xfrm>
            <a:prstGeom prst="ellipse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2209800" y="1066800"/>
            <a:ext cx="60960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accent1">
                    <a:lumMod val="25000"/>
                  </a:schemeClr>
                </a:solidFill>
                <a:latin typeface="Century Schoolbook" pitchFamily="18" charset="0"/>
              </a:rPr>
              <a:t>    </a:t>
            </a:r>
            <a:endParaRPr lang="ru-RU" sz="2800" b="1" dirty="0">
              <a:solidFill>
                <a:srgbClr val="61070D"/>
              </a:solidFill>
              <a:latin typeface="Century Schoolbook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857224" y="1714488"/>
            <a:ext cx="71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61070D"/>
                </a:solidFill>
                <a:latin typeface="Century Schoolbook" pitchFamily="18" charset="0"/>
              </a:rPr>
              <a:t>От данных 5 квадратиков из спичек отнять 3 спички так, чтобы осталось три таких же квадратика.</a:t>
            </a:r>
            <a:endParaRPr lang="ru-RU" sz="2400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785786" y="571480"/>
            <a:ext cx="640592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Логическая задача: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3074" name="Picture 2" descr="C:\Users\еле\Desktop\anime-zvezdy-31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3571876"/>
            <a:ext cx="12954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ле\Desktop\fon-prezentacii-skacha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28662" y="642918"/>
            <a:ext cx="72866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Шесть тупых углов внутри</a:t>
            </a:r>
            <a:endParaRPr kumimoji="0" lang="ru-RU" sz="36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На фигуре рассмотри</a:t>
            </a:r>
            <a:endParaRPr kumimoji="0" lang="ru-RU" sz="36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И представь, что из квадрата</a:t>
            </a:r>
            <a:endParaRPr kumimoji="0" lang="ru-RU" sz="36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Получили его брата.</a:t>
            </a:r>
            <a:endParaRPr kumimoji="0" lang="ru-RU" sz="36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Слишком много здесь углов,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Ты назвать его готов?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cs typeface="Arial" pitchFamily="34" charset="0"/>
              </a:rPr>
              <a:t> </a:t>
            </a:r>
            <a:endParaRPr kumimoji="0" lang="ru-RU" sz="36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5984" y="5143512"/>
            <a:ext cx="32401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многоугольник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7174" name="Picture 6" descr="C:\Users\еле\Desktop\anime-zvezdy-31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4500570"/>
            <a:ext cx="12954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ле\Desktop\fon-prezentacii-skacha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71538" y="642918"/>
            <a:ext cx="462498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 </a:t>
            </a:r>
            <a:r>
              <a:rPr lang="ru-RU" sz="3600" dirty="0">
                <a:latin typeface="Monotype Corsiva" pitchFamily="66" charset="0"/>
              </a:rPr>
              <a:t>На фигуру посмотри</a:t>
            </a:r>
          </a:p>
          <a:p>
            <a:r>
              <a:rPr lang="ru-RU" sz="3600" dirty="0">
                <a:latin typeface="Monotype Corsiva" pitchFamily="66" charset="0"/>
              </a:rPr>
              <a:t> И в альбоме начерти </a:t>
            </a:r>
          </a:p>
          <a:p>
            <a:r>
              <a:rPr lang="ru-RU" sz="3600" dirty="0">
                <a:latin typeface="Monotype Corsiva" pitchFamily="66" charset="0"/>
              </a:rPr>
              <a:t> Три угла. Три стороны</a:t>
            </a:r>
          </a:p>
          <a:p>
            <a:r>
              <a:rPr lang="ru-RU" sz="3600" dirty="0">
                <a:latin typeface="Monotype Corsiva" pitchFamily="66" charset="0"/>
              </a:rPr>
              <a:t> Меж собой соедини.</a:t>
            </a:r>
          </a:p>
          <a:p>
            <a:r>
              <a:rPr lang="ru-RU" sz="3600" dirty="0">
                <a:latin typeface="Monotype Corsiva" pitchFamily="66" charset="0"/>
              </a:rPr>
              <a:t> Получился не угольник,</a:t>
            </a:r>
          </a:p>
          <a:p>
            <a:r>
              <a:rPr lang="ru-RU" sz="3600" dirty="0">
                <a:latin typeface="Monotype Corsiva" pitchFamily="66" charset="0"/>
              </a:rPr>
              <a:t> А красивый… </a:t>
            </a:r>
          </a:p>
        </p:txBody>
      </p:sp>
      <p:sp>
        <p:nvSpPr>
          <p:cNvPr id="4" name="Равнобедренный треугольник 3"/>
          <p:cNvSpPr/>
          <p:nvPr/>
        </p:nvSpPr>
        <p:spPr>
          <a:xfrm rot="1964339">
            <a:off x="5467008" y="3160745"/>
            <a:ext cx="2275150" cy="2128846"/>
          </a:xfrm>
          <a:prstGeom prst="triangl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ле\Desktop\fon-prezentacii-skacha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57224" y="642918"/>
            <a:ext cx="532709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 </a:t>
            </a:r>
            <a:r>
              <a:rPr lang="ru-RU" sz="3600" dirty="0">
                <a:latin typeface="Monotype Corsiva" pitchFamily="66" charset="0"/>
              </a:rPr>
              <a:t>Я фигура – хоть куда,</a:t>
            </a:r>
          </a:p>
          <a:p>
            <a:r>
              <a:rPr lang="ru-RU" sz="3600" dirty="0">
                <a:latin typeface="Monotype Corsiva" pitchFamily="66" charset="0"/>
              </a:rPr>
              <a:t> Очень ровная всегда,</a:t>
            </a:r>
          </a:p>
          <a:p>
            <a:r>
              <a:rPr lang="ru-RU" sz="3600" dirty="0">
                <a:latin typeface="Monotype Corsiva" pitchFamily="66" charset="0"/>
              </a:rPr>
              <a:t> Все углы во мне равны</a:t>
            </a:r>
          </a:p>
          <a:p>
            <a:r>
              <a:rPr lang="ru-RU" sz="3600" dirty="0">
                <a:latin typeface="Monotype Corsiva" pitchFamily="66" charset="0"/>
              </a:rPr>
              <a:t> И четыре стороны.</a:t>
            </a:r>
          </a:p>
          <a:p>
            <a:r>
              <a:rPr lang="ru-RU" sz="3600" dirty="0">
                <a:latin typeface="Monotype Corsiva" pitchFamily="66" charset="0"/>
              </a:rPr>
              <a:t> Кубик – мой любимый брат,</a:t>
            </a:r>
          </a:p>
          <a:p>
            <a:r>
              <a:rPr lang="ru-RU" sz="3600" dirty="0">
                <a:latin typeface="Monotype Corsiva" pitchFamily="66" charset="0"/>
              </a:rPr>
              <a:t> Потому что я….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643570" y="3786190"/>
            <a:ext cx="1985970" cy="192882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ле\Desktop\fon-prezentacii-skacha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57224" y="571480"/>
            <a:ext cx="526137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 </a:t>
            </a:r>
            <a:r>
              <a:rPr lang="ru-RU" sz="3600" dirty="0">
                <a:latin typeface="Monotype Corsiva" pitchFamily="66" charset="0"/>
              </a:rPr>
              <a:t>Растянули мы квадрат</a:t>
            </a:r>
          </a:p>
          <a:p>
            <a:r>
              <a:rPr lang="ru-RU" sz="3600" dirty="0">
                <a:latin typeface="Monotype Corsiva" pitchFamily="66" charset="0"/>
              </a:rPr>
              <a:t> И представили на взгляд,</a:t>
            </a:r>
          </a:p>
          <a:p>
            <a:r>
              <a:rPr lang="ru-RU" sz="3600" dirty="0">
                <a:latin typeface="Monotype Corsiva" pitchFamily="66" charset="0"/>
              </a:rPr>
              <a:t> На кого он стал похожим</a:t>
            </a:r>
          </a:p>
          <a:p>
            <a:r>
              <a:rPr lang="ru-RU" sz="3600" dirty="0">
                <a:latin typeface="Monotype Corsiva" pitchFamily="66" charset="0"/>
              </a:rPr>
              <a:t> Или с чем-то очень схожим?</a:t>
            </a:r>
          </a:p>
          <a:p>
            <a:r>
              <a:rPr lang="ru-RU" sz="3600" dirty="0">
                <a:latin typeface="Monotype Corsiva" pitchFamily="66" charset="0"/>
              </a:rPr>
              <a:t> Не кирпич, не треугольник -</a:t>
            </a:r>
          </a:p>
          <a:p>
            <a:r>
              <a:rPr lang="ru-RU" sz="3600" dirty="0">
                <a:latin typeface="Monotype Corsiva" pitchFamily="66" charset="0"/>
              </a:rPr>
              <a:t> Стал квадрат…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14810" y="3857628"/>
            <a:ext cx="3343292" cy="212884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ле\Desktop\fon-prezentacii-skacha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85786" y="571480"/>
            <a:ext cx="635798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600" dirty="0">
                <a:latin typeface="Monotype Corsiva" pitchFamily="66" charset="0"/>
              </a:rPr>
              <a:t>Треугольник подпилили</a:t>
            </a:r>
          </a:p>
          <a:p>
            <a:r>
              <a:rPr lang="ru-RU" sz="3600" dirty="0">
                <a:latin typeface="Monotype Corsiva" pitchFamily="66" charset="0"/>
              </a:rPr>
              <a:t> И фигуру получили:</a:t>
            </a:r>
          </a:p>
          <a:p>
            <a:r>
              <a:rPr lang="ru-RU" sz="3600" dirty="0">
                <a:latin typeface="Monotype Corsiva" pitchFamily="66" charset="0"/>
              </a:rPr>
              <a:t> Два тупых угла внутри</a:t>
            </a:r>
          </a:p>
          <a:p>
            <a:r>
              <a:rPr lang="ru-RU" sz="3600" dirty="0">
                <a:latin typeface="Monotype Corsiva" pitchFamily="66" charset="0"/>
              </a:rPr>
              <a:t> И два острых – посмотри. </a:t>
            </a:r>
          </a:p>
          <a:p>
            <a:r>
              <a:rPr lang="ru-RU" sz="3600" dirty="0">
                <a:latin typeface="Monotype Corsiva" pitchFamily="66" charset="0"/>
              </a:rPr>
              <a:t> Не квадрат, не треугольник,</a:t>
            </a:r>
          </a:p>
          <a:p>
            <a:r>
              <a:rPr lang="ru-RU" sz="3600" dirty="0">
                <a:latin typeface="Monotype Corsiva" pitchFamily="66" charset="0"/>
              </a:rPr>
              <a:t> А </a:t>
            </a:r>
            <a:r>
              <a:rPr lang="ru-RU" sz="3600" dirty="0" smtClean="0">
                <a:latin typeface="Monotype Corsiva" pitchFamily="66" charset="0"/>
              </a:rPr>
              <a:t>всё же он многоугольник</a:t>
            </a:r>
            <a:r>
              <a:rPr lang="ru-RU" sz="3600" dirty="0">
                <a:latin typeface="Monotype Corsiva" pitchFamily="66" charset="0"/>
              </a:rPr>
              <a:t>. </a:t>
            </a:r>
          </a:p>
        </p:txBody>
      </p:sp>
      <p:sp>
        <p:nvSpPr>
          <p:cNvPr id="4" name="Трапеция 3"/>
          <p:cNvSpPr/>
          <p:nvPr/>
        </p:nvSpPr>
        <p:spPr>
          <a:xfrm>
            <a:off x="4714876" y="4143380"/>
            <a:ext cx="2628912" cy="1716218"/>
          </a:xfrm>
          <a:prstGeom prst="trapezoid">
            <a:avLst/>
          </a:prstGeom>
          <a:solidFill>
            <a:srgbClr val="99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349</Words>
  <Application>Microsoft Office PowerPoint</Application>
  <PresentationFormat>Экран (4:3)</PresentationFormat>
  <Paragraphs>72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альфред</dc:creator>
  <cp:lastModifiedBy>альфред</cp:lastModifiedBy>
  <cp:revision>22</cp:revision>
  <dcterms:created xsi:type="dcterms:W3CDTF">2014-10-05T11:30:00Z</dcterms:created>
  <dcterms:modified xsi:type="dcterms:W3CDTF">2014-10-05T15:02:05Z</dcterms:modified>
</cp:coreProperties>
</file>