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5" r:id="rId3"/>
    <p:sldId id="278" r:id="rId4"/>
    <p:sldId id="276" r:id="rId5"/>
    <p:sldId id="279" r:id="rId6"/>
    <p:sldId id="277" r:id="rId7"/>
    <p:sldId id="264" r:id="rId8"/>
    <p:sldId id="281" r:id="rId9"/>
    <p:sldId id="282" r:id="rId10"/>
    <p:sldId id="283" r:id="rId11"/>
    <p:sldId id="285" r:id="rId12"/>
    <p:sldId id="262" r:id="rId13"/>
    <p:sldId id="286" r:id="rId14"/>
    <p:sldId id="287" r:id="rId15"/>
    <p:sldId id="271" r:id="rId16"/>
    <p:sldId id="288" r:id="rId17"/>
    <p:sldId id="290" r:id="rId18"/>
    <p:sldId id="293" r:id="rId19"/>
    <p:sldId id="289" r:id="rId20"/>
    <p:sldId id="291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8A00"/>
    <a:srgbClr val="99FF66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png"/><Relationship Id="rId7" Type="http://schemas.openxmlformats.org/officeDocument/2006/relationships/image" Target="../media/image7.gi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gif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8" name="Freeform 8"/>
          <p:cNvSpPr>
            <a:spLocks/>
          </p:cNvSpPr>
          <p:nvPr userDrawn="1"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5166" name="Group 46"/>
          <p:cNvGrpSpPr>
            <a:grpSpLocks/>
          </p:cNvGrpSpPr>
          <p:nvPr userDrawn="1"/>
        </p:nvGrpSpPr>
        <p:grpSpPr bwMode="auto">
          <a:xfrm rot="10800000">
            <a:off x="0" y="3657600"/>
            <a:ext cx="9144000" cy="3200400"/>
            <a:chOff x="0" y="0"/>
            <a:chExt cx="5760" cy="2016"/>
          </a:xfrm>
        </p:grpSpPr>
        <p:pic>
          <p:nvPicPr>
            <p:cNvPr id="5167" name="Picture 47" descr="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2016"/>
            </a:xfrm>
            <a:prstGeom prst="rect">
              <a:avLst/>
            </a:prstGeom>
            <a:noFill/>
          </p:spPr>
        </p:pic>
        <p:pic>
          <p:nvPicPr>
            <p:cNvPr id="5168" name="Picture 48" descr="0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360" y="0"/>
              <a:ext cx="858" cy="733"/>
            </a:xfrm>
            <a:prstGeom prst="rect">
              <a:avLst/>
            </a:prstGeom>
            <a:noFill/>
          </p:spPr>
        </p:pic>
      </p:grpSp>
      <p:pic>
        <p:nvPicPr>
          <p:cNvPr id="5130" name="Picture 10" descr="123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5154" name="Picture 34" descr="water_2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</p:spPr>
      </p:pic>
      <p:pic>
        <p:nvPicPr>
          <p:cNvPr id="5160" name="Picture 40" descr="fire14"/>
          <p:cNvPicPr>
            <a:picLocks noChangeAspect="1" noChangeArrowheads="1" noCrop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95400" y="762000"/>
            <a:ext cx="533400" cy="533400"/>
          </a:xfrm>
          <a:prstGeom prst="rect">
            <a:avLst/>
          </a:prstGeom>
          <a:noFill/>
        </p:spPr>
      </p:pic>
      <p:sp>
        <p:nvSpPr>
          <p:cNvPr id="5161" name="Rectangle 4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62" name="Rectangle 4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163" name="Rectangle 4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64" name="Rectangle 4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65" name="Rectangle 4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D43E978-8A1A-44DF-AC56-D5C81EA2C7C6}" type="slidenum">
              <a:rPr lang="ru-RU"/>
              <a:pPr/>
              <a:t>‹#›</a:t>
            </a:fld>
            <a:endParaRPr lang="ru-RU"/>
          </a:p>
        </p:txBody>
      </p:sp>
      <p:pic>
        <p:nvPicPr>
          <p:cNvPr id="5171" name="Picture 51" descr="B_Fly26"/>
          <p:cNvPicPr>
            <a:picLocks noChangeAspect="1" noChangeArrowheads="1" noCrop="1"/>
          </p:cNvPicPr>
          <p:nvPr userDrawn="1"/>
        </p:nvPicPr>
        <p:blipFill>
          <a:blip r:embed="rId7" cstate="print">
            <a:lum bright="-12000" contrast="-100000"/>
            <a:grayscl/>
          </a:blip>
          <a:srcRect/>
          <a:stretch>
            <a:fillRect/>
          </a:stretch>
        </p:blipFill>
        <p:spPr bwMode="auto">
          <a:xfrm>
            <a:off x="609600" y="449263"/>
            <a:ext cx="990600" cy="892175"/>
          </a:xfrm>
          <a:prstGeom prst="rect">
            <a:avLst/>
          </a:prstGeom>
          <a:noFill/>
        </p:spPr>
      </p:pic>
      <p:pic>
        <p:nvPicPr>
          <p:cNvPr id="5172" name="Picture 52" descr="B_Fly26"/>
          <p:cNvPicPr>
            <a:picLocks noChangeAspect="1" noChangeArrowheads="1" noCrop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9600" y="381000"/>
            <a:ext cx="990600" cy="892175"/>
          </a:xfrm>
          <a:prstGeom prst="rect">
            <a:avLst/>
          </a:prstGeom>
          <a:noFill/>
        </p:spPr>
      </p:pic>
      <p:pic>
        <p:nvPicPr>
          <p:cNvPr id="5173" name="Picture 53" descr="bupestrid beetle 5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67600" y="6259513"/>
            <a:ext cx="838200" cy="322262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5175" name="Picture 55" descr="WB01292_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8600" y="5105400"/>
            <a:ext cx="400050" cy="400050"/>
          </a:xfrm>
          <a:prstGeom prst="rect">
            <a:avLst/>
          </a:prstGeom>
          <a:noFill/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82B262-D4EC-40C5-A005-917E80788F2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099474-1CF3-4002-83F3-89825B2B432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7D95CB-4A9F-4604-947B-476D200F3F7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40AC75-44D7-41AD-A94F-4C322FA3EB9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B6E215-A94F-4C1A-A353-8D2A2717B78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5734D0-A8A7-4514-82B6-4D56E2FAB43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48407-E726-4629-8C5A-120967EE51A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BD9407-8698-4E34-96B8-D5CFABEE329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5EE7BC-434C-466B-B0A7-61B4FCFF503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550550-7D95-479A-BA27-9154E7A566C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8A00"/>
            </a:gs>
            <a:gs pos="100000">
              <a:srgbClr val="99FF6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 userDrawn="1"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034" name="Picture 10" descr="123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035" name="Picture 11" descr="water_2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1348555-1B6E-4ADE-91ED-5AC3AF1B625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033" name="Freeform 9"/>
          <p:cNvSpPr>
            <a:spLocks/>
          </p:cNvSpPr>
          <p:nvPr userDrawn="1"/>
        </p:nvSpPr>
        <p:spPr bwMode="gray">
          <a:xfrm rot="10800000">
            <a:off x="0" y="6629400"/>
            <a:ext cx="9144000" cy="228600"/>
          </a:xfrm>
          <a:custGeom>
            <a:avLst/>
            <a:gdLst/>
            <a:ahLst/>
            <a:cxnLst>
              <a:cxn ang="0">
                <a:pos x="8" y="2730"/>
              </a:cxn>
              <a:cxn ang="0">
                <a:pos x="3040" y="2726"/>
              </a:cxn>
              <a:cxn ang="0">
                <a:pos x="3347" y="2630"/>
              </a:cxn>
              <a:cxn ang="0">
                <a:pos x="3795" y="2170"/>
              </a:cxn>
              <a:cxn ang="0">
                <a:pos x="4115" y="2080"/>
              </a:cxn>
              <a:cxn ang="0">
                <a:pos x="5760" y="2093"/>
              </a:cxn>
              <a:cxn ang="0">
                <a:pos x="5767" y="0"/>
              </a:cxn>
              <a:cxn ang="0">
                <a:pos x="0" y="1"/>
              </a:cxn>
              <a:cxn ang="0">
                <a:pos x="8" y="2730"/>
              </a:cxn>
            </a:cxnLst>
            <a:rect l="0" t="0" r="r" b="b"/>
            <a:pathLst>
              <a:path w="5767" h="2730">
                <a:moveTo>
                  <a:pt x="8" y="2730"/>
                </a:moveTo>
                <a:lnTo>
                  <a:pt x="3040" y="2726"/>
                </a:lnTo>
                <a:cubicBezTo>
                  <a:pt x="3181" y="2726"/>
                  <a:pt x="3224" y="2728"/>
                  <a:pt x="3347" y="2630"/>
                </a:cubicBezTo>
                <a:lnTo>
                  <a:pt x="3795" y="2170"/>
                </a:lnTo>
                <a:cubicBezTo>
                  <a:pt x="3923" y="2078"/>
                  <a:pt x="3942" y="2074"/>
                  <a:pt x="4115" y="2080"/>
                </a:cubicBezTo>
                <a:lnTo>
                  <a:pt x="5760" y="2093"/>
                </a:lnTo>
                <a:lnTo>
                  <a:pt x="5767" y="0"/>
                </a:lnTo>
                <a:lnTo>
                  <a:pt x="0" y="1"/>
                </a:lnTo>
                <a:lnTo>
                  <a:pt x="8" y="2730"/>
                </a:lnTo>
                <a:close/>
              </a:path>
            </a:pathLst>
          </a:custGeom>
          <a:solidFill>
            <a:srgbClr val="008A0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036" name="Picture 12" descr="butterfly 19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 rot="629051">
            <a:off x="457200" y="304800"/>
            <a:ext cx="914400" cy="904875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53;&#1077;&#1084;&#1085;&#1086;&#1075;&#1086;%20&#1087;&#1086;&#1095;&#1080;&#1090;&#1072;&#1090;&#1100;\&#1064;&#1082;&#1086;&#1083;&#1072;%20&#8470;1\&#1057;&#1094;&#1077;&#1085;&#1072;&#1088;&#1080;&#1080;%20&#1091;&#1088;&#1086;&#1082;&#1086;&#1074;%20&#1082;&#1091;&#1073;&#1072;&#1085;&#1086;&#1074;&#1077;&#1076;&#1077;&#1085;&#1080;&#1103;\&#1054;&#1090;&#1082;&#1088;&#1099;&#1090;&#1099;&#1081;%20&#1091;&#1088;&#1086;&#1082;\Zvuki-prirody-Shum-letnego-lesa(muzofon.com).mp3" TargetMode="External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838200" y="1524000"/>
            <a:ext cx="8001000" cy="1470025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Лекаственные</a:t>
            </a:r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растения Краснодарского края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228600" y="3886200"/>
            <a:ext cx="6096000" cy="1143000"/>
          </a:xfrm>
        </p:spPr>
        <p:txBody>
          <a:bodyPr/>
          <a:lstStyle/>
          <a:p>
            <a:pPr algn="l"/>
            <a:r>
              <a:rPr lang="ru-RU" sz="2000" b="1" i="1" dirty="0" smtClean="0">
                <a:solidFill>
                  <a:srgbClr val="0070C0"/>
                </a:solidFill>
              </a:rPr>
              <a:t>«Есть в травах и цветах целительная сила</a:t>
            </a:r>
          </a:p>
          <a:p>
            <a:pPr algn="l"/>
            <a:r>
              <a:rPr lang="ru-RU" sz="2000" b="1" i="1" dirty="0" smtClean="0">
                <a:solidFill>
                  <a:srgbClr val="0070C0"/>
                </a:solidFill>
              </a:rPr>
              <a:t>Для всех, умеющих их тайну разгадать…»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346575" cy="3951288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cs typeface="Times New Roman" pitchFamily="18" charset="0"/>
              </a:rPr>
              <a:t>Тонкий стебель у дорожки.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cs typeface="Times New Roman" pitchFamily="18" charset="0"/>
              </a:rPr>
              <a:t>На конце его </a:t>
            </a:r>
            <a:r>
              <a:rPr lang="ru-RU" b="1" dirty="0" smtClean="0">
                <a:solidFill>
                  <a:srgbClr val="FF0000"/>
                </a:solidFill>
                <a:cs typeface="Times New Roman" pitchFamily="18" charset="0"/>
              </a:rPr>
              <a:t>серёжки</a:t>
            </a:r>
            <a:r>
              <a:rPr lang="ru-RU" b="1" dirty="0" smtClean="0">
                <a:solidFill>
                  <a:srgbClr val="FF0000"/>
                </a:solidFill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cs typeface="Times New Roman" pitchFamily="18" charset="0"/>
              </a:rPr>
              <a:t>На земле лежат листки –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cs typeface="Times New Roman" pitchFamily="18" charset="0"/>
              </a:rPr>
              <a:t>Маленькие лопушки.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638800" y="5334000"/>
            <a:ext cx="27274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+mn-lt"/>
                <a:ea typeface="Tahoma" pitchFamily="34" charset="0"/>
                <a:cs typeface="Times New Roman" pitchFamily="18" charset="0"/>
              </a:rPr>
              <a:t>Подорожник</a:t>
            </a:r>
            <a:endParaRPr lang="ru-RU" sz="3200" b="1" dirty="0">
              <a:solidFill>
                <a:srgbClr val="0070C0"/>
              </a:solidFill>
              <a:latin typeface="+mn-lt"/>
              <a:ea typeface="Tahoma" pitchFamily="34" charset="0"/>
              <a:cs typeface="Times New Roman" pitchFamily="18" charset="0"/>
            </a:endParaRPr>
          </a:p>
        </p:txBody>
      </p:sp>
      <p:pic>
        <p:nvPicPr>
          <p:cNvPr id="12" name="Picture 2" descr="C:\Users\Хозяин\Desktop\Урок про лекарствен растения\Картинки\podorojni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676400"/>
            <a:ext cx="3429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346575" cy="3951288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cs typeface="Times New Roman" pitchFamily="18" charset="0"/>
              </a:rPr>
              <a:t>Хоть и </a:t>
            </a:r>
            <a:r>
              <a:rPr lang="ru-RU" b="1" dirty="0" smtClean="0">
                <a:solidFill>
                  <a:srgbClr val="FF0000"/>
                </a:solidFill>
                <a:cs typeface="Times New Roman" pitchFamily="18" charset="0"/>
              </a:rPr>
              <a:t>жжётся</a:t>
            </a:r>
            <a:r>
              <a:rPr lang="ru-RU" b="1" dirty="0" smtClean="0">
                <a:solidFill>
                  <a:srgbClr val="FF0000"/>
                </a:solidFill>
                <a:cs typeface="Times New Roman" pitchFamily="18" charset="0"/>
              </a:rPr>
              <a:t>, но красива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cs typeface="Times New Roman" pitchFamily="18" charset="0"/>
              </a:rPr>
              <a:t>Всем известная ……</a:t>
            </a:r>
            <a:endParaRPr lang="ru-RU" b="1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38800" y="4724400"/>
            <a:ext cx="18864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+mn-lt"/>
                <a:cs typeface="Times New Roman" pitchFamily="18" charset="0"/>
              </a:rPr>
              <a:t>Крапива</a:t>
            </a:r>
            <a:endParaRPr lang="ru-RU" sz="3200" b="1" dirty="0">
              <a:solidFill>
                <a:srgbClr val="0070C0"/>
              </a:solidFill>
              <a:latin typeface="+mn-lt"/>
              <a:cs typeface="Times New Roman" pitchFamily="18" charset="0"/>
            </a:endParaRPr>
          </a:p>
        </p:txBody>
      </p:sp>
      <p:pic>
        <p:nvPicPr>
          <p:cNvPr id="15" name="Содержимое 3" descr="КРАПИВ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1981200"/>
            <a:ext cx="3860732" cy="3763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РОМАШКА</a:t>
            </a:r>
            <a:endParaRPr lang="ru-RU" dirty="0"/>
          </a:p>
        </p:txBody>
      </p:sp>
      <p:pic>
        <p:nvPicPr>
          <p:cNvPr id="4" name="Содержимое 3" descr="РОМАШ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1" y="1600200"/>
            <a:ext cx="624840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МЯТА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Хозяин\Desktop\Урок про лекарствен растения\Картинки\Mentha_piperi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600200"/>
            <a:ext cx="4348162" cy="43352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КУКУРУЗА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Хозяин\Desktop\Урок про лекарствен растения\Картинки\4de0c30a94cdabbd804e8e78fdf8b2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600200"/>
            <a:ext cx="4021111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ЛОПУХ</a:t>
            </a:r>
            <a:endParaRPr lang="ru-RU" dirty="0"/>
          </a:p>
        </p:txBody>
      </p:sp>
      <p:pic>
        <p:nvPicPr>
          <p:cNvPr id="4" name="Содержимое 3" descr="РЕПЕЙНИ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7400" y="1648619"/>
            <a:ext cx="5029200" cy="44291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ЧИСТОТЕЛ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Хозяин\Desktop\chistot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752600"/>
            <a:ext cx="5181600" cy="38814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76400"/>
            <a:ext cx="8686800" cy="4525963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sz="2800" dirty="0" smtClean="0"/>
              <a:t>Собирать </a:t>
            </a:r>
            <a:r>
              <a:rPr lang="ru-RU" sz="2800" dirty="0" smtClean="0"/>
              <a:t>утром, когда высохла </a:t>
            </a:r>
            <a:r>
              <a:rPr lang="ru-RU" sz="2800" dirty="0" smtClean="0"/>
              <a:t>роса.</a:t>
            </a:r>
            <a:endParaRPr lang="ru-RU" sz="2800" dirty="0" smtClean="0"/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Растения должны быть </a:t>
            </a:r>
            <a:r>
              <a:rPr lang="ru-RU" sz="2800" dirty="0" smtClean="0"/>
              <a:t>чистыми.</a:t>
            </a:r>
            <a:endParaRPr lang="ru-RU" sz="2800" dirty="0" smtClean="0"/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Нельзя собирать на улицах городов, </a:t>
            </a:r>
            <a:r>
              <a:rPr lang="ru-RU" sz="2800" dirty="0" smtClean="0"/>
              <a:t>скверов.</a:t>
            </a:r>
            <a:endParaRPr lang="ru-RU" sz="2800" dirty="0" smtClean="0"/>
          </a:p>
          <a:p>
            <a:pPr>
              <a:buFont typeface="Arial" pitchFamily="34" charset="0"/>
              <a:buChar char="•"/>
            </a:pPr>
            <a:r>
              <a:rPr lang="ru-RU" sz="2800" i="1" dirty="0" smtClean="0"/>
              <a:t>Цветки</a:t>
            </a:r>
            <a:r>
              <a:rPr lang="ru-RU" sz="2800" dirty="0" smtClean="0"/>
              <a:t> – в начале </a:t>
            </a:r>
            <a:r>
              <a:rPr lang="ru-RU" sz="2800" dirty="0" smtClean="0"/>
              <a:t>цветения.</a:t>
            </a:r>
            <a:endParaRPr lang="ru-RU" sz="2800" dirty="0" smtClean="0"/>
          </a:p>
          <a:p>
            <a:pPr>
              <a:buFont typeface="Arial" pitchFamily="34" charset="0"/>
              <a:buChar char="•"/>
            </a:pPr>
            <a:r>
              <a:rPr lang="ru-RU" sz="2800" i="1" dirty="0" smtClean="0"/>
              <a:t>Листья</a:t>
            </a:r>
            <a:r>
              <a:rPr lang="ru-RU" sz="2800" dirty="0" smtClean="0"/>
              <a:t> – перед цветением или в самом начале </a:t>
            </a:r>
            <a:r>
              <a:rPr lang="ru-RU" sz="2800" dirty="0" smtClean="0"/>
              <a:t>цветения.</a:t>
            </a:r>
            <a:endParaRPr lang="ru-RU" sz="2800" dirty="0" smtClean="0"/>
          </a:p>
          <a:p>
            <a:pPr>
              <a:buFont typeface="Arial" pitchFamily="34" charset="0"/>
              <a:buChar char="•"/>
            </a:pPr>
            <a:r>
              <a:rPr lang="ru-RU" sz="2800" i="1" dirty="0" smtClean="0"/>
              <a:t>Корни, </a:t>
            </a:r>
            <a:r>
              <a:rPr lang="ru-RU" sz="2800" i="1" dirty="0" err="1" smtClean="0"/>
              <a:t>коневища</a:t>
            </a:r>
            <a:r>
              <a:rPr lang="ru-RU" sz="2800" i="1" dirty="0" smtClean="0"/>
              <a:t> </a:t>
            </a:r>
            <a:r>
              <a:rPr lang="ru-RU" sz="2800" dirty="0" smtClean="0"/>
              <a:t>– весной и </a:t>
            </a:r>
            <a:r>
              <a:rPr lang="ru-RU" sz="2800" dirty="0" smtClean="0"/>
              <a:t>осенью.</a:t>
            </a:r>
            <a:endParaRPr lang="ru-RU" sz="2800" dirty="0" smtClean="0"/>
          </a:p>
          <a:p>
            <a:pPr>
              <a:buFont typeface="Arial" pitchFamily="34" charset="0"/>
              <a:buChar char="•"/>
            </a:pPr>
            <a:r>
              <a:rPr lang="ru-RU" sz="2800" i="1" dirty="0" smtClean="0"/>
              <a:t>Кору</a:t>
            </a:r>
            <a:r>
              <a:rPr lang="ru-RU" sz="2800" dirty="0" smtClean="0"/>
              <a:t> – весной, в самом начале </a:t>
            </a:r>
            <a:r>
              <a:rPr lang="ru-RU" sz="2800" dirty="0" err="1" smtClean="0"/>
              <a:t>сокодвижения</a:t>
            </a:r>
            <a:r>
              <a:rPr lang="ru-RU" sz="2800" dirty="0" smtClean="0"/>
              <a:t>.  </a:t>
            </a:r>
            <a:endParaRPr lang="ru-RU" sz="28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066800" y="228600"/>
            <a:ext cx="8229600" cy="114300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Как правильно заготавливать лекарственные растения?</a:t>
            </a:r>
            <a:endParaRPr lang="ru-RU" sz="3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80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Рецепты </a:t>
            </a:r>
            <a:r>
              <a:rPr lang="ru-RU" b="1" dirty="0" err="1" smtClean="0"/>
              <a:t>фиточая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191000" cy="4114800"/>
          </a:xfrm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/>
          <a:lstStyle/>
          <a:p>
            <a:pPr algn="ctr">
              <a:buNone/>
            </a:pPr>
            <a:endParaRPr lang="ru-RU" sz="16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1800" b="1" dirty="0" err="1" smtClean="0">
                <a:solidFill>
                  <a:srgbClr val="FF0000"/>
                </a:solidFill>
              </a:rPr>
              <a:t>Фиточай</a:t>
            </a:r>
            <a:r>
              <a:rPr lang="ru-RU" sz="1800" b="1" dirty="0" smtClean="0">
                <a:solidFill>
                  <a:srgbClr val="FF0000"/>
                </a:solidFill>
              </a:rPr>
              <a:t> «Витаминный»</a:t>
            </a:r>
            <a:endParaRPr lang="ru-RU" sz="16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16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1600" dirty="0" smtClean="0"/>
              <a:t>      </a:t>
            </a:r>
            <a:r>
              <a:rPr lang="ru-RU" sz="1600" dirty="0" smtClean="0"/>
              <a:t>   Плоды </a:t>
            </a:r>
            <a:r>
              <a:rPr lang="ru-RU" sz="1600" dirty="0" smtClean="0"/>
              <a:t>шиповника, плоды </a:t>
            </a:r>
            <a:r>
              <a:rPr lang="ru-RU" sz="1600" dirty="0" smtClean="0"/>
              <a:t>чёрной </a:t>
            </a:r>
            <a:r>
              <a:rPr lang="ru-RU" sz="1600" dirty="0" smtClean="0"/>
              <a:t>смородины и плоды рябины  взять поровну.</a:t>
            </a:r>
            <a:br>
              <a:rPr lang="ru-RU" sz="1600" dirty="0" smtClean="0"/>
            </a:br>
            <a:r>
              <a:rPr lang="ru-RU" sz="1600" dirty="0" smtClean="0"/>
              <a:t>   1 </a:t>
            </a:r>
            <a:r>
              <a:rPr lang="ru-RU" sz="1600" dirty="0" smtClean="0"/>
              <a:t>столовую ложку смеси  измельчить, залить 2 стаканами кипятка, настаивать 1 час в закрытой посуде, процедить, добавить по вкусу сахар. Пить по полстакана 3 – 4 раза в </a:t>
            </a:r>
            <a:r>
              <a:rPr lang="ru-RU" sz="1600" dirty="0" smtClean="0"/>
              <a:t>день.</a:t>
            </a:r>
          </a:p>
          <a:p>
            <a:pPr>
              <a:buNone/>
            </a:pPr>
            <a:r>
              <a:rPr lang="ru-RU" sz="1600" dirty="0" smtClean="0"/>
              <a:t> </a:t>
            </a:r>
            <a:r>
              <a:rPr lang="ru-RU" sz="1600" dirty="0" smtClean="0"/>
              <a:t>         </a:t>
            </a:r>
            <a:r>
              <a:rPr lang="ru-RU" sz="1600" dirty="0" smtClean="0"/>
              <a:t>Благотворно </a:t>
            </a:r>
            <a:r>
              <a:rPr lang="ru-RU" sz="1600" dirty="0" smtClean="0"/>
              <a:t>влияет на обмен веществ в организме, насыщает витаминами и микроэлементами.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581400" cy="4114800"/>
          </a:xfrm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/>
          <a:lstStyle/>
          <a:p>
            <a:pPr algn="ctr">
              <a:buNone/>
            </a:pPr>
            <a:endParaRPr lang="ru-RU" sz="18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1800" b="1" dirty="0" err="1" smtClean="0">
                <a:solidFill>
                  <a:srgbClr val="FF0000"/>
                </a:solidFill>
              </a:rPr>
              <a:t>Фиточай</a:t>
            </a:r>
            <a:r>
              <a:rPr lang="ru-RU" sz="1800" b="1" dirty="0" smtClean="0">
                <a:solidFill>
                  <a:srgbClr val="FF0000"/>
                </a:solidFill>
              </a:rPr>
              <a:t> от простуды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Цветки липы — 1 часть</a:t>
            </a:r>
          </a:p>
          <a:p>
            <a:pPr>
              <a:buNone/>
            </a:pPr>
            <a:r>
              <a:rPr lang="ru-RU" sz="1400" dirty="0" smtClean="0"/>
              <a:t>Цветки и </a:t>
            </a:r>
            <a:r>
              <a:rPr lang="ru-RU" sz="1400" dirty="0" smtClean="0"/>
              <a:t>измельчённые </a:t>
            </a:r>
            <a:r>
              <a:rPr lang="ru-RU" sz="1400" dirty="0" smtClean="0"/>
              <a:t>листья малины — 1 часть</a:t>
            </a:r>
          </a:p>
          <a:p>
            <a:pPr>
              <a:buNone/>
            </a:pPr>
            <a:r>
              <a:rPr lang="ru-RU" sz="1400" dirty="0" smtClean="0"/>
              <a:t>2 столовые ложки смеси </a:t>
            </a:r>
            <a:r>
              <a:rPr lang="ru-RU" sz="1400" i="1" dirty="0" smtClean="0"/>
              <a:t>лекарственных трав</a:t>
            </a:r>
            <a:r>
              <a:rPr lang="ru-RU" sz="1400" dirty="0" smtClean="0"/>
              <a:t> залить 2 стаканами кипятка, кипятить на водяной бане 15 минут, процедить. Пить в горячем виде на ночь.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Укрепляет защитные силы организма , понижает температуру тела.</a:t>
            </a:r>
            <a:endParaRPr lang="ru-RU" sz="1400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152400"/>
            <a:ext cx="1295400" cy="1719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39150" y="5905500"/>
            <a:ext cx="7048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143000" y="152400"/>
            <a:ext cx="8229600" cy="1143000"/>
          </a:xfrm>
        </p:spPr>
        <p:txBody>
          <a:bodyPr/>
          <a:lstStyle/>
          <a:p>
            <a:r>
              <a:rPr lang="ru-RU" sz="4000" dirty="0" smtClean="0"/>
              <a:t>Растения, находящиеся под охраной человека</a:t>
            </a:r>
            <a:endParaRPr lang="ru-RU" sz="4000" dirty="0"/>
          </a:p>
        </p:txBody>
      </p:sp>
      <p:pic>
        <p:nvPicPr>
          <p:cNvPr id="8194" name="Picture 2" descr="G:\фотогр\Растения\Ladys-slipper-orchid-520x39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828800"/>
            <a:ext cx="2641600" cy="1981200"/>
          </a:xfrm>
          <a:prstGeom prst="rect">
            <a:avLst/>
          </a:prstGeom>
          <a:noFill/>
        </p:spPr>
      </p:pic>
      <p:pic>
        <p:nvPicPr>
          <p:cNvPr id="11" name="Содержимое 3" descr="колокольчи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019800" y="1828800"/>
            <a:ext cx="2514600" cy="1914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 descr="C:\Users\Хозяин\Desktop\Урок про лекарствен растения\Картинки\land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4267200"/>
            <a:ext cx="2282000" cy="2305050"/>
          </a:xfrm>
          <a:prstGeom prst="rect">
            <a:avLst/>
          </a:prstGeom>
          <a:noFill/>
        </p:spPr>
      </p:pic>
      <p:pic>
        <p:nvPicPr>
          <p:cNvPr id="8196" name="Picture 4" descr="G:\фотогр\Растения\medunitsa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3600" y="4267200"/>
            <a:ext cx="2832100" cy="2124075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1524000" y="14478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Венерин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Башмачок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7400" y="38862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Ландыш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24600" y="14478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Колокольчик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77000" y="3886200"/>
            <a:ext cx="1752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Медуница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Администратор\Рабочий стол\презентация\birch-tree-mural.jpg"/>
          <p:cNvPicPr>
            <a:picLocks noChangeAspect="1" noChangeArrowheads="1"/>
          </p:cNvPicPr>
          <p:nvPr/>
        </p:nvPicPr>
        <p:blipFill>
          <a:blip r:embed="rId3" cstate="print">
            <a:lum bright="8000" contrast="-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Zvuki-prirody-Shum-letnego-les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1752600"/>
            <a:ext cx="7620000" cy="4525963"/>
          </a:xfrm>
        </p:spPr>
        <p:txBody>
          <a:bodyPr/>
          <a:lstStyle/>
          <a:p>
            <a:endParaRPr lang="ru-RU" b="1" dirty="0" smtClean="0">
              <a:solidFill>
                <a:srgbClr val="0070C0"/>
              </a:solidFill>
              <a:latin typeface="Georgia" pitchFamily="18" charset="0"/>
            </a:endParaRPr>
          </a:p>
          <a:p>
            <a:r>
              <a:rPr lang="ru-RU" sz="3600" b="1" dirty="0" smtClean="0">
                <a:solidFill>
                  <a:srgbClr val="0070C0"/>
                </a:solidFill>
                <a:latin typeface="Georgia" pitchFamily="18" charset="0"/>
              </a:rPr>
              <a:t>Я узнал …</a:t>
            </a:r>
          </a:p>
          <a:p>
            <a:r>
              <a:rPr lang="ru-RU" sz="3600" b="1" dirty="0" smtClean="0">
                <a:solidFill>
                  <a:srgbClr val="0070C0"/>
                </a:solidFill>
                <a:latin typeface="Georgia" pitchFamily="18" charset="0"/>
              </a:rPr>
              <a:t>Меня удивило …</a:t>
            </a:r>
          </a:p>
          <a:p>
            <a:r>
              <a:rPr lang="ru-RU" sz="3600" b="1" dirty="0" smtClean="0">
                <a:solidFill>
                  <a:srgbClr val="0070C0"/>
                </a:solidFill>
                <a:latin typeface="Georgia" pitchFamily="18" charset="0"/>
              </a:rPr>
              <a:t>Я задумался над …</a:t>
            </a:r>
          </a:p>
          <a:p>
            <a:r>
              <a:rPr lang="ru-RU" sz="3600" b="1" dirty="0" smtClean="0">
                <a:solidFill>
                  <a:srgbClr val="0070C0"/>
                </a:solidFill>
                <a:latin typeface="Georgia" pitchFamily="18" charset="0"/>
              </a:rPr>
              <a:t>Я научился …</a:t>
            </a:r>
          </a:p>
          <a:p>
            <a:r>
              <a:rPr lang="ru-RU" sz="3600" b="1" dirty="0" smtClean="0">
                <a:solidFill>
                  <a:srgbClr val="0070C0"/>
                </a:solidFill>
                <a:latin typeface="Georgia" pitchFamily="18" charset="0"/>
              </a:rPr>
              <a:t>Я смогу …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7181" y="381000"/>
            <a:ext cx="73468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СЕГОДНЯ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УРОКЕ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i="1" u="sng" dirty="0" smtClean="0">
                <a:solidFill>
                  <a:srgbClr val="FF0000"/>
                </a:solidFill>
              </a:rPr>
              <a:t>План рассказа:</a:t>
            </a:r>
            <a:br>
              <a:rPr lang="ru-RU" i="1" u="sng" dirty="0" smtClean="0">
                <a:solidFill>
                  <a:srgbClr val="FF0000"/>
                </a:solidFill>
              </a:rPr>
            </a:br>
            <a:endParaRPr lang="ru-RU" i="1" u="sng" dirty="0" smtClean="0">
              <a:solidFill>
                <a:srgbClr val="FF0000"/>
              </a:solidFill>
            </a:endParaRP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8229600" cy="50053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b="1" i="1" dirty="0" smtClean="0"/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ru-RU" sz="4000" b="1" i="1" dirty="0" smtClean="0"/>
              <a:t>1</a:t>
            </a:r>
            <a:r>
              <a:rPr lang="ru-RU" sz="4000" b="1" i="1" dirty="0" smtClean="0"/>
              <a:t>. О </a:t>
            </a:r>
            <a:r>
              <a:rPr lang="ru-RU" sz="4000" b="1" i="1" dirty="0" smtClean="0"/>
              <a:t>каком растении ты хочешь рассказать?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endParaRPr lang="ru-RU" sz="1600" b="1" i="1" dirty="0" smtClean="0"/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ru-RU" sz="4000" b="1" i="1" dirty="0" smtClean="0"/>
              <a:t>2. Его внешний вид.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endParaRPr lang="ru-RU" sz="1600" b="1" i="1" dirty="0" smtClean="0"/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ru-RU" sz="4000" b="1" i="1" dirty="0" smtClean="0"/>
              <a:t>3. Какую пользу приносит это растение?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4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8229600" cy="1143000"/>
          </a:xfrm>
        </p:spPr>
        <p:txBody>
          <a:bodyPr/>
          <a:lstStyle/>
          <a:p>
            <a:r>
              <a:rPr lang="ru-RU" dirty="0" smtClean="0"/>
              <a:t>МАТЬ - И - МАЧЕХА</a:t>
            </a:r>
            <a:endParaRPr lang="ru-RU" dirty="0"/>
          </a:p>
        </p:txBody>
      </p:sp>
      <p:pic>
        <p:nvPicPr>
          <p:cNvPr id="1026" name="Picture 2" descr="C:\Users\Хозяин\Desktop\Урок про лекарствен растения\Картинки\000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90768" y="1600200"/>
            <a:ext cx="4562463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ВАЛЕРИАНА</a:t>
            </a:r>
            <a:endParaRPr lang="ru-RU" dirty="0"/>
          </a:p>
        </p:txBody>
      </p:sp>
      <p:pic>
        <p:nvPicPr>
          <p:cNvPr id="2050" name="Picture 2" descr="C:\Users\Хозяин\Desktop\Урок про лекарствен растения\Картинки\валериана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447800"/>
            <a:ext cx="3540082" cy="4724400"/>
          </a:xfrm>
          <a:prstGeom prst="rect">
            <a:avLst/>
          </a:prstGeom>
          <a:noFill/>
        </p:spPr>
      </p:pic>
      <p:pic>
        <p:nvPicPr>
          <p:cNvPr id="2051" name="Picture 3" descr="C:\Users\Хозяин\Desktop\Урок про лекарствен растения\Картинки\валериана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25750" y="1098550"/>
            <a:ext cx="3492500" cy="4660900"/>
          </a:xfrm>
          <a:prstGeom prst="rect">
            <a:avLst/>
          </a:prstGeom>
          <a:noFill/>
        </p:spPr>
      </p:pic>
      <p:pic>
        <p:nvPicPr>
          <p:cNvPr id="2052" name="Picture 4" descr="C:\Users\Хозяин\Desktop\Урок про лекарствен растения\Картинки\валериана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25750" y="1098550"/>
            <a:ext cx="3492500" cy="4660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ОДУВАНЧИК</a:t>
            </a:r>
            <a:endParaRPr lang="ru-RU" dirty="0"/>
          </a:p>
        </p:txBody>
      </p:sp>
      <p:pic>
        <p:nvPicPr>
          <p:cNvPr id="4" name="Содержимое 3" descr="G:\Урок про лекарствен растения\Картинки\228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524000"/>
            <a:ext cx="4343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ЛАНДЫШИ</a:t>
            </a:r>
            <a:endParaRPr lang="ru-RU" dirty="0"/>
          </a:p>
        </p:txBody>
      </p:sp>
      <p:pic>
        <p:nvPicPr>
          <p:cNvPr id="4" name="Содержимое 3" descr="ЛАНДЫШ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43272" y="1600200"/>
            <a:ext cx="602912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8218487" cy="5383212"/>
          </a:xfrm>
        </p:spPr>
        <p:txBody>
          <a:bodyPr/>
          <a:lstStyle/>
          <a:p>
            <a:pPr eaLnBrk="1" hangingPunct="1">
              <a:defRPr/>
            </a:pPr>
            <a:r>
              <a:rPr lang="ru-RU" u="sng" dirty="0" smtClean="0">
                <a:solidFill>
                  <a:srgbClr val="0070C0"/>
                </a:solidFill>
              </a:rPr>
              <a:t>Лекарственные растения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кустарники    деревья    травы</a:t>
            </a:r>
          </a:p>
        </p:txBody>
      </p:sp>
      <p:sp>
        <p:nvSpPr>
          <p:cNvPr id="9219" name="Line 4"/>
          <p:cNvSpPr>
            <a:spLocks noChangeShapeType="1"/>
          </p:cNvSpPr>
          <p:nvPr/>
        </p:nvSpPr>
        <p:spPr bwMode="auto">
          <a:xfrm flipH="1">
            <a:off x="1905000" y="2286000"/>
            <a:ext cx="15240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 sz="2800" b="1" dirty="0"/>
          </a:p>
        </p:txBody>
      </p:sp>
      <p:sp>
        <p:nvSpPr>
          <p:cNvPr id="9220" name="Line 5"/>
          <p:cNvSpPr>
            <a:spLocks noChangeShapeType="1"/>
          </p:cNvSpPr>
          <p:nvPr/>
        </p:nvSpPr>
        <p:spPr bwMode="auto">
          <a:xfrm>
            <a:off x="4648200" y="22860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221" name="Line 6"/>
          <p:cNvSpPr>
            <a:spLocks noChangeShapeType="1"/>
          </p:cNvSpPr>
          <p:nvPr/>
        </p:nvSpPr>
        <p:spPr bwMode="auto">
          <a:xfrm>
            <a:off x="6096000" y="2286000"/>
            <a:ext cx="18288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1357313" y="838200"/>
            <a:ext cx="7786687" cy="5832475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b="0" i="1" u="sng" dirty="0" smtClean="0">
                <a:solidFill>
                  <a:srgbClr val="0070C0"/>
                </a:solidFill>
              </a:rPr>
              <a:t>Части растений , используемые для лечения:</a:t>
            </a:r>
            <a:r>
              <a:rPr lang="ru-RU" i="1" u="sng" dirty="0" smtClean="0"/>
              <a:t/>
            </a:r>
            <a:br>
              <a:rPr lang="ru-RU" i="1" u="sng" dirty="0" smtClean="0"/>
            </a:br>
            <a:r>
              <a:rPr lang="ru-RU" i="1" u="sng" dirty="0" smtClean="0"/>
              <a:t/>
            </a:r>
            <a:br>
              <a:rPr lang="ru-RU" i="1" u="sng" dirty="0" smtClean="0"/>
            </a:br>
            <a:r>
              <a:rPr lang="ru-RU" i="1" dirty="0" smtClean="0"/>
              <a:t>-корни, корневища, клубни</a:t>
            </a:r>
            <a:br>
              <a:rPr lang="ru-RU" i="1" dirty="0" smtClean="0"/>
            </a:br>
            <a:r>
              <a:rPr lang="ru-RU" i="1" dirty="0" smtClean="0"/>
              <a:t>-почки, листья</a:t>
            </a:r>
            <a:br>
              <a:rPr lang="ru-RU" i="1" dirty="0" smtClean="0"/>
            </a:br>
            <a:r>
              <a:rPr lang="ru-RU" i="1" dirty="0" smtClean="0"/>
              <a:t>-кора, цветы</a:t>
            </a:r>
            <a:br>
              <a:rPr lang="ru-RU" i="1" dirty="0" smtClean="0"/>
            </a:br>
            <a:r>
              <a:rPr lang="ru-RU" i="1" dirty="0" smtClean="0"/>
              <a:t>-плоды и семена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290</TotalTime>
  <Words>257</Words>
  <Application>Microsoft Office PowerPoint</Application>
  <PresentationFormat>Экран (4:3)</PresentationFormat>
  <Paragraphs>64</Paragraphs>
  <Slides>20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Оформление по умолчанию</vt:lpstr>
      <vt:lpstr>Лекаственные растения Краснодарского края</vt:lpstr>
      <vt:lpstr>Слайд 2</vt:lpstr>
      <vt:lpstr>План рассказа: </vt:lpstr>
      <vt:lpstr>МАТЬ - И - МАЧЕХА</vt:lpstr>
      <vt:lpstr>ВАЛЕРИАНА</vt:lpstr>
      <vt:lpstr>ОДУВАНЧИК</vt:lpstr>
      <vt:lpstr>ЛАНДЫШИ</vt:lpstr>
      <vt:lpstr>Лекарственные растения   кустарники    деревья    травы</vt:lpstr>
      <vt:lpstr>Части растений , используемые для лечения:  -корни, корневища, клубни -почки, листья -кора, цветы -плоды и семена</vt:lpstr>
      <vt:lpstr>Слайд 10</vt:lpstr>
      <vt:lpstr>Слайд 11</vt:lpstr>
      <vt:lpstr>РОМАШКА</vt:lpstr>
      <vt:lpstr>МЯТА</vt:lpstr>
      <vt:lpstr>КУКУРУЗА</vt:lpstr>
      <vt:lpstr>ЛОПУХ</vt:lpstr>
      <vt:lpstr>ЧИСТОТЕЛ</vt:lpstr>
      <vt:lpstr>Как правильно заготавливать лекарственные растения?</vt:lpstr>
      <vt:lpstr>Рецепты фиточая </vt:lpstr>
      <vt:lpstr>Растения, находящиеся под охраной человека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биология</dc:subject>
  <dc:creator>Стрелкова Н.</dc:creator>
  <cp:lastModifiedBy>Хозяин</cp:lastModifiedBy>
  <cp:revision>34</cp:revision>
  <cp:lastPrinted>1601-01-01T00:00:00Z</cp:lastPrinted>
  <dcterms:created xsi:type="dcterms:W3CDTF">1601-01-01T00:00:00Z</dcterms:created>
  <dcterms:modified xsi:type="dcterms:W3CDTF">2013-12-01T12:54:48Z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