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22" r:id="rId2"/>
  </p:sldMasterIdLst>
  <p:sldIdLst>
    <p:sldId id="256" r:id="rId3"/>
    <p:sldId id="283" r:id="rId4"/>
    <p:sldId id="284" r:id="rId5"/>
    <p:sldId id="285" r:id="rId6"/>
    <p:sldId id="311" r:id="rId7"/>
    <p:sldId id="286" r:id="rId8"/>
    <p:sldId id="287" r:id="rId9"/>
    <p:sldId id="288" r:id="rId10"/>
    <p:sldId id="289" r:id="rId11"/>
    <p:sldId id="290" r:id="rId12"/>
    <p:sldId id="308" r:id="rId13"/>
    <p:sldId id="309" r:id="rId14"/>
    <p:sldId id="310" r:id="rId15"/>
    <p:sldId id="291" r:id="rId16"/>
    <p:sldId id="296" r:id="rId17"/>
    <p:sldId id="31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9900"/>
    <a:srgbClr val="8C8C8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826" autoAdjust="0"/>
  </p:normalViewPr>
  <p:slideViewPr>
    <p:cSldViewPr>
      <p:cViewPr>
        <p:scale>
          <a:sx n="66" d="100"/>
          <a:sy n="66" d="100"/>
        </p:scale>
        <p:origin x="-402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2463" y="234950"/>
            <a:ext cx="1597025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6429420" cy="1214422"/>
          </a:xfrm>
        </p:spPr>
        <p:txBody>
          <a:bodyPr/>
          <a:lstStyle>
            <a:lvl1pPr>
              <a:defRPr sz="4800" b="0" baseline="0">
                <a:solidFill>
                  <a:schemeClr val="bg2"/>
                </a:solidFill>
                <a:effectLst/>
                <a:latin typeface="Georgia" pitchFamily="18" charset="0"/>
                <a:cs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214554"/>
            <a:ext cx="5357850" cy="1571636"/>
          </a:xfrm>
        </p:spPr>
        <p:txBody>
          <a:bodyPr/>
          <a:lstStyle>
            <a:lvl1pPr marL="0" indent="0" algn="l">
              <a:buNone/>
              <a:defRPr sz="4000">
                <a:solidFill>
                  <a:schemeClr val="accent5"/>
                </a:solidFill>
                <a:latin typeface="Georgia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2463" y="82550"/>
            <a:ext cx="1597025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D09AB-5E13-4C14-9346-421CB128D527}" type="datetimeFigureOut">
              <a:rPr lang="ru-RU"/>
              <a:pPr>
                <a:defRPr/>
              </a:pPr>
              <a:t>31.10.2011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334BD-0F51-4236-AD14-94E788E3E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2463" y="82550"/>
            <a:ext cx="1597025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E24D6-B1FA-40D8-89A2-CD2F5E9D743F}" type="datetimeFigureOut">
              <a:rPr lang="ru-RU"/>
              <a:pPr>
                <a:defRPr/>
              </a:pPr>
              <a:t>31.10.2011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87A99-97A5-4DCF-81F8-271F5C861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2463" y="82550"/>
            <a:ext cx="1597025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99E92-6FD5-4BD3-ADB5-EFF044839728}" type="datetimeFigureOut">
              <a:rPr lang="ru-RU"/>
              <a:pPr>
                <a:defRPr/>
              </a:pPr>
              <a:t>31.10.2011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B863F-83AF-4E93-A9F8-C7221DA2A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2463" y="82550"/>
            <a:ext cx="1597025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246F7-2813-47FB-A30B-6A8C982A6ABF}" type="datetimeFigureOut">
              <a:rPr lang="ru-RU"/>
              <a:pPr>
                <a:defRPr/>
              </a:pPr>
              <a:t>31.10.2011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0B493-5CD8-494F-AE67-32DE4625F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2463" y="82550"/>
            <a:ext cx="1597025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F02A0-209A-4824-8BF0-4B08E8F840EB}" type="datetimeFigureOut">
              <a:rPr lang="ru-RU"/>
              <a:pPr>
                <a:defRPr/>
              </a:pPr>
              <a:t>31.10.2011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42E03-DF7D-415E-97AA-51BEF968D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2463" y="82550"/>
            <a:ext cx="1597025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5644E-3F20-4928-95F2-09177F9783F4}" type="datetimeFigureOut">
              <a:rPr lang="ru-RU"/>
              <a:pPr>
                <a:defRPr/>
              </a:pPr>
              <a:t>31.10.2011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7BE34-EF59-44AA-832E-6DE1DFC4F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07826-DF1A-4621-BBDD-D91345E68229}" type="datetimeFigureOut">
              <a:rPr lang="ru-RU"/>
              <a:pPr>
                <a:defRPr/>
              </a:pPr>
              <a:t>31.10.2011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B4C76-D61C-40CA-A2E7-E7A84E5DB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E7873-798F-4CDC-94AE-9169CF9D3CB5}" type="datetimeFigureOut">
              <a:rPr lang="ru-RU"/>
              <a:pPr>
                <a:defRPr/>
              </a:pPr>
              <a:t>31.10.2011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4D9E7-A5E3-45B1-B707-06897ABE0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6750" y="68263"/>
            <a:ext cx="1566863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C7ACE-CA21-4414-8E2B-198EFF921CD1}" type="datetimeFigureOut">
              <a:rPr lang="ru-RU"/>
              <a:pPr>
                <a:defRPr/>
              </a:pPr>
              <a:t>31.10.2011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F0006-E652-4EC9-8E28-A76B49A66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E4F00-3F3A-4F3E-81D5-77F5E720A01B}" type="datetimeFigureOut">
              <a:rPr lang="ru-RU"/>
              <a:pPr>
                <a:defRPr/>
              </a:pPr>
              <a:t>31.10.2011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605E7-4A8F-4417-8683-D20A1B311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2463" y="82550"/>
            <a:ext cx="1597025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6429420" cy="642942"/>
          </a:xfrm>
        </p:spPr>
        <p:txBody>
          <a:bodyPr/>
          <a:lstStyle>
            <a:lvl1pPr>
              <a:defRPr sz="3200">
                <a:effectLst/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501122" cy="4857784"/>
          </a:xfrm>
        </p:spPr>
        <p:txBody>
          <a:bodyPr/>
          <a:lstStyle>
            <a:lvl1pPr>
              <a:defRPr>
                <a:latin typeface="Georgia" pitchFamily="18" charset="0"/>
                <a:cs typeface="Times New Roman" pitchFamily="18" charset="0"/>
              </a:defRPr>
            </a:lvl1pPr>
            <a:lvl2pPr>
              <a:defRPr>
                <a:latin typeface="Georgia" pitchFamily="18" charset="0"/>
                <a:cs typeface="Times New Roman" pitchFamily="18" charset="0"/>
              </a:defRPr>
            </a:lvl2pPr>
            <a:lvl3pPr>
              <a:defRPr>
                <a:latin typeface="Georgia" pitchFamily="18" charset="0"/>
                <a:cs typeface="Times New Roman" pitchFamily="18" charset="0"/>
              </a:defRPr>
            </a:lvl3pPr>
            <a:lvl4pPr>
              <a:defRPr>
                <a:latin typeface="Georgia" pitchFamily="18" charset="0"/>
                <a:cs typeface="Times New Roman" pitchFamily="18" charset="0"/>
              </a:defRPr>
            </a:lvl4pPr>
            <a:lvl5pPr>
              <a:defRPr>
                <a:latin typeface="Georgia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eorgia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6A27C8AB-B863-4FDF-8B69-56836E569695}" type="datetimeFigureOut">
              <a:rPr lang="ru-RU"/>
              <a:pPr>
                <a:defRPr/>
              </a:pPr>
              <a:t>31.10.2011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Georgia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latin typeface="Georgia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42AD0ACF-13BD-4872-9AF7-49417981D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2463" y="82550"/>
            <a:ext cx="1597025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571997"/>
            <a:ext cx="8501122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3071810"/>
            <a:ext cx="850112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eorgia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C9FF40C7-03FC-425D-8778-A1E5D978F391}" type="datetimeFigureOut">
              <a:rPr lang="ru-RU"/>
              <a:pPr>
                <a:defRPr/>
              </a:pPr>
              <a:t>31.10.2011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Georgia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latin typeface="Georgia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E9EFF5B0-84B8-4E1D-BCD0-6C5B49BEB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2463" y="82550"/>
            <a:ext cx="1597025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6429420" cy="642942"/>
          </a:xfrm>
        </p:spPr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071546"/>
            <a:ext cx="4214842" cy="4857784"/>
          </a:xfrm>
        </p:spPr>
        <p:txBody>
          <a:bodyPr/>
          <a:lstStyle>
            <a:lvl1pPr>
              <a:defRPr sz="2800">
                <a:latin typeface="Georgia" pitchFamily="18" charset="0"/>
                <a:cs typeface="Times New Roman" pitchFamily="18" charset="0"/>
              </a:defRPr>
            </a:lvl1pPr>
            <a:lvl2pPr>
              <a:defRPr sz="2400">
                <a:latin typeface="Georgia" pitchFamily="18" charset="0"/>
                <a:cs typeface="Times New Roman" pitchFamily="18" charset="0"/>
              </a:defRPr>
            </a:lvl2pPr>
            <a:lvl3pPr>
              <a:defRPr sz="2000">
                <a:latin typeface="Georgia" pitchFamily="18" charset="0"/>
                <a:cs typeface="Times New Roman" pitchFamily="18" charset="0"/>
              </a:defRPr>
            </a:lvl3pPr>
            <a:lvl4pPr>
              <a:defRPr sz="1800">
                <a:latin typeface="Georgia" pitchFamily="18" charset="0"/>
                <a:cs typeface="Times New Roman" pitchFamily="18" charset="0"/>
              </a:defRPr>
            </a:lvl4pPr>
            <a:lvl5pPr>
              <a:defRPr sz="1800">
                <a:latin typeface="Georgia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071546"/>
            <a:ext cx="4214842" cy="4857784"/>
          </a:xfrm>
        </p:spPr>
        <p:txBody>
          <a:bodyPr/>
          <a:lstStyle>
            <a:lvl1pPr>
              <a:defRPr sz="2800">
                <a:latin typeface="Georgia" pitchFamily="18" charset="0"/>
                <a:cs typeface="Times New Roman" pitchFamily="18" charset="0"/>
              </a:defRPr>
            </a:lvl1pPr>
            <a:lvl2pPr>
              <a:defRPr sz="2400">
                <a:latin typeface="Georgia" pitchFamily="18" charset="0"/>
                <a:cs typeface="Times New Roman" pitchFamily="18" charset="0"/>
              </a:defRPr>
            </a:lvl2pPr>
            <a:lvl3pPr>
              <a:defRPr sz="2000">
                <a:latin typeface="Georgia" pitchFamily="18" charset="0"/>
                <a:cs typeface="Times New Roman" pitchFamily="18" charset="0"/>
              </a:defRPr>
            </a:lvl3pPr>
            <a:lvl4pPr>
              <a:defRPr sz="1800">
                <a:latin typeface="Georgia" pitchFamily="18" charset="0"/>
                <a:cs typeface="Times New Roman" pitchFamily="18" charset="0"/>
              </a:defRPr>
            </a:lvl4pPr>
            <a:lvl5pPr>
              <a:defRPr sz="1800">
                <a:latin typeface="Georgia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eorgia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BBA1B051-6FBA-4F33-816A-CBC05F86850D}" type="datetimeFigureOut">
              <a:rPr lang="ru-RU"/>
              <a:pPr>
                <a:defRPr/>
              </a:pPr>
              <a:t>31.10.2011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Georgia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latin typeface="Georgia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D00E3D0-8D82-4ED4-B6D1-CFFECE392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2463" y="82550"/>
            <a:ext cx="1597025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6429420" cy="642942"/>
          </a:xfrm>
        </p:spPr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19" y="1074726"/>
            <a:ext cx="4214843" cy="639762"/>
          </a:xfrm>
        </p:spPr>
        <p:txBody>
          <a:bodyPr anchor="b"/>
          <a:lstStyle>
            <a:lvl1pPr marL="0" indent="0">
              <a:buNone/>
              <a:defRPr sz="2400" b="1">
                <a:latin typeface="Georgia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18" y="1785926"/>
            <a:ext cx="4214843" cy="4143404"/>
          </a:xfrm>
        </p:spPr>
        <p:txBody>
          <a:bodyPr/>
          <a:lstStyle>
            <a:lvl1pPr>
              <a:defRPr sz="2400">
                <a:latin typeface="Georgia" pitchFamily="18" charset="0"/>
                <a:cs typeface="Times New Roman" pitchFamily="18" charset="0"/>
              </a:defRPr>
            </a:lvl1pPr>
            <a:lvl2pPr>
              <a:defRPr sz="2000">
                <a:latin typeface="Georgia" pitchFamily="18" charset="0"/>
                <a:cs typeface="Times New Roman" pitchFamily="18" charset="0"/>
              </a:defRPr>
            </a:lvl2pPr>
            <a:lvl3pPr>
              <a:defRPr sz="1800">
                <a:latin typeface="Georgia" pitchFamily="18" charset="0"/>
                <a:cs typeface="Times New Roman" pitchFamily="18" charset="0"/>
              </a:defRPr>
            </a:lvl3pPr>
            <a:lvl4pPr>
              <a:defRPr sz="1600">
                <a:latin typeface="Georgia" pitchFamily="18" charset="0"/>
                <a:cs typeface="Times New Roman" pitchFamily="18" charset="0"/>
              </a:defRPr>
            </a:lvl4pPr>
            <a:lvl5pPr>
              <a:defRPr sz="1600">
                <a:latin typeface="Georgia" pitchFamily="18" charset="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074726"/>
            <a:ext cx="4214841" cy="639762"/>
          </a:xfrm>
        </p:spPr>
        <p:txBody>
          <a:bodyPr anchor="b"/>
          <a:lstStyle>
            <a:lvl1pPr marL="0" indent="0">
              <a:buNone/>
              <a:defRPr sz="2400" b="1">
                <a:latin typeface="Georgia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1785926"/>
            <a:ext cx="4214841" cy="4143404"/>
          </a:xfrm>
        </p:spPr>
        <p:txBody>
          <a:bodyPr/>
          <a:lstStyle>
            <a:lvl1pPr>
              <a:defRPr sz="2400">
                <a:latin typeface="Georgia" pitchFamily="18" charset="0"/>
                <a:cs typeface="Times New Roman" pitchFamily="18" charset="0"/>
              </a:defRPr>
            </a:lvl1pPr>
            <a:lvl2pPr>
              <a:defRPr sz="2000">
                <a:latin typeface="Georgia" pitchFamily="18" charset="0"/>
                <a:cs typeface="Times New Roman" pitchFamily="18" charset="0"/>
              </a:defRPr>
            </a:lvl2pPr>
            <a:lvl3pPr>
              <a:defRPr sz="1800">
                <a:latin typeface="Georgia" pitchFamily="18" charset="0"/>
                <a:cs typeface="Times New Roman" pitchFamily="18" charset="0"/>
              </a:defRPr>
            </a:lvl3pPr>
            <a:lvl4pPr>
              <a:defRPr sz="1600">
                <a:latin typeface="Georgia" pitchFamily="18" charset="0"/>
                <a:cs typeface="Times New Roman" pitchFamily="18" charset="0"/>
              </a:defRPr>
            </a:lvl4pPr>
            <a:lvl5pPr>
              <a:defRPr sz="1600">
                <a:latin typeface="Georgia" pitchFamily="18" charset="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eorgia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97065E9B-53AC-41DF-AB27-77CE5E29AF7A}" type="datetimeFigureOut">
              <a:rPr lang="ru-RU"/>
              <a:pPr>
                <a:defRPr/>
              </a:pPr>
              <a:t>31.10.2011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Georgia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latin typeface="Georgia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A3194B77-15F9-48E0-9380-A7A6DF165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2463" y="82550"/>
            <a:ext cx="1597025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6429420" cy="642942"/>
          </a:xfrm>
        </p:spPr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eorgia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0082651E-A429-4B72-B5D7-27A445554470}" type="datetimeFigureOut">
              <a:rPr lang="ru-RU"/>
              <a:pPr>
                <a:defRPr/>
              </a:pPr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Georgia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latin typeface="Georgia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BF9B0FE1-C66B-4A81-9AFF-4A42C8B27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2463" y="82550"/>
            <a:ext cx="1597025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eorgia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437F2A44-7EE7-4E23-A5A8-DB827A5CE7A0}" type="datetimeFigureOut">
              <a:rPr lang="ru-RU"/>
              <a:pPr>
                <a:defRPr/>
              </a:pPr>
              <a:t>31.10.2011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Georgia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latin typeface="Georgia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E4A94DBD-B9B4-4246-96B5-16FA9C6AD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6750" y="68263"/>
            <a:ext cx="1566863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6429420" cy="642942"/>
          </a:xfrm>
        </p:spPr>
        <p:txBody>
          <a:bodyPr/>
          <a:lstStyle>
            <a:lvl1pPr>
              <a:defRPr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5720" y="1500174"/>
            <a:ext cx="8501122" cy="4429156"/>
          </a:xfrm>
        </p:spPr>
        <p:txBody>
          <a:bodyPr vert="eaVert"/>
          <a:lstStyle>
            <a:lvl1pPr>
              <a:defRPr>
                <a:latin typeface="Georgia" pitchFamily="18" charset="0"/>
                <a:cs typeface="Times New Roman" pitchFamily="18" charset="0"/>
              </a:defRPr>
            </a:lvl1pPr>
            <a:lvl2pPr>
              <a:defRPr>
                <a:latin typeface="Georgia" pitchFamily="18" charset="0"/>
                <a:cs typeface="Times New Roman" pitchFamily="18" charset="0"/>
              </a:defRPr>
            </a:lvl2pPr>
            <a:lvl3pPr>
              <a:defRPr>
                <a:latin typeface="Georgia" pitchFamily="18" charset="0"/>
                <a:cs typeface="Times New Roman" pitchFamily="18" charset="0"/>
              </a:defRPr>
            </a:lvl3pPr>
            <a:lvl4pPr>
              <a:defRPr>
                <a:latin typeface="Georgia" pitchFamily="18" charset="0"/>
                <a:cs typeface="Times New Roman" pitchFamily="18" charset="0"/>
              </a:defRPr>
            </a:lvl4pPr>
            <a:lvl5pPr>
              <a:defRPr>
                <a:latin typeface="Georgia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eorgia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D5C09F8E-CF3E-4004-80B1-DF6BAE329DBE}" type="datetimeFigureOut">
              <a:rPr lang="ru-RU"/>
              <a:pPr>
                <a:defRPr/>
              </a:pPr>
              <a:t>31.10.2011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Georgia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latin typeface="Georgia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042904DC-6FD7-4194-824A-DF3FE5E61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2463" y="234950"/>
            <a:ext cx="1597025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8CE94-24DE-48D4-ACD8-40094928CA19}" type="datetimeFigureOut">
              <a:rPr lang="en-US"/>
              <a:pPr>
                <a:defRPr/>
              </a:pPr>
              <a:t>10/31/2011</a:t>
            </a:fld>
            <a:endParaRPr lang="en-US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9FD9-04DC-4A32-8066-548EA82BB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6429375" cy="642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285750" y="1071563"/>
            <a:ext cx="850106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285750" y="6000750"/>
            <a:ext cx="2071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FE40C0A3-085B-430C-ABA7-CDF9764179C3}" type="datetimeFigureOut">
              <a:rPr lang="ru-RU"/>
              <a:pPr>
                <a:defRPr/>
              </a:pPr>
              <a:t>31.10.2011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8875" y="6000750"/>
            <a:ext cx="421481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15125" y="6000750"/>
            <a:ext cx="2071688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Georgia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E50127A6-86B2-4CE5-BCF8-AEB516107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</p:sldLayoutIdLst>
  <p:transition>
    <p:strips dir="r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eorgia" pitchFamily="18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3200" kern="1200">
          <a:solidFill>
            <a:schemeClr val="tx1"/>
          </a:solidFill>
          <a:latin typeface="Georgia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800" kern="1200">
          <a:solidFill>
            <a:schemeClr val="tx1"/>
          </a:solidFill>
          <a:latin typeface="Georgia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2A16B98-196E-4568-906A-C19CBEADC040}" type="datetimeFigureOut">
              <a:rPr lang="ru-RU"/>
              <a:pPr>
                <a:defRPr/>
              </a:pPr>
              <a:t>31.10.2011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AAE28C3-EB9F-481E-B40F-B2009A806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50" r:id="rId8"/>
    <p:sldLayoutId id="2147483751" r:id="rId9"/>
    <p:sldLayoutId id="2147483768" r:id="rId10"/>
    <p:sldLayoutId id="2147483752" r:id="rId11"/>
  </p:sldLayoutIdLst>
  <p:transition>
    <p:strips dir="ru"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557338"/>
            <a:ext cx="5543550" cy="5040312"/>
          </a:xfrm>
        </p:spPr>
        <p:txBody>
          <a:bodyPr/>
          <a:lstStyle/>
          <a:p>
            <a:pPr algn="ctr">
              <a:lnSpc>
                <a:spcPct val="200000"/>
              </a:lnSpc>
              <a:buFont typeface="Wingdings 2" pitchFamily="18" charset="2"/>
              <a:buNone/>
            </a:pPr>
            <a:r>
              <a:rPr lang="ru-RU" sz="6000" u="sng" dirty="0" smtClean="0">
                <a:solidFill>
                  <a:srgbClr val="C00000"/>
                </a:solidFill>
                <a:latin typeface="Arial Black" pitchFamily="34" charset="0"/>
              </a:rPr>
              <a:t>ДЦП</a:t>
            </a:r>
            <a:r>
              <a:rPr lang="ru-RU" sz="2900" u="sng" dirty="0" smtClean="0">
                <a:solidFill>
                  <a:srgbClr val="C00000"/>
                </a:solidFill>
                <a:latin typeface="Arial Black" pitchFamily="34" charset="0"/>
              </a:rPr>
              <a:t> – БОЛЕЗНЬ, </a:t>
            </a:r>
          </a:p>
          <a:p>
            <a:pPr algn="ctr">
              <a:lnSpc>
                <a:spcPct val="200000"/>
              </a:lnSpc>
              <a:buFont typeface="Wingdings 2" pitchFamily="18" charset="2"/>
              <a:buNone/>
            </a:pPr>
            <a:r>
              <a:rPr lang="ru-RU" sz="2900" u="sng" dirty="0" smtClean="0">
                <a:solidFill>
                  <a:srgbClr val="C00000"/>
                </a:solidFill>
                <a:latin typeface="Arial Black" pitchFamily="34" charset="0"/>
              </a:rPr>
              <a:t>НЕ ТЕРПЯЩАЯ </a:t>
            </a:r>
          </a:p>
          <a:p>
            <a:pPr algn="ctr">
              <a:lnSpc>
                <a:spcPct val="200000"/>
              </a:lnSpc>
              <a:buFont typeface="Wingdings 2" pitchFamily="18" charset="2"/>
              <a:buNone/>
            </a:pPr>
            <a:r>
              <a:rPr lang="ru-RU" sz="2900" u="sng" dirty="0" smtClean="0">
                <a:solidFill>
                  <a:srgbClr val="C00000"/>
                </a:solidFill>
                <a:latin typeface="Arial Black" pitchFamily="34" charset="0"/>
              </a:rPr>
              <a:t>СУЕТЫ!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auto">
              <a:lnSpc>
                <a:spcPct val="75000"/>
              </a:lnSpc>
              <a:spcAft>
                <a:spcPts val="0"/>
              </a:spcAft>
              <a:defRPr/>
            </a:pPr>
            <a:r>
              <a:rPr lang="ru-RU" sz="6000" u="sng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Дефектологический всеобуч</a:t>
            </a:r>
          </a:p>
        </p:txBody>
      </p:sp>
      <p:pic>
        <p:nvPicPr>
          <p:cNvPr id="2048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4365625"/>
            <a:ext cx="41211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2"/>
          <p:cNvSpPr>
            <a:spLocks noChangeArrowheads="1"/>
          </p:cNvSpPr>
          <p:nvPr/>
        </p:nvSpPr>
        <p:spPr bwMode="auto">
          <a:xfrm rot="-1471756">
            <a:off x="3549650" y="3360738"/>
            <a:ext cx="5829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72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7200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Дети-ангелы</a:t>
            </a:r>
            <a:r>
              <a:rPr lang="ru-RU" sz="72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lang="ru-RU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  <p:bldP spid="2" grpId="0"/>
      <p:bldP spid="2048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0"/>
            <a:ext cx="8501063" cy="6857999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1800" b="1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1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МЫШЛЕНИЕ: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1800" b="1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1800" b="1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мышление </a:t>
            </a:r>
            <a:r>
              <a:rPr lang="ru-RU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развиваетсяс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большим опозданием, особенно наглядно-действенное.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2. наглядно-образное и словесно-логическое мышление начинает развиваться практически без фундамента наглядно-действенного мышления (основой будут наблюдения и менее нарушенные функции, например, речь)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3. становление и целенаправленное развитие речи способствует перестройке сенсорного типа восприятия на предметно-обобщенный, что приводит к развитию понятийного, словесно-логического мышления.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4. дети с трудом устанавливают сходства и различия, причинно-следственные связи между предметами и явлениями окружающего мира;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классификацию предметов проводят по принципу конкретных ситуативных связей;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наблюдается задержка в формировании обобщающих понятий.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350"/>
            <a:ext cx="8964613" cy="6337300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РЕЧЬ: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60-70 % детей с ДЦП имеют в анамнезе дизартрию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сроки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доречевого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речевого развития задержаны (малая активность звуковых проявлений, лепет беден звуками, фрагментарен, слоговые ряды отсутствовали, первые слова лишь к 2-3 годам, фразовая речь – к 3-5 годам, в тяжелых случаях речь формируется лишь к периоду школьного обучения);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нарушение звукопроизношения связаны с общими двигательными расстройствами;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недостаточный уровень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сформированности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лексико-грамматической стороны речи.</a:t>
            </a:r>
            <a:endPara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813"/>
            <a:ext cx="8786813" cy="6453187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6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ЭМОЦИОНАЛЬНАЯ СФЕРА: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6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повышенная эмоциональная возбудимость в сочетании с выраженной неустойчивостью вегетативных функций, повышенной истощаемостью нервной системы;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сочетание эмоциональной лабильности с инертностью эмоциональных реакций;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стойкие нарушения сна (трудности засыпания, частые пробуждения, беспокойство в ночное время);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аффективное возбуждение может возникать под влиянием тактильных, зрительных и слуховых раздражителей, особенно усиливаясь в непривычной для ребенка обстановке;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могут наблюдаться состояния полного безразличия, равнодушия, безучастности.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слабость волевого усилия;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повышенная внушаемость;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характерен </a:t>
            </a:r>
            <a:r>
              <a:rPr lang="ru-RU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фобический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синдром (</a:t>
            </a:r>
            <a:r>
              <a:rPr lang="ru-RU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синдром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страхов), может проявляться двигательным возбуждением, криком, либо общей </a:t>
            </a:r>
            <a:r>
              <a:rPr lang="ru-RU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заторможенностью,гиподинамией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в обоих случаях сопровождается выраженными вегетативно-сосудистыми реакциями – побледнением или покраснением кожи, учащением пульса и дыхания, повышением температуры. При возникновении страха усиливается саливация и двигательные нарушения (</a:t>
            </a:r>
            <a:r>
              <a:rPr lang="ru-RU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спастичность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гиперкинезы, атаксия)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8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260350"/>
            <a:ext cx="8501063" cy="6597650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ДВИГАТЕЛЬНОЕ РАЗВИТИЕ: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2400" b="1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Замедленный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темп формирования моторных функций;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Выпадение отдельных двигательных функций;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Диспропорциональность, асинхронность созревания с появлением вторичных компенсаторных 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гиперкомпенсаторных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часто патологических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симптомокомплексов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(формирование порочных поз и положений конечностей, нарушенной осанки и патологических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речедвигательных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стереотипов);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Двигательные нарушения тесно связаны с сенсорными расстройствами.</a:t>
            </a: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0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19250" y="4292600"/>
            <a:ext cx="5761038" cy="2143125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  <p:grpSp>
        <p:nvGrpSpPr>
          <p:cNvPr id="33795" name="Группа 24"/>
          <p:cNvGrpSpPr>
            <a:grpSpLocks/>
          </p:cNvGrpSpPr>
          <p:nvPr/>
        </p:nvGrpSpPr>
        <p:grpSpPr bwMode="auto">
          <a:xfrm>
            <a:off x="0" y="1341438"/>
            <a:ext cx="2500313" cy="2311400"/>
            <a:chOff x="160703" y="351013"/>
            <a:chExt cx="3839793" cy="4363871"/>
          </a:xfrm>
        </p:grpSpPr>
        <p:sp>
          <p:nvSpPr>
            <p:cNvPr id="19" name="Полилиния 18"/>
            <p:cNvSpPr/>
            <p:nvPr/>
          </p:nvSpPr>
          <p:spPr>
            <a:xfrm flipH="1">
              <a:off x="2571849" y="1999453"/>
              <a:ext cx="1428647" cy="1654435"/>
            </a:xfrm>
            <a:custGeom>
              <a:avLst/>
              <a:gdLst>
                <a:gd name="connsiteX0" fmla="*/ 0 w 1000132"/>
                <a:gd name="connsiteY0" fmla="*/ 0 h 857256"/>
                <a:gd name="connsiteX1" fmla="*/ 1000132 w 1000132"/>
                <a:gd name="connsiteY1" fmla="*/ 0 h 857256"/>
                <a:gd name="connsiteX2" fmla="*/ 1000132 w 1000132"/>
                <a:gd name="connsiteY2" fmla="*/ 857256 h 857256"/>
                <a:gd name="connsiteX3" fmla="*/ 0 w 1000132"/>
                <a:gd name="connsiteY3" fmla="*/ 857256 h 857256"/>
                <a:gd name="connsiteX4" fmla="*/ 0 w 1000132"/>
                <a:gd name="connsiteY4" fmla="*/ 0 h 857256"/>
                <a:gd name="connsiteX0" fmla="*/ 0 w 1000132"/>
                <a:gd name="connsiteY0" fmla="*/ 0 h 857256"/>
                <a:gd name="connsiteX1" fmla="*/ 1000132 w 1000132"/>
                <a:gd name="connsiteY1" fmla="*/ 0 h 857256"/>
                <a:gd name="connsiteX2" fmla="*/ 1000132 w 1000132"/>
                <a:gd name="connsiteY2" fmla="*/ 857256 h 857256"/>
                <a:gd name="connsiteX3" fmla="*/ 571472 w 1000132"/>
                <a:gd name="connsiteY3" fmla="*/ 857256 h 857256"/>
                <a:gd name="connsiteX4" fmla="*/ 0 w 1000132"/>
                <a:gd name="connsiteY4" fmla="*/ 0 h 857256"/>
                <a:gd name="connsiteX0" fmla="*/ 0 w 1571604"/>
                <a:gd name="connsiteY0" fmla="*/ 0 h 857256"/>
                <a:gd name="connsiteX1" fmla="*/ 1000132 w 1571604"/>
                <a:gd name="connsiteY1" fmla="*/ 0 h 857256"/>
                <a:gd name="connsiteX2" fmla="*/ 1571604 w 1571604"/>
                <a:gd name="connsiteY2" fmla="*/ 857256 h 857256"/>
                <a:gd name="connsiteX3" fmla="*/ 571472 w 1571604"/>
                <a:gd name="connsiteY3" fmla="*/ 857256 h 857256"/>
                <a:gd name="connsiteX4" fmla="*/ 0 w 1571604"/>
                <a:gd name="connsiteY4" fmla="*/ 0 h 857256"/>
                <a:gd name="connsiteX0" fmla="*/ 0 w 1571604"/>
                <a:gd name="connsiteY0" fmla="*/ 0 h 857256"/>
                <a:gd name="connsiteX1" fmla="*/ 1000132 w 1571604"/>
                <a:gd name="connsiteY1" fmla="*/ 0 h 857256"/>
                <a:gd name="connsiteX2" fmla="*/ 1571604 w 1571604"/>
                <a:gd name="connsiteY2" fmla="*/ 857256 h 857256"/>
                <a:gd name="connsiteX3" fmla="*/ 571472 w 1571604"/>
                <a:gd name="connsiteY3" fmla="*/ 857256 h 857256"/>
                <a:gd name="connsiteX4" fmla="*/ 0 w 1571604"/>
                <a:gd name="connsiteY4" fmla="*/ 0 h 857256"/>
                <a:gd name="connsiteX0" fmla="*/ 0 w 1571604"/>
                <a:gd name="connsiteY0" fmla="*/ 0 h 862017"/>
                <a:gd name="connsiteX1" fmla="*/ 1000132 w 1571604"/>
                <a:gd name="connsiteY1" fmla="*/ 0 h 862017"/>
                <a:gd name="connsiteX2" fmla="*/ 1571604 w 1571604"/>
                <a:gd name="connsiteY2" fmla="*/ 857256 h 862017"/>
                <a:gd name="connsiteX3" fmla="*/ 571472 w 1571604"/>
                <a:gd name="connsiteY3" fmla="*/ 857256 h 862017"/>
                <a:gd name="connsiteX4" fmla="*/ 0 w 1571604"/>
                <a:gd name="connsiteY4" fmla="*/ 0 h 862017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604" h="866775">
                  <a:moveTo>
                    <a:pt x="0" y="4758"/>
                  </a:moveTo>
                  <a:lnTo>
                    <a:pt x="1000132" y="4758"/>
                  </a:lnTo>
                  <a:cubicBezTo>
                    <a:pt x="1285904" y="9533"/>
                    <a:pt x="1252535" y="866775"/>
                    <a:pt x="1571604" y="862014"/>
                  </a:cubicBezTo>
                  <a:lnTo>
                    <a:pt x="571472" y="862014"/>
                  </a:lnTo>
                  <a:cubicBezTo>
                    <a:pt x="271460" y="857250"/>
                    <a:pt x="309571" y="0"/>
                    <a:pt x="0" y="4758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Georgia" pitchFamily="18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928227" y="2784710"/>
              <a:ext cx="1501785" cy="869178"/>
            </a:xfrm>
            <a:custGeom>
              <a:avLst/>
              <a:gdLst>
                <a:gd name="connsiteX0" fmla="*/ 0 w 1000132"/>
                <a:gd name="connsiteY0" fmla="*/ 0 h 857256"/>
                <a:gd name="connsiteX1" fmla="*/ 1000132 w 1000132"/>
                <a:gd name="connsiteY1" fmla="*/ 0 h 857256"/>
                <a:gd name="connsiteX2" fmla="*/ 1000132 w 1000132"/>
                <a:gd name="connsiteY2" fmla="*/ 857256 h 857256"/>
                <a:gd name="connsiteX3" fmla="*/ 0 w 1000132"/>
                <a:gd name="connsiteY3" fmla="*/ 857256 h 857256"/>
                <a:gd name="connsiteX4" fmla="*/ 0 w 1000132"/>
                <a:gd name="connsiteY4" fmla="*/ 0 h 857256"/>
                <a:gd name="connsiteX0" fmla="*/ 0 w 1000132"/>
                <a:gd name="connsiteY0" fmla="*/ 0 h 857256"/>
                <a:gd name="connsiteX1" fmla="*/ 1000132 w 1000132"/>
                <a:gd name="connsiteY1" fmla="*/ 0 h 857256"/>
                <a:gd name="connsiteX2" fmla="*/ 1000132 w 1000132"/>
                <a:gd name="connsiteY2" fmla="*/ 857256 h 857256"/>
                <a:gd name="connsiteX3" fmla="*/ 571472 w 1000132"/>
                <a:gd name="connsiteY3" fmla="*/ 857256 h 857256"/>
                <a:gd name="connsiteX4" fmla="*/ 0 w 1000132"/>
                <a:gd name="connsiteY4" fmla="*/ 0 h 857256"/>
                <a:gd name="connsiteX0" fmla="*/ 0 w 1571604"/>
                <a:gd name="connsiteY0" fmla="*/ 0 h 857256"/>
                <a:gd name="connsiteX1" fmla="*/ 1000132 w 1571604"/>
                <a:gd name="connsiteY1" fmla="*/ 0 h 857256"/>
                <a:gd name="connsiteX2" fmla="*/ 1571604 w 1571604"/>
                <a:gd name="connsiteY2" fmla="*/ 857256 h 857256"/>
                <a:gd name="connsiteX3" fmla="*/ 571472 w 1571604"/>
                <a:gd name="connsiteY3" fmla="*/ 857256 h 857256"/>
                <a:gd name="connsiteX4" fmla="*/ 0 w 1571604"/>
                <a:gd name="connsiteY4" fmla="*/ 0 h 857256"/>
                <a:gd name="connsiteX0" fmla="*/ 0 w 1571604"/>
                <a:gd name="connsiteY0" fmla="*/ 0 h 857256"/>
                <a:gd name="connsiteX1" fmla="*/ 1000132 w 1571604"/>
                <a:gd name="connsiteY1" fmla="*/ 0 h 857256"/>
                <a:gd name="connsiteX2" fmla="*/ 1571604 w 1571604"/>
                <a:gd name="connsiteY2" fmla="*/ 857256 h 857256"/>
                <a:gd name="connsiteX3" fmla="*/ 571472 w 1571604"/>
                <a:gd name="connsiteY3" fmla="*/ 857256 h 857256"/>
                <a:gd name="connsiteX4" fmla="*/ 0 w 1571604"/>
                <a:gd name="connsiteY4" fmla="*/ 0 h 857256"/>
                <a:gd name="connsiteX0" fmla="*/ 0 w 1571604"/>
                <a:gd name="connsiteY0" fmla="*/ 0 h 862017"/>
                <a:gd name="connsiteX1" fmla="*/ 1000132 w 1571604"/>
                <a:gd name="connsiteY1" fmla="*/ 0 h 862017"/>
                <a:gd name="connsiteX2" fmla="*/ 1571604 w 1571604"/>
                <a:gd name="connsiteY2" fmla="*/ 857256 h 862017"/>
                <a:gd name="connsiteX3" fmla="*/ 571472 w 1571604"/>
                <a:gd name="connsiteY3" fmla="*/ 857256 h 862017"/>
                <a:gd name="connsiteX4" fmla="*/ 0 w 1571604"/>
                <a:gd name="connsiteY4" fmla="*/ 0 h 862017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604" h="866775">
                  <a:moveTo>
                    <a:pt x="0" y="4758"/>
                  </a:moveTo>
                  <a:lnTo>
                    <a:pt x="1000132" y="4758"/>
                  </a:lnTo>
                  <a:cubicBezTo>
                    <a:pt x="1285904" y="9533"/>
                    <a:pt x="1252535" y="866775"/>
                    <a:pt x="1571604" y="862014"/>
                  </a:cubicBezTo>
                  <a:lnTo>
                    <a:pt x="571472" y="862014"/>
                  </a:lnTo>
                  <a:cubicBezTo>
                    <a:pt x="271460" y="857250"/>
                    <a:pt x="309571" y="0"/>
                    <a:pt x="0" y="4758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Georgia" pitchFamily="18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160703" y="351013"/>
              <a:ext cx="2818286" cy="4363871"/>
            </a:xfrm>
            <a:custGeom>
              <a:avLst/>
              <a:gdLst>
                <a:gd name="connsiteX0" fmla="*/ 0 w 1785950"/>
                <a:gd name="connsiteY0" fmla="*/ 1035851 h 1928826"/>
                <a:gd name="connsiteX1" fmla="*/ 446488 w 1785950"/>
                <a:gd name="connsiteY1" fmla="*/ 1035851 h 1928826"/>
                <a:gd name="connsiteX2" fmla="*/ 446488 w 1785950"/>
                <a:gd name="connsiteY2" fmla="*/ 0 h 1928826"/>
                <a:gd name="connsiteX3" fmla="*/ 1339463 w 1785950"/>
                <a:gd name="connsiteY3" fmla="*/ 0 h 1928826"/>
                <a:gd name="connsiteX4" fmla="*/ 1339463 w 1785950"/>
                <a:gd name="connsiteY4" fmla="*/ 1035851 h 1928826"/>
                <a:gd name="connsiteX5" fmla="*/ 1785950 w 1785950"/>
                <a:gd name="connsiteY5" fmla="*/ 1035851 h 1928826"/>
                <a:gd name="connsiteX6" fmla="*/ 892975 w 1785950"/>
                <a:gd name="connsiteY6" fmla="*/ 1928826 h 1928826"/>
                <a:gd name="connsiteX7" fmla="*/ 0 w 1785950"/>
                <a:gd name="connsiteY7" fmla="*/ 1035851 h 1928826"/>
                <a:gd name="connsiteX0" fmla="*/ 0 w 1785950"/>
                <a:gd name="connsiteY0" fmla="*/ 1035851 h 1928826"/>
                <a:gd name="connsiteX1" fmla="*/ 446488 w 1785950"/>
                <a:gd name="connsiteY1" fmla="*/ 1035851 h 1928826"/>
                <a:gd name="connsiteX2" fmla="*/ 1017960 w 1785950"/>
                <a:gd name="connsiteY2" fmla="*/ 0 h 1928826"/>
                <a:gd name="connsiteX3" fmla="*/ 1339463 w 1785950"/>
                <a:gd name="connsiteY3" fmla="*/ 0 h 1928826"/>
                <a:gd name="connsiteX4" fmla="*/ 1339463 w 1785950"/>
                <a:gd name="connsiteY4" fmla="*/ 1035851 h 1928826"/>
                <a:gd name="connsiteX5" fmla="*/ 1785950 w 1785950"/>
                <a:gd name="connsiteY5" fmla="*/ 1035851 h 1928826"/>
                <a:gd name="connsiteX6" fmla="*/ 892975 w 1785950"/>
                <a:gd name="connsiteY6" fmla="*/ 1928826 h 1928826"/>
                <a:gd name="connsiteX7" fmla="*/ 0 w 1785950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0935" h="1928826">
                  <a:moveTo>
                    <a:pt x="0" y="1035851"/>
                  </a:moveTo>
                  <a:lnTo>
                    <a:pt x="446488" y="1035851"/>
                  </a:lnTo>
                  <a:cubicBezTo>
                    <a:pt x="441733" y="704850"/>
                    <a:pt x="717947" y="7144"/>
                    <a:pt x="1017960" y="0"/>
                  </a:cubicBezTo>
                  <a:lnTo>
                    <a:pt x="1910935" y="0"/>
                  </a:lnTo>
                  <a:cubicBezTo>
                    <a:pt x="1610923" y="2378"/>
                    <a:pt x="1353752" y="642937"/>
                    <a:pt x="1339463" y="1035851"/>
                  </a:cubicBezTo>
                  <a:lnTo>
                    <a:pt x="1785950" y="1035851"/>
                  </a:lnTo>
                  <a:lnTo>
                    <a:pt x="892975" y="1928826"/>
                  </a:lnTo>
                  <a:lnTo>
                    <a:pt x="0" y="1035851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медицинская</a:t>
              </a:r>
              <a:endParaRPr lang="ru-RU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33796" name="Группа 25"/>
          <p:cNvGrpSpPr>
            <a:grpSpLocks/>
          </p:cNvGrpSpPr>
          <p:nvPr/>
        </p:nvGrpSpPr>
        <p:grpSpPr bwMode="auto">
          <a:xfrm flipH="1">
            <a:off x="6356350" y="1341438"/>
            <a:ext cx="2392363" cy="2311400"/>
            <a:chOff x="329781" y="351013"/>
            <a:chExt cx="3670715" cy="4363871"/>
          </a:xfrm>
        </p:grpSpPr>
        <p:sp>
          <p:nvSpPr>
            <p:cNvPr id="27" name="Полилиния 26"/>
            <p:cNvSpPr/>
            <p:nvPr/>
          </p:nvSpPr>
          <p:spPr>
            <a:xfrm flipH="1">
              <a:off x="2570546" y="2000240"/>
              <a:ext cx="1429950" cy="1653955"/>
            </a:xfrm>
            <a:custGeom>
              <a:avLst/>
              <a:gdLst>
                <a:gd name="connsiteX0" fmla="*/ 0 w 1000132"/>
                <a:gd name="connsiteY0" fmla="*/ 0 h 857256"/>
                <a:gd name="connsiteX1" fmla="*/ 1000132 w 1000132"/>
                <a:gd name="connsiteY1" fmla="*/ 0 h 857256"/>
                <a:gd name="connsiteX2" fmla="*/ 1000132 w 1000132"/>
                <a:gd name="connsiteY2" fmla="*/ 857256 h 857256"/>
                <a:gd name="connsiteX3" fmla="*/ 0 w 1000132"/>
                <a:gd name="connsiteY3" fmla="*/ 857256 h 857256"/>
                <a:gd name="connsiteX4" fmla="*/ 0 w 1000132"/>
                <a:gd name="connsiteY4" fmla="*/ 0 h 857256"/>
                <a:gd name="connsiteX0" fmla="*/ 0 w 1000132"/>
                <a:gd name="connsiteY0" fmla="*/ 0 h 857256"/>
                <a:gd name="connsiteX1" fmla="*/ 1000132 w 1000132"/>
                <a:gd name="connsiteY1" fmla="*/ 0 h 857256"/>
                <a:gd name="connsiteX2" fmla="*/ 1000132 w 1000132"/>
                <a:gd name="connsiteY2" fmla="*/ 857256 h 857256"/>
                <a:gd name="connsiteX3" fmla="*/ 571472 w 1000132"/>
                <a:gd name="connsiteY3" fmla="*/ 857256 h 857256"/>
                <a:gd name="connsiteX4" fmla="*/ 0 w 1000132"/>
                <a:gd name="connsiteY4" fmla="*/ 0 h 857256"/>
                <a:gd name="connsiteX0" fmla="*/ 0 w 1571604"/>
                <a:gd name="connsiteY0" fmla="*/ 0 h 857256"/>
                <a:gd name="connsiteX1" fmla="*/ 1000132 w 1571604"/>
                <a:gd name="connsiteY1" fmla="*/ 0 h 857256"/>
                <a:gd name="connsiteX2" fmla="*/ 1571604 w 1571604"/>
                <a:gd name="connsiteY2" fmla="*/ 857256 h 857256"/>
                <a:gd name="connsiteX3" fmla="*/ 571472 w 1571604"/>
                <a:gd name="connsiteY3" fmla="*/ 857256 h 857256"/>
                <a:gd name="connsiteX4" fmla="*/ 0 w 1571604"/>
                <a:gd name="connsiteY4" fmla="*/ 0 h 857256"/>
                <a:gd name="connsiteX0" fmla="*/ 0 w 1571604"/>
                <a:gd name="connsiteY0" fmla="*/ 0 h 857256"/>
                <a:gd name="connsiteX1" fmla="*/ 1000132 w 1571604"/>
                <a:gd name="connsiteY1" fmla="*/ 0 h 857256"/>
                <a:gd name="connsiteX2" fmla="*/ 1571604 w 1571604"/>
                <a:gd name="connsiteY2" fmla="*/ 857256 h 857256"/>
                <a:gd name="connsiteX3" fmla="*/ 571472 w 1571604"/>
                <a:gd name="connsiteY3" fmla="*/ 857256 h 857256"/>
                <a:gd name="connsiteX4" fmla="*/ 0 w 1571604"/>
                <a:gd name="connsiteY4" fmla="*/ 0 h 857256"/>
                <a:gd name="connsiteX0" fmla="*/ 0 w 1571604"/>
                <a:gd name="connsiteY0" fmla="*/ 0 h 862017"/>
                <a:gd name="connsiteX1" fmla="*/ 1000132 w 1571604"/>
                <a:gd name="connsiteY1" fmla="*/ 0 h 862017"/>
                <a:gd name="connsiteX2" fmla="*/ 1571604 w 1571604"/>
                <a:gd name="connsiteY2" fmla="*/ 857256 h 862017"/>
                <a:gd name="connsiteX3" fmla="*/ 571472 w 1571604"/>
                <a:gd name="connsiteY3" fmla="*/ 857256 h 862017"/>
                <a:gd name="connsiteX4" fmla="*/ 0 w 1571604"/>
                <a:gd name="connsiteY4" fmla="*/ 0 h 862017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604" h="866775">
                  <a:moveTo>
                    <a:pt x="0" y="4758"/>
                  </a:moveTo>
                  <a:lnTo>
                    <a:pt x="1000132" y="4758"/>
                  </a:lnTo>
                  <a:cubicBezTo>
                    <a:pt x="1285904" y="9533"/>
                    <a:pt x="1252535" y="866775"/>
                    <a:pt x="1571604" y="862014"/>
                  </a:cubicBezTo>
                  <a:lnTo>
                    <a:pt x="571472" y="862014"/>
                  </a:lnTo>
                  <a:cubicBezTo>
                    <a:pt x="271460" y="857250"/>
                    <a:pt x="309571" y="0"/>
                    <a:pt x="0" y="4758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Georgia" pitchFamily="18" charset="0"/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1929871" y="2785270"/>
              <a:ext cx="1498157" cy="868926"/>
            </a:xfrm>
            <a:custGeom>
              <a:avLst/>
              <a:gdLst>
                <a:gd name="connsiteX0" fmla="*/ 0 w 1000132"/>
                <a:gd name="connsiteY0" fmla="*/ 0 h 857256"/>
                <a:gd name="connsiteX1" fmla="*/ 1000132 w 1000132"/>
                <a:gd name="connsiteY1" fmla="*/ 0 h 857256"/>
                <a:gd name="connsiteX2" fmla="*/ 1000132 w 1000132"/>
                <a:gd name="connsiteY2" fmla="*/ 857256 h 857256"/>
                <a:gd name="connsiteX3" fmla="*/ 0 w 1000132"/>
                <a:gd name="connsiteY3" fmla="*/ 857256 h 857256"/>
                <a:gd name="connsiteX4" fmla="*/ 0 w 1000132"/>
                <a:gd name="connsiteY4" fmla="*/ 0 h 857256"/>
                <a:gd name="connsiteX0" fmla="*/ 0 w 1000132"/>
                <a:gd name="connsiteY0" fmla="*/ 0 h 857256"/>
                <a:gd name="connsiteX1" fmla="*/ 1000132 w 1000132"/>
                <a:gd name="connsiteY1" fmla="*/ 0 h 857256"/>
                <a:gd name="connsiteX2" fmla="*/ 1000132 w 1000132"/>
                <a:gd name="connsiteY2" fmla="*/ 857256 h 857256"/>
                <a:gd name="connsiteX3" fmla="*/ 571472 w 1000132"/>
                <a:gd name="connsiteY3" fmla="*/ 857256 h 857256"/>
                <a:gd name="connsiteX4" fmla="*/ 0 w 1000132"/>
                <a:gd name="connsiteY4" fmla="*/ 0 h 857256"/>
                <a:gd name="connsiteX0" fmla="*/ 0 w 1571604"/>
                <a:gd name="connsiteY0" fmla="*/ 0 h 857256"/>
                <a:gd name="connsiteX1" fmla="*/ 1000132 w 1571604"/>
                <a:gd name="connsiteY1" fmla="*/ 0 h 857256"/>
                <a:gd name="connsiteX2" fmla="*/ 1571604 w 1571604"/>
                <a:gd name="connsiteY2" fmla="*/ 857256 h 857256"/>
                <a:gd name="connsiteX3" fmla="*/ 571472 w 1571604"/>
                <a:gd name="connsiteY3" fmla="*/ 857256 h 857256"/>
                <a:gd name="connsiteX4" fmla="*/ 0 w 1571604"/>
                <a:gd name="connsiteY4" fmla="*/ 0 h 857256"/>
                <a:gd name="connsiteX0" fmla="*/ 0 w 1571604"/>
                <a:gd name="connsiteY0" fmla="*/ 0 h 857256"/>
                <a:gd name="connsiteX1" fmla="*/ 1000132 w 1571604"/>
                <a:gd name="connsiteY1" fmla="*/ 0 h 857256"/>
                <a:gd name="connsiteX2" fmla="*/ 1571604 w 1571604"/>
                <a:gd name="connsiteY2" fmla="*/ 857256 h 857256"/>
                <a:gd name="connsiteX3" fmla="*/ 571472 w 1571604"/>
                <a:gd name="connsiteY3" fmla="*/ 857256 h 857256"/>
                <a:gd name="connsiteX4" fmla="*/ 0 w 1571604"/>
                <a:gd name="connsiteY4" fmla="*/ 0 h 857256"/>
                <a:gd name="connsiteX0" fmla="*/ 0 w 1571604"/>
                <a:gd name="connsiteY0" fmla="*/ 0 h 862017"/>
                <a:gd name="connsiteX1" fmla="*/ 1000132 w 1571604"/>
                <a:gd name="connsiteY1" fmla="*/ 0 h 862017"/>
                <a:gd name="connsiteX2" fmla="*/ 1571604 w 1571604"/>
                <a:gd name="connsiteY2" fmla="*/ 857256 h 862017"/>
                <a:gd name="connsiteX3" fmla="*/ 571472 w 1571604"/>
                <a:gd name="connsiteY3" fmla="*/ 857256 h 862017"/>
                <a:gd name="connsiteX4" fmla="*/ 0 w 1571604"/>
                <a:gd name="connsiteY4" fmla="*/ 0 h 862017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604" h="866775">
                  <a:moveTo>
                    <a:pt x="0" y="4758"/>
                  </a:moveTo>
                  <a:lnTo>
                    <a:pt x="1000132" y="4758"/>
                  </a:lnTo>
                  <a:cubicBezTo>
                    <a:pt x="1285904" y="9533"/>
                    <a:pt x="1252535" y="866775"/>
                    <a:pt x="1571604" y="862014"/>
                  </a:cubicBezTo>
                  <a:lnTo>
                    <a:pt x="571472" y="862014"/>
                  </a:lnTo>
                  <a:cubicBezTo>
                    <a:pt x="271460" y="857250"/>
                    <a:pt x="309571" y="0"/>
                    <a:pt x="0" y="4758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Georgia" pitchFamily="18" charset="0"/>
              </a:endParaRPr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329781" y="351013"/>
              <a:ext cx="2508728" cy="4363871"/>
            </a:xfrm>
            <a:custGeom>
              <a:avLst/>
              <a:gdLst>
                <a:gd name="connsiteX0" fmla="*/ 0 w 1785950"/>
                <a:gd name="connsiteY0" fmla="*/ 1035851 h 1928826"/>
                <a:gd name="connsiteX1" fmla="*/ 446488 w 1785950"/>
                <a:gd name="connsiteY1" fmla="*/ 1035851 h 1928826"/>
                <a:gd name="connsiteX2" fmla="*/ 446488 w 1785950"/>
                <a:gd name="connsiteY2" fmla="*/ 0 h 1928826"/>
                <a:gd name="connsiteX3" fmla="*/ 1339463 w 1785950"/>
                <a:gd name="connsiteY3" fmla="*/ 0 h 1928826"/>
                <a:gd name="connsiteX4" fmla="*/ 1339463 w 1785950"/>
                <a:gd name="connsiteY4" fmla="*/ 1035851 h 1928826"/>
                <a:gd name="connsiteX5" fmla="*/ 1785950 w 1785950"/>
                <a:gd name="connsiteY5" fmla="*/ 1035851 h 1928826"/>
                <a:gd name="connsiteX6" fmla="*/ 892975 w 1785950"/>
                <a:gd name="connsiteY6" fmla="*/ 1928826 h 1928826"/>
                <a:gd name="connsiteX7" fmla="*/ 0 w 1785950"/>
                <a:gd name="connsiteY7" fmla="*/ 1035851 h 1928826"/>
                <a:gd name="connsiteX0" fmla="*/ 0 w 1785950"/>
                <a:gd name="connsiteY0" fmla="*/ 1035851 h 1928826"/>
                <a:gd name="connsiteX1" fmla="*/ 446488 w 1785950"/>
                <a:gd name="connsiteY1" fmla="*/ 1035851 h 1928826"/>
                <a:gd name="connsiteX2" fmla="*/ 1017960 w 1785950"/>
                <a:gd name="connsiteY2" fmla="*/ 0 h 1928826"/>
                <a:gd name="connsiteX3" fmla="*/ 1339463 w 1785950"/>
                <a:gd name="connsiteY3" fmla="*/ 0 h 1928826"/>
                <a:gd name="connsiteX4" fmla="*/ 1339463 w 1785950"/>
                <a:gd name="connsiteY4" fmla="*/ 1035851 h 1928826"/>
                <a:gd name="connsiteX5" fmla="*/ 1785950 w 1785950"/>
                <a:gd name="connsiteY5" fmla="*/ 1035851 h 1928826"/>
                <a:gd name="connsiteX6" fmla="*/ 892975 w 1785950"/>
                <a:gd name="connsiteY6" fmla="*/ 1928826 h 1928826"/>
                <a:gd name="connsiteX7" fmla="*/ 0 w 1785950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0935" h="1928826">
                  <a:moveTo>
                    <a:pt x="0" y="1035851"/>
                  </a:moveTo>
                  <a:lnTo>
                    <a:pt x="446488" y="1035851"/>
                  </a:lnTo>
                  <a:cubicBezTo>
                    <a:pt x="441733" y="704850"/>
                    <a:pt x="717947" y="7144"/>
                    <a:pt x="1017960" y="0"/>
                  </a:cubicBezTo>
                  <a:lnTo>
                    <a:pt x="1910935" y="0"/>
                  </a:lnTo>
                  <a:cubicBezTo>
                    <a:pt x="1610923" y="2378"/>
                    <a:pt x="1353752" y="642937"/>
                    <a:pt x="1339463" y="1035851"/>
                  </a:cubicBezTo>
                  <a:lnTo>
                    <a:pt x="1785950" y="1035851"/>
                  </a:lnTo>
                  <a:lnTo>
                    <a:pt x="892975" y="1928826"/>
                  </a:lnTo>
                  <a:lnTo>
                    <a:pt x="0" y="1035851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социальная</a:t>
              </a:r>
              <a:endPara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33797" name="Группа 33"/>
          <p:cNvGrpSpPr>
            <a:grpSpLocks/>
          </p:cNvGrpSpPr>
          <p:nvPr/>
        </p:nvGrpSpPr>
        <p:grpSpPr bwMode="auto">
          <a:xfrm>
            <a:off x="1908175" y="1773238"/>
            <a:ext cx="1949450" cy="2303462"/>
            <a:chOff x="2786050" y="1726012"/>
            <a:chExt cx="1643042" cy="2831986"/>
          </a:xfrm>
        </p:grpSpPr>
        <p:sp>
          <p:nvSpPr>
            <p:cNvPr id="31" name="Полилиния 30"/>
            <p:cNvSpPr/>
            <p:nvPr/>
          </p:nvSpPr>
          <p:spPr>
            <a:xfrm flipH="1">
              <a:off x="3571446" y="2358378"/>
              <a:ext cx="857646" cy="1075413"/>
            </a:xfrm>
            <a:custGeom>
              <a:avLst/>
              <a:gdLst>
                <a:gd name="connsiteX0" fmla="*/ 0 w 1000132"/>
                <a:gd name="connsiteY0" fmla="*/ 0 h 857256"/>
                <a:gd name="connsiteX1" fmla="*/ 1000132 w 1000132"/>
                <a:gd name="connsiteY1" fmla="*/ 0 h 857256"/>
                <a:gd name="connsiteX2" fmla="*/ 1000132 w 1000132"/>
                <a:gd name="connsiteY2" fmla="*/ 857256 h 857256"/>
                <a:gd name="connsiteX3" fmla="*/ 0 w 1000132"/>
                <a:gd name="connsiteY3" fmla="*/ 857256 h 857256"/>
                <a:gd name="connsiteX4" fmla="*/ 0 w 1000132"/>
                <a:gd name="connsiteY4" fmla="*/ 0 h 857256"/>
                <a:gd name="connsiteX0" fmla="*/ 0 w 1000132"/>
                <a:gd name="connsiteY0" fmla="*/ 0 h 857256"/>
                <a:gd name="connsiteX1" fmla="*/ 1000132 w 1000132"/>
                <a:gd name="connsiteY1" fmla="*/ 0 h 857256"/>
                <a:gd name="connsiteX2" fmla="*/ 1000132 w 1000132"/>
                <a:gd name="connsiteY2" fmla="*/ 857256 h 857256"/>
                <a:gd name="connsiteX3" fmla="*/ 571472 w 1000132"/>
                <a:gd name="connsiteY3" fmla="*/ 857256 h 857256"/>
                <a:gd name="connsiteX4" fmla="*/ 0 w 1000132"/>
                <a:gd name="connsiteY4" fmla="*/ 0 h 857256"/>
                <a:gd name="connsiteX0" fmla="*/ 0 w 1571604"/>
                <a:gd name="connsiteY0" fmla="*/ 0 h 857256"/>
                <a:gd name="connsiteX1" fmla="*/ 1000132 w 1571604"/>
                <a:gd name="connsiteY1" fmla="*/ 0 h 857256"/>
                <a:gd name="connsiteX2" fmla="*/ 1571604 w 1571604"/>
                <a:gd name="connsiteY2" fmla="*/ 857256 h 857256"/>
                <a:gd name="connsiteX3" fmla="*/ 571472 w 1571604"/>
                <a:gd name="connsiteY3" fmla="*/ 857256 h 857256"/>
                <a:gd name="connsiteX4" fmla="*/ 0 w 1571604"/>
                <a:gd name="connsiteY4" fmla="*/ 0 h 857256"/>
                <a:gd name="connsiteX0" fmla="*/ 0 w 1571604"/>
                <a:gd name="connsiteY0" fmla="*/ 0 h 857256"/>
                <a:gd name="connsiteX1" fmla="*/ 1000132 w 1571604"/>
                <a:gd name="connsiteY1" fmla="*/ 0 h 857256"/>
                <a:gd name="connsiteX2" fmla="*/ 1571604 w 1571604"/>
                <a:gd name="connsiteY2" fmla="*/ 857256 h 857256"/>
                <a:gd name="connsiteX3" fmla="*/ 571472 w 1571604"/>
                <a:gd name="connsiteY3" fmla="*/ 857256 h 857256"/>
                <a:gd name="connsiteX4" fmla="*/ 0 w 1571604"/>
                <a:gd name="connsiteY4" fmla="*/ 0 h 857256"/>
                <a:gd name="connsiteX0" fmla="*/ 0 w 1571604"/>
                <a:gd name="connsiteY0" fmla="*/ 0 h 862017"/>
                <a:gd name="connsiteX1" fmla="*/ 1000132 w 1571604"/>
                <a:gd name="connsiteY1" fmla="*/ 0 h 862017"/>
                <a:gd name="connsiteX2" fmla="*/ 1571604 w 1571604"/>
                <a:gd name="connsiteY2" fmla="*/ 857256 h 862017"/>
                <a:gd name="connsiteX3" fmla="*/ 571472 w 1571604"/>
                <a:gd name="connsiteY3" fmla="*/ 857256 h 862017"/>
                <a:gd name="connsiteX4" fmla="*/ 0 w 1571604"/>
                <a:gd name="connsiteY4" fmla="*/ 0 h 862017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448067"/>
                <a:gd name="connsiteY0" fmla="*/ 4758 h 866775"/>
                <a:gd name="connsiteX1" fmla="*/ 1000132 w 1448067"/>
                <a:gd name="connsiteY1" fmla="*/ 4758 h 866775"/>
                <a:gd name="connsiteX2" fmla="*/ 1448067 w 1448067"/>
                <a:gd name="connsiteY2" fmla="*/ 862014 h 866775"/>
                <a:gd name="connsiteX3" fmla="*/ 571472 w 1448067"/>
                <a:gd name="connsiteY3" fmla="*/ 862014 h 866775"/>
                <a:gd name="connsiteX4" fmla="*/ 0 w 1448067"/>
                <a:gd name="connsiteY4" fmla="*/ 4758 h 866775"/>
                <a:gd name="connsiteX0" fmla="*/ 0 w 1448067"/>
                <a:gd name="connsiteY0" fmla="*/ 4758 h 866775"/>
                <a:gd name="connsiteX1" fmla="*/ 1000132 w 1448067"/>
                <a:gd name="connsiteY1" fmla="*/ 4758 h 866775"/>
                <a:gd name="connsiteX2" fmla="*/ 1448067 w 1448067"/>
                <a:gd name="connsiteY2" fmla="*/ 862014 h 866775"/>
                <a:gd name="connsiteX3" fmla="*/ 450799 w 1448067"/>
                <a:gd name="connsiteY3" fmla="*/ 862014 h 866775"/>
                <a:gd name="connsiteX4" fmla="*/ 0 w 1448067"/>
                <a:gd name="connsiteY4" fmla="*/ 475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067" h="866775">
                  <a:moveTo>
                    <a:pt x="0" y="4758"/>
                  </a:moveTo>
                  <a:lnTo>
                    <a:pt x="1000132" y="4758"/>
                  </a:lnTo>
                  <a:cubicBezTo>
                    <a:pt x="1285904" y="9533"/>
                    <a:pt x="1128998" y="866775"/>
                    <a:pt x="1448067" y="862014"/>
                  </a:cubicBezTo>
                  <a:lnTo>
                    <a:pt x="450799" y="862014"/>
                  </a:lnTo>
                  <a:cubicBezTo>
                    <a:pt x="150787" y="857250"/>
                    <a:pt x="309571" y="0"/>
                    <a:pt x="0" y="4758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Georgia" pitchFamily="18" charset="0"/>
              </a:endParaRPr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3286455" y="2867784"/>
              <a:ext cx="833563" cy="566007"/>
            </a:xfrm>
            <a:custGeom>
              <a:avLst/>
              <a:gdLst>
                <a:gd name="connsiteX0" fmla="*/ 0 w 1000132"/>
                <a:gd name="connsiteY0" fmla="*/ 0 h 857256"/>
                <a:gd name="connsiteX1" fmla="*/ 1000132 w 1000132"/>
                <a:gd name="connsiteY1" fmla="*/ 0 h 857256"/>
                <a:gd name="connsiteX2" fmla="*/ 1000132 w 1000132"/>
                <a:gd name="connsiteY2" fmla="*/ 857256 h 857256"/>
                <a:gd name="connsiteX3" fmla="*/ 0 w 1000132"/>
                <a:gd name="connsiteY3" fmla="*/ 857256 h 857256"/>
                <a:gd name="connsiteX4" fmla="*/ 0 w 1000132"/>
                <a:gd name="connsiteY4" fmla="*/ 0 h 857256"/>
                <a:gd name="connsiteX0" fmla="*/ 0 w 1000132"/>
                <a:gd name="connsiteY0" fmla="*/ 0 h 857256"/>
                <a:gd name="connsiteX1" fmla="*/ 1000132 w 1000132"/>
                <a:gd name="connsiteY1" fmla="*/ 0 h 857256"/>
                <a:gd name="connsiteX2" fmla="*/ 1000132 w 1000132"/>
                <a:gd name="connsiteY2" fmla="*/ 857256 h 857256"/>
                <a:gd name="connsiteX3" fmla="*/ 571472 w 1000132"/>
                <a:gd name="connsiteY3" fmla="*/ 857256 h 857256"/>
                <a:gd name="connsiteX4" fmla="*/ 0 w 1000132"/>
                <a:gd name="connsiteY4" fmla="*/ 0 h 857256"/>
                <a:gd name="connsiteX0" fmla="*/ 0 w 1571604"/>
                <a:gd name="connsiteY0" fmla="*/ 0 h 857256"/>
                <a:gd name="connsiteX1" fmla="*/ 1000132 w 1571604"/>
                <a:gd name="connsiteY1" fmla="*/ 0 h 857256"/>
                <a:gd name="connsiteX2" fmla="*/ 1571604 w 1571604"/>
                <a:gd name="connsiteY2" fmla="*/ 857256 h 857256"/>
                <a:gd name="connsiteX3" fmla="*/ 571472 w 1571604"/>
                <a:gd name="connsiteY3" fmla="*/ 857256 h 857256"/>
                <a:gd name="connsiteX4" fmla="*/ 0 w 1571604"/>
                <a:gd name="connsiteY4" fmla="*/ 0 h 857256"/>
                <a:gd name="connsiteX0" fmla="*/ 0 w 1571604"/>
                <a:gd name="connsiteY0" fmla="*/ 0 h 857256"/>
                <a:gd name="connsiteX1" fmla="*/ 1000132 w 1571604"/>
                <a:gd name="connsiteY1" fmla="*/ 0 h 857256"/>
                <a:gd name="connsiteX2" fmla="*/ 1571604 w 1571604"/>
                <a:gd name="connsiteY2" fmla="*/ 857256 h 857256"/>
                <a:gd name="connsiteX3" fmla="*/ 571472 w 1571604"/>
                <a:gd name="connsiteY3" fmla="*/ 857256 h 857256"/>
                <a:gd name="connsiteX4" fmla="*/ 0 w 1571604"/>
                <a:gd name="connsiteY4" fmla="*/ 0 h 857256"/>
                <a:gd name="connsiteX0" fmla="*/ 0 w 1571604"/>
                <a:gd name="connsiteY0" fmla="*/ 0 h 862017"/>
                <a:gd name="connsiteX1" fmla="*/ 1000132 w 1571604"/>
                <a:gd name="connsiteY1" fmla="*/ 0 h 862017"/>
                <a:gd name="connsiteX2" fmla="*/ 1571604 w 1571604"/>
                <a:gd name="connsiteY2" fmla="*/ 857256 h 862017"/>
                <a:gd name="connsiteX3" fmla="*/ 571472 w 1571604"/>
                <a:gd name="connsiteY3" fmla="*/ 857256 h 862017"/>
                <a:gd name="connsiteX4" fmla="*/ 0 w 1571604"/>
                <a:gd name="connsiteY4" fmla="*/ 0 h 862017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341790"/>
                <a:gd name="connsiteY0" fmla="*/ 4758 h 866775"/>
                <a:gd name="connsiteX1" fmla="*/ 770318 w 1341790"/>
                <a:gd name="connsiteY1" fmla="*/ 4758 h 866775"/>
                <a:gd name="connsiteX2" fmla="*/ 1341790 w 1341790"/>
                <a:gd name="connsiteY2" fmla="*/ 862014 h 866775"/>
                <a:gd name="connsiteX3" fmla="*/ 341658 w 1341790"/>
                <a:gd name="connsiteY3" fmla="*/ 862014 h 866775"/>
                <a:gd name="connsiteX4" fmla="*/ 0 w 1341790"/>
                <a:gd name="connsiteY4" fmla="*/ 4758 h 866775"/>
                <a:gd name="connsiteX0" fmla="*/ 0 w 1341790"/>
                <a:gd name="connsiteY0" fmla="*/ 4758 h 866775"/>
                <a:gd name="connsiteX1" fmla="*/ 1000132 w 1341790"/>
                <a:gd name="connsiteY1" fmla="*/ 4758 h 866775"/>
                <a:gd name="connsiteX2" fmla="*/ 1341790 w 1341790"/>
                <a:gd name="connsiteY2" fmla="*/ 862014 h 866775"/>
                <a:gd name="connsiteX3" fmla="*/ 341658 w 1341790"/>
                <a:gd name="connsiteY3" fmla="*/ 862014 h 866775"/>
                <a:gd name="connsiteX4" fmla="*/ 0 w 1341790"/>
                <a:gd name="connsiteY4" fmla="*/ 475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790" h="866775">
                  <a:moveTo>
                    <a:pt x="0" y="4758"/>
                  </a:moveTo>
                  <a:lnTo>
                    <a:pt x="1000132" y="4758"/>
                  </a:lnTo>
                  <a:cubicBezTo>
                    <a:pt x="1285904" y="9533"/>
                    <a:pt x="1022721" y="866775"/>
                    <a:pt x="1341790" y="862014"/>
                  </a:cubicBezTo>
                  <a:lnTo>
                    <a:pt x="341658" y="862014"/>
                  </a:lnTo>
                  <a:cubicBezTo>
                    <a:pt x="41646" y="857250"/>
                    <a:pt x="309571" y="0"/>
                    <a:pt x="0" y="4758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Georgia" pitchFamily="18" charset="0"/>
              </a:endParaRPr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2786050" y="1726012"/>
              <a:ext cx="1213550" cy="2831986"/>
            </a:xfrm>
            <a:custGeom>
              <a:avLst/>
              <a:gdLst>
                <a:gd name="connsiteX0" fmla="*/ 0 w 1785950"/>
                <a:gd name="connsiteY0" fmla="*/ 1035851 h 1928826"/>
                <a:gd name="connsiteX1" fmla="*/ 446488 w 1785950"/>
                <a:gd name="connsiteY1" fmla="*/ 1035851 h 1928826"/>
                <a:gd name="connsiteX2" fmla="*/ 446488 w 1785950"/>
                <a:gd name="connsiteY2" fmla="*/ 0 h 1928826"/>
                <a:gd name="connsiteX3" fmla="*/ 1339463 w 1785950"/>
                <a:gd name="connsiteY3" fmla="*/ 0 h 1928826"/>
                <a:gd name="connsiteX4" fmla="*/ 1339463 w 1785950"/>
                <a:gd name="connsiteY4" fmla="*/ 1035851 h 1928826"/>
                <a:gd name="connsiteX5" fmla="*/ 1785950 w 1785950"/>
                <a:gd name="connsiteY5" fmla="*/ 1035851 h 1928826"/>
                <a:gd name="connsiteX6" fmla="*/ 892975 w 1785950"/>
                <a:gd name="connsiteY6" fmla="*/ 1928826 h 1928826"/>
                <a:gd name="connsiteX7" fmla="*/ 0 w 1785950"/>
                <a:gd name="connsiteY7" fmla="*/ 1035851 h 1928826"/>
                <a:gd name="connsiteX0" fmla="*/ 0 w 1785950"/>
                <a:gd name="connsiteY0" fmla="*/ 1035851 h 1928826"/>
                <a:gd name="connsiteX1" fmla="*/ 446488 w 1785950"/>
                <a:gd name="connsiteY1" fmla="*/ 1035851 h 1928826"/>
                <a:gd name="connsiteX2" fmla="*/ 1017960 w 1785950"/>
                <a:gd name="connsiteY2" fmla="*/ 0 h 1928826"/>
                <a:gd name="connsiteX3" fmla="*/ 1339463 w 1785950"/>
                <a:gd name="connsiteY3" fmla="*/ 0 h 1928826"/>
                <a:gd name="connsiteX4" fmla="*/ 1339463 w 1785950"/>
                <a:gd name="connsiteY4" fmla="*/ 1035851 h 1928826"/>
                <a:gd name="connsiteX5" fmla="*/ 1785950 w 1785950"/>
                <a:gd name="connsiteY5" fmla="*/ 1035851 h 1928826"/>
                <a:gd name="connsiteX6" fmla="*/ 892975 w 1785950"/>
                <a:gd name="connsiteY6" fmla="*/ 1928826 h 1928826"/>
                <a:gd name="connsiteX7" fmla="*/ 0 w 1785950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798494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785949"/>
                <a:gd name="connsiteY0" fmla="*/ 1035851 h 1928826"/>
                <a:gd name="connsiteX1" fmla="*/ 446488 w 1785949"/>
                <a:gd name="connsiteY1" fmla="*/ 1035851 h 1928826"/>
                <a:gd name="connsiteX2" fmla="*/ 798494 w 1785949"/>
                <a:gd name="connsiteY2" fmla="*/ 0 h 1928826"/>
                <a:gd name="connsiteX3" fmla="*/ 1691469 w 1785949"/>
                <a:gd name="connsiteY3" fmla="*/ 0 h 1928826"/>
                <a:gd name="connsiteX4" fmla="*/ 1339463 w 1785949"/>
                <a:gd name="connsiteY4" fmla="*/ 1035851 h 1928826"/>
                <a:gd name="connsiteX5" fmla="*/ 1785950 w 1785949"/>
                <a:gd name="connsiteY5" fmla="*/ 1035851 h 1928826"/>
                <a:gd name="connsiteX6" fmla="*/ 892975 w 1785949"/>
                <a:gd name="connsiteY6" fmla="*/ 1928826 h 1928826"/>
                <a:gd name="connsiteX7" fmla="*/ 0 w 1785949"/>
                <a:gd name="connsiteY7" fmla="*/ 1035851 h 1928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5949" h="1928826">
                  <a:moveTo>
                    <a:pt x="0" y="1035851"/>
                  </a:moveTo>
                  <a:lnTo>
                    <a:pt x="446488" y="1035851"/>
                  </a:lnTo>
                  <a:cubicBezTo>
                    <a:pt x="441733" y="704850"/>
                    <a:pt x="498481" y="7144"/>
                    <a:pt x="798494" y="0"/>
                  </a:cubicBezTo>
                  <a:lnTo>
                    <a:pt x="1691469" y="0"/>
                  </a:lnTo>
                  <a:cubicBezTo>
                    <a:pt x="1391457" y="2378"/>
                    <a:pt x="1353752" y="642937"/>
                    <a:pt x="1339463" y="1035851"/>
                  </a:cubicBezTo>
                  <a:lnTo>
                    <a:pt x="1785950" y="1035851"/>
                  </a:lnTo>
                  <a:lnTo>
                    <a:pt x="892975" y="1928826"/>
                  </a:lnTo>
                  <a:lnTo>
                    <a:pt x="0" y="1035851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психологическая</a:t>
              </a:r>
              <a:endParaRPr lang="ru-RU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33798" name="Группа 34"/>
          <p:cNvGrpSpPr>
            <a:grpSpLocks/>
          </p:cNvGrpSpPr>
          <p:nvPr/>
        </p:nvGrpSpPr>
        <p:grpSpPr bwMode="auto">
          <a:xfrm flipH="1">
            <a:off x="5002213" y="1773238"/>
            <a:ext cx="1946275" cy="2376487"/>
            <a:chOff x="2481184" y="1791099"/>
            <a:chExt cx="1947908" cy="2920487"/>
          </a:xfrm>
        </p:grpSpPr>
        <p:sp>
          <p:nvSpPr>
            <p:cNvPr id="36" name="Полилиния 35"/>
            <p:cNvSpPr/>
            <p:nvPr/>
          </p:nvSpPr>
          <p:spPr>
            <a:xfrm flipH="1">
              <a:off x="3572613" y="2357430"/>
              <a:ext cx="856479" cy="1076994"/>
            </a:xfrm>
            <a:custGeom>
              <a:avLst/>
              <a:gdLst>
                <a:gd name="connsiteX0" fmla="*/ 0 w 1000132"/>
                <a:gd name="connsiteY0" fmla="*/ 0 h 857256"/>
                <a:gd name="connsiteX1" fmla="*/ 1000132 w 1000132"/>
                <a:gd name="connsiteY1" fmla="*/ 0 h 857256"/>
                <a:gd name="connsiteX2" fmla="*/ 1000132 w 1000132"/>
                <a:gd name="connsiteY2" fmla="*/ 857256 h 857256"/>
                <a:gd name="connsiteX3" fmla="*/ 0 w 1000132"/>
                <a:gd name="connsiteY3" fmla="*/ 857256 h 857256"/>
                <a:gd name="connsiteX4" fmla="*/ 0 w 1000132"/>
                <a:gd name="connsiteY4" fmla="*/ 0 h 857256"/>
                <a:gd name="connsiteX0" fmla="*/ 0 w 1000132"/>
                <a:gd name="connsiteY0" fmla="*/ 0 h 857256"/>
                <a:gd name="connsiteX1" fmla="*/ 1000132 w 1000132"/>
                <a:gd name="connsiteY1" fmla="*/ 0 h 857256"/>
                <a:gd name="connsiteX2" fmla="*/ 1000132 w 1000132"/>
                <a:gd name="connsiteY2" fmla="*/ 857256 h 857256"/>
                <a:gd name="connsiteX3" fmla="*/ 571472 w 1000132"/>
                <a:gd name="connsiteY3" fmla="*/ 857256 h 857256"/>
                <a:gd name="connsiteX4" fmla="*/ 0 w 1000132"/>
                <a:gd name="connsiteY4" fmla="*/ 0 h 857256"/>
                <a:gd name="connsiteX0" fmla="*/ 0 w 1571604"/>
                <a:gd name="connsiteY0" fmla="*/ 0 h 857256"/>
                <a:gd name="connsiteX1" fmla="*/ 1000132 w 1571604"/>
                <a:gd name="connsiteY1" fmla="*/ 0 h 857256"/>
                <a:gd name="connsiteX2" fmla="*/ 1571604 w 1571604"/>
                <a:gd name="connsiteY2" fmla="*/ 857256 h 857256"/>
                <a:gd name="connsiteX3" fmla="*/ 571472 w 1571604"/>
                <a:gd name="connsiteY3" fmla="*/ 857256 h 857256"/>
                <a:gd name="connsiteX4" fmla="*/ 0 w 1571604"/>
                <a:gd name="connsiteY4" fmla="*/ 0 h 857256"/>
                <a:gd name="connsiteX0" fmla="*/ 0 w 1571604"/>
                <a:gd name="connsiteY0" fmla="*/ 0 h 857256"/>
                <a:gd name="connsiteX1" fmla="*/ 1000132 w 1571604"/>
                <a:gd name="connsiteY1" fmla="*/ 0 h 857256"/>
                <a:gd name="connsiteX2" fmla="*/ 1571604 w 1571604"/>
                <a:gd name="connsiteY2" fmla="*/ 857256 h 857256"/>
                <a:gd name="connsiteX3" fmla="*/ 571472 w 1571604"/>
                <a:gd name="connsiteY3" fmla="*/ 857256 h 857256"/>
                <a:gd name="connsiteX4" fmla="*/ 0 w 1571604"/>
                <a:gd name="connsiteY4" fmla="*/ 0 h 857256"/>
                <a:gd name="connsiteX0" fmla="*/ 0 w 1571604"/>
                <a:gd name="connsiteY0" fmla="*/ 0 h 862017"/>
                <a:gd name="connsiteX1" fmla="*/ 1000132 w 1571604"/>
                <a:gd name="connsiteY1" fmla="*/ 0 h 862017"/>
                <a:gd name="connsiteX2" fmla="*/ 1571604 w 1571604"/>
                <a:gd name="connsiteY2" fmla="*/ 857256 h 862017"/>
                <a:gd name="connsiteX3" fmla="*/ 571472 w 1571604"/>
                <a:gd name="connsiteY3" fmla="*/ 857256 h 862017"/>
                <a:gd name="connsiteX4" fmla="*/ 0 w 1571604"/>
                <a:gd name="connsiteY4" fmla="*/ 0 h 862017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448067"/>
                <a:gd name="connsiteY0" fmla="*/ 4758 h 866775"/>
                <a:gd name="connsiteX1" fmla="*/ 1000132 w 1448067"/>
                <a:gd name="connsiteY1" fmla="*/ 4758 h 866775"/>
                <a:gd name="connsiteX2" fmla="*/ 1448067 w 1448067"/>
                <a:gd name="connsiteY2" fmla="*/ 862014 h 866775"/>
                <a:gd name="connsiteX3" fmla="*/ 571472 w 1448067"/>
                <a:gd name="connsiteY3" fmla="*/ 862014 h 866775"/>
                <a:gd name="connsiteX4" fmla="*/ 0 w 1448067"/>
                <a:gd name="connsiteY4" fmla="*/ 4758 h 866775"/>
                <a:gd name="connsiteX0" fmla="*/ 0 w 1448067"/>
                <a:gd name="connsiteY0" fmla="*/ 4758 h 866775"/>
                <a:gd name="connsiteX1" fmla="*/ 1000132 w 1448067"/>
                <a:gd name="connsiteY1" fmla="*/ 4758 h 866775"/>
                <a:gd name="connsiteX2" fmla="*/ 1448067 w 1448067"/>
                <a:gd name="connsiteY2" fmla="*/ 862014 h 866775"/>
                <a:gd name="connsiteX3" fmla="*/ 450799 w 1448067"/>
                <a:gd name="connsiteY3" fmla="*/ 862014 h 866775"/>
                <a:gd name="connsiteX4" fmla="*/ 0 w 1448067"/>
                <a:gd name="connsiteY4" fmla="*/ 475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067" h="866775">
                  <a:moveTo>
                    <a:pt x="0" y="4758"/>
                  </a:moveTo>
                  <a:lnTo>
                    <a:pt x="1000132" y="4758"/>
                  </a:lnTo>
                  <a:cubicBezTo>
                    <a:pt x="1285904" y="9533"/>
                    <a:pt x="1128998" y="866775"/>
                    <a:pt x="1448067" y="862014"/>
                  </a:cubicBezTo>
                  <a:lnTo>
                    <a:pt x="450799" y="862014"/>
                  </a:lnTo>
                  <a:cubicBezTo>
                    <a:pt x="150787" y="857250"/>
                    <a:pt x="309571" y="0"/>
                    <a:pt x="0" y="4758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Georgia" pitchFamily="18" charset="0"/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3286590" y="2868612"/>
              <a:ext cx="834233" cy="565812"/>
            </a:xfrm>
            <a:custGeom>
              <a:avLst/>
              <a:gdLst>
                <a:gd name="connsiteX0" fmla="*/ 0 w 1000132"/>
                <a:gd name="connsiteY0" fmla="*/ 0 h 857256"/>
                <a:gd name="connsiteX1" fmla="*/ 1000132 w 1000132"/>
                <a:gd name="connsiteY1" fmla="*/ 0 h 857256"/>
                <a:gd name="connsiteX2" fmla="*/ 1000132 w 1000132"/>
                <a:gd name="connsiteY2" fmla="*/ 857256 h 857256"/>
                <a:gd name="connsiteX3" fmla="*/ 0 w 1000132"/>
                <a:gd name="connsiteY3" fmla="*/ 857256 h 857256"/>
                <a:gd name="connsiteX4" fmla="*/ 0 w 1000132"/>
                <a:gd name="connsiteY4" fmla="*/ 0 h 857256"/>
                <a:gd name="connsiteX0" fmla="*/ 0 w 1000132"/>
                <a:gd name="connsiteY0" fmla="*/ 0 h 857256"/>
                <a:gd name="connsiteX1" fmla="*/ 1000132 w 1000132"/>
                <a:gd name="connsiteY1" fmla="*/ 0 h 857256"/>
                <a:gd name="connsiteX2" fmla="*/ 1000132 w 1000132"/>
                <a:gd name="connsiteY2" fmla="*/ 857256 h 857256"/>
                <a:gd name="connsiteX3" fmla="*/ 571472 w 1000132"/>
                <a:gd name="connsiteY3" fmla="*/ 857256 h 857256"/>
                <a:gd name="connsiteX4" fmla="*/ 0 w 1000132"/>
                <a:gd name="connsiteY4" fmla="*/ 0 h 857256"/>
                <a:gd name="connsiteX0" fmla="*/ 0 w 1571604"/>
                <a:gd name="connsiteY0" fmla="*/ 0 h 857256"/>
                <a:gd name="connsiteX1" fmla="*/ 1000132 w 1571604"/>
                <a:gd name="connsiteY1" fmla="*/ 0 h 857256"/>
                <a:gd name="connsiteX2" fmla="*/ 1571604 w 1571604"/>
                <a:gd name="connsiteY2" fmla="*/ 857256 h 857256"/>
                <a:gd name="connsiteX3" fmla="*/ 571472 w 1571604"/>
                <a:gd name="connsiteY3" fmla="*/ 857256 h 857256"/>
                <a:gd name="connsiteX4" fmla="*/ 0 w 1571604"/>
                <a:gd name="connsiteY4" fmla="*/ 0 h 857256"/>
                <a:gd name="connsiteX0" fmla="*/ 0 w 1571604"/>
                <a:gd name="connsiteY0" fmla="*/ 0 h 857256"/>
                <a:gd name="connsiteX1" fmla="*/ 1000132 w 1571604"/>
                <a:gd name="connsiteY1" fmla="*/ 0 h 857256"/>
                <a:gd name="connsiteX2" fmla="*/ 1571604 w 1571604"/>
                <a:gd name="connsiteY2" fmla="*/ 857256 h 857256"/>
                <a:gd name="connsiteX3" fmla="*/ 571472 w 1571604"/>
                <a:gd name="connsiteY3" fmla="*/ 857256 h 857256"/>
                <a:gd name="connsiteX4" fmla="*/ 0 w 1571604"/>
                <a:gd name="connsiteY4" fmla="*/ 0 h 857256"/>
                <a:gd name="connsiteX0" fmla="*/ 0 w 1571604"/>
                <a:gd name="connsiteY0" fmla="*/ 0 h 862017"/>
                <a:gd name="connsiteX1" fmla="*/ 1000132 w 1571604"/>
                <a:gd name="connsiteY1" fmla="*/ 0 h 862017"/>
                <a:gd name="connsiteX2" fmla="*/ 1571604 w 1571604"/>
                <a:gd name="connsiteY2" fmla="*/ 857256 h 862017"/>
                <a:gd name="connsiteX3" fmla="*/ 571472 w 1571604"/>
                <a:gd name="connsiteY3" fmla="*/ 857256 h 862017"/>
                <a:gd name="connsiteX4" fmla="*/ 0 w 1571604"/>
                <a:gd name="connsiteY4" fmla="*/ 0 h 862017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341790"/>
                <a:gd name="connsiteY0" fmla="*/ 4758 h 866775"/>
                <a:gd name="connsiteX1" fmla="*/ 770318 w 1341790"/>
                <a:gd name="connsiteY1" fmla="*/ 4758 h 866775"/>
                <a:gd name="connsiteX2" fmla="*/ 1341790 w 1341790"/>
                <a:gd name="connsiteY2" fmla="*/ 862014 h 866775"/>
                <a:gd name="connsiteX3" fmla="*/ 341658 w 1341790"/>
                <a:gd name="connsiteY3" fmla="*/ 862014 h 866775"/>
                <a:gd name="connsiteX4" fmla="*/ 0 w 1341790"/>
                <a:gd name="connsiteY4" fmla="*/ 4758 h 866775"/>
                <a:gd name="connsiteX0" fmla="*/ 0 w 1341790"/>
                <a:gd name="connsiteY0" fmla="*/ 4758 h 866775"/>
                <a:gd name="connsiteX1" fmla="*/ 1000132 w 1341790"/>
                <a:gd name="connsiteY1" fmla="*/ 4758 h 866775"/>
                <a:gd name="connsiteX2" fmla="*/ 1341790 w 1341790"/>
                <a:gd name="connsiteY2" fmla="*/ 862014 h 866775"/>
                <a:gd name="connsiteX3" fmla="*/ 341658 w 1341790"/>
                <a:gd name="connsiteY3" fmla="*/ 862014 h 866775"/>
                <a:gd name="connsiteX4" fmla="*/ 0 w 1341790"/>
                <a:gd name="connsiteY4" fmla="*/ 475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790" h="866775">
                  <a:moveTo>
                    <a:pt x="0" y="4758"/>
                  </a:moveTo>
                  <a:lnTo>
                    <a:pt x="1000132" y="4758"/>
                  </a:lnTo>
                  <a:cubicBezTo>
                    <a:pt x="1285904" y="9533"/>
                    <a:pt x="1022721" y="866775"/>
                    <a:pt x="1341790" y="862014"/>
                  </a:cubicBezTo>
                  <a:lnTo>
                    <a:pt x="341658" y="862014"/>
                  </a:lnTo>
                  <a:cubicBezTo>
                    <a:pt x="41646" y="857250"/>
                    <a:pt x="309571" y="0"/>
                    <a:pt x="0" y="4758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Georgia" pitchFamily="18" charset="0"/>
              </a:endParaRPr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2481184" y="1791099"/>
              <a:ext cx="1585688" cy="2920487"/>
            </a:xfrm>
            <a:custGeom>
              <a:avLst/>
              <a:gdLst>
                <a:gd name="connsiteX0" fmla="*/ 0 w 1785950"/>
                <a:gd name="connsiteY0" fmla="*/ 1035851 h 1928826"/>
                <a:gd name="connsiteX1" fmla="*/ 446488 w 1785950"/>
                <a:gd name="connsiteY1" fmla="*/ 1035851 h 1928826"/>
                <a:gd name="connsiteX2" fmla="*/ 446488 w 1785950"/>
                <a:gd name="connsiteY2" fmla="*/ 0 h 1928826"/>
                <a:gd name="connsiteX3" fmla="*/ 1339463 w 1785950"/>
                <a:gd name="connsiteY3" fmla="*/ 0 h 1928826"/>
                <a:gd name="connsiteX4" fmla="*/ 1339463 w 1785950"/>
                <a:gd name="connsiteY4" fmla="*/ 1035851 h 1928826"/>
                <a:gd name="connsiteX5" fmla="*/ 1785950 w 1785950"/>
                <a:gd name="connsiteY5" fmla="*/ 1035851 h 1928826"/>
                <a:gd name="connsiteX6" fmla="*/ 892975 w 1785950"/>
                <a:gd name="connsiteY6" fmla="*/ 1928826 h 1928826"/>
                <a:gd name="connsiteX7" fmla="*/ 0 w 1785950"/>
                <a:gd name="connsiteY7" fmla="*/ 1035851 h 1928826"/>
                <a:gd name="connsiteX0" fmla="*/ 0 w 1785950"/>
                <a:gd name="connsiteY0" fmla="*/ 1035851 h 1928826"/>
                <a:gd name="connsiteX1" fmla="*/ 446488 w 1785950"/>
                <a:gd name="connsiteY1" fmla="*/ 1035851 h 1928826"/>
                <a:gd name="connsiteX2" fmla="*/ 1017960 w 1785950"/>
                <a:gd name="connsiteY2" fmla="*/ 0 h 1928826"/>
                <a:gd name="connsiteX3" fmla="*/ 1339463 w 1785950"/>
                <a:gd name="connsiteY3" fmla="*/ 0 h 1928826"/>
                <a:gd name="connsiteX4" fmla="*/ 1339463 w 1785950"/>
                <a:gd name="connsiteY4" fmla="*/ 1035851 h 1928826"/>
                <a:gd name="connsiteX5" fmla="*/ 1785950 w 1785950"/>
                <a:gd name="connsiteY5" fmla="*/ 1035851 h 1928826"/>
                <a:gd name="connsiteX6" fmla="*/ 892975 w 1785950"/>
                <a:gd name="connsiteY6" fmla="*/ 1928826 h 1928826"/>
                <a:gd name="connsiteX7" fmla="*/ 0 w 1785950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798494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785949"/>
                <a:gd name="connsiteY0" fmla="*/ 1035851 h 1928826"/>
                <a:gd name="connsiteX1" fmla="*/ 446488 w 1785949"/>
                <a:gd name="connsiteY1" fmla="*/ 1035851 h 1928826"/>
                <a:gd name="connsiteX2" fmla="*/ 798494 w 1785949"/>
                <a:gd name="connsiteY2" fmla="*/ 0 h 1928826"/>
                <a:gd name="connsiteX3" fmla="*/ 1691469 w 1785949"/>
                <a:gd name="connsiteY3" fmla="*/ 0 h 1928826"/>
                <a:gd name="connsiteX4" fmla="*/ 1339463 w 1785949"/>
                <a:gd name="connsiteY4" fmla="*/ 1035851 h 1928826"/>
                <a:gd name="connsiteX5" fmla="*/ 1785950 w 1785949"/>
                <a:gd name="connsiteY5" fmla="*/ 1035851 h 1928826"/>
                <a:gd name="connsiteX6" fmla="*/ 892975 w 1785949"/>
                <a:gd name="connsiteY6" fmla="*/ 1928826 h 1928826"/>
                <a:gd name="connsiteX7" fmla="*/ 0 w 1785949"/>
                <a:gd name="connsiteY7" fmla="*/ 1035851 h 1928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5949" h="1928826">
                  <a:moveTo>
                    <a:pt x="0" y="1035851"/>
                  </a:moveTo>
                  <a:lnTo>
                    <a:pt x="446488" y="1035851"/>
                  </a:lnTo>
                  <a:cubicBezTo>
                    <a:pt x="441733" y="704850"/>
                    <a:pt x="498481" y="7144"/>
                    <a:pt x="798494" y="0"/>
                  </a:cubicBezTo>
                  <a:lnTo>
                    <a:pt x="1691469" y="0"/>
                  </a:lnTo>
                  <a:cubicBezTo>
                    <a:pt x="1391457" y="2378"/>
                    <a:pt x="1353752" y="642937"/>
                    <a:pt x="1339463" y="1035851"/>
                  </a:cubicBezTo>
                  <a:lnTo>
                    <a:pt x="1785950" y="1035851"/>
                  </a:lnTo>
                  <a:lnTo>
                    <a:pt x="892975" y="1928826"/>
                  </a:lnTo>
                  <a:lnTo>
                    <a:pt x="0" y="1035851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логопедическая</a:t>
              </a:r>
              <a:endPara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7" name="Группа 49"/>
          <p:cNvGrpSpPr/>
          <p:nvPr/>
        </p:nvGrpSpPr>
        <p:grpSpPr>
          <a:xfrm>
            <a:off x="3635896" y="1772816"/>
            <a:ext cx="1512168" cy="2376264"/>
            <a:chOff x="3707334" y="1811792"/>
            <a:chExt cx="1512168" cy="2919135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3"/>
              </a:gs>
            </a:gsLst>
            <a:lin ang="5400000" scaled="0"/>
          </a:gradFill>
        </p:grpSpPr>
        <p:sp>
          <p:nvSpPr>
            <p:cNvPr id="49" name="Прямоугольник 48"/>
            <p:cNvSpPr/>
            <p:nvPr/>
          </p:nvSpPr>
          <p:spPr>
            <a:xfrm>
              <a:off x="4248148" y="2366955"/>
              <a:ext cx="428628" cy="85725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Georgia" pitchFamily="18" charset="0"/>
              </a:endParaRPr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3707334" y="1811792"/>
              <a:ext cx="1512168" cy="2919135"/>
            </a:xfrm>
            <a:custGeom>
              <a:avLst/>
              <a:gdLst>
                <a:gd name="connsiteX0" fmla="*/ 0 w 1071570"/>
                <a:gd name="connsiteY0" fmla="*/ 631040 h 1214446"/>
                <a:gd name="connsiteX1" fmla="*/ 267893 w 1071570"/>
                <a:gd name="connsiteY1" fmla="*/ 631040 h 1214446"/>
                <a:gd name="connsiteX2" fmla="*/ 267893 w 1071570"/>
                <a:gd name="connsiteY2" fmla="*/ 0 h 1214446"/>
                <a:gd name="connsiteX3" fmla="*/ 803678 w 1071570"/>
                <a:gd name="connsiteY3" fmla="*/ 0 h 1214446"/>
                <a:gd name="connsiteX4" fmla="*/ 803678 w 1071570"/>
                <a:gd name="connsiteY4" fmla="*/ 631040 h 1214446"/>
                <a:gd name="connsiteX5" fmla="*/ 1071570 w 1071570"/>
                <a:gd name="connsiteY5" fmla="*/ 631040 h 1214446"/>
                <a:gd name="connsiteX6" fmla="*/ 535785 w 1071570"/>
                <a:gd name="connsiteY6" fmla="*/ 1214446 h 1214446"/>
                <a:gd name="connsiteX7" fmla="*/ 0 w 1071570"/>
                <a:gd name="connsiteY7" fmla="*/ 631040 h 1214446"/>
                <a:gd name="connsiteX0" fmla="*/ 0 w 1071570"/>
                <a:gd name="connsiteY0" fmla="*/ 631040 h 1214446"/>
                <a:gd name="connsiteX1" fmla="*/ 267893 w 1071570"/>
                <a:gd name="connsiteY1" fmla="*/ 631040 h 1214446"/>
                <a:gd name="connsiteX2" fmla="*/ 267893 w 1071570"/>
                <a:gd name="connsiteY2" fmla="*/ 0 h 1214446"/>
                <a:gd name="connsiteX3" fmla="*/ 803678 w 1071570"/>
                <a:gd name="connsiteY3" fmla="*/ 0 h 1214446"/>
                <a:gd name="connsiteX4" fmla="*/ 803678 w 1071570"/>
                <a:gd name="connsiteY4" fmla="*/ 631040 h 1214446"/>
                <a:gd name="connsiteX5" fmla="*/ 1071570 w 1071570"/>
                <a:gd name="connsiteY5" fmla="*/ 631040 h 1214446"/>
                <a:gd name="connsiteX6" fmla="*/ 535785 w 1071570"/>
                <a:gd name="connsiteY6" fmla="*/ 1214446 h 1214446"/>
                <a:gd name="connsiteX7" fmla="*/ 0 w 1071570"/>
                <a:gd name="connsiteY7" fmla="*/ 631040 h 1214446"/>
                <a:gd name="connsiteX0" fmla="*/ 0 w 1071570"/>
                <a:gd name="connsiteY0" fmla="*/ 631040 h 1214446"/>
                <a:gd name="connsiteX1" fmla="*/ 267893 w 1071570"/>
                <a:gd name="connsiteY1" fmla="*/ 631040 h 1214446"/>
                <a:gd name="connsiteX2" fmla="*/ 315518 w 1071570"/>
                <a:gd name="connsiteY2" fmla="*/ 0 h 1214446"/>
                <a:gd name="connsiteX3" fmla="*/ 803678 w 1071570"/>
                <a:gd name="connsiteY3" fmla="*/ 0 h 1214446"/>
                <a:gd name="connsiteX4" fmla="*/ 803678 w 1071570"/>
                <a:gd name="connsiteY4" fmla="*/ 631040 h 1214446"/>
                <a:gd name="connsiteX5" fmla="*/ 1071570 w 1071570"/>
                <a:gd name="connsiteY5" fmla="*/ 631040 h 1214446"/>
                <a:gd name="connsiteX6" fmla="*/ 535785 w 1071570"/>
                <a:gd name="connsiteY6" fmla="*/ 1214446 h 1214446"/>
                <a:gd name="connsiteX7" fmla="*/ 0 w 1071570"/>
                <a:gd name="connsiteY7" fmla="*/ 631040 h 1214446"/>
                <a:gd name="connsiteX0" fmla="*/ 0 w 1071570"/>
                <a:gd name="connsiteY0" fmla="*/ 645324 h 1228730"/>
                <a:gd name="connsiteX1" fmla="*/ 267893 w 1071570"/>
                <a:gd name="connsiteY1" fmla="*/ 645324 h 1228730"/>
                <a:gd name="connsiteX2" fmla="*/ 315518 w 1071570"/>
                <a:gd name="connsiteY2" fmla="*/ 14284 h 1228730"/>
                <a:gd name="connsiteX3" fmla="*/ 765577 w 1071570"/>
                <a:gd name="connsiteY3" fmla="*/ 0 h 1228730"/>
                <a:gd name="connsiteX4" fmla="*/ 803678 w 1071570"/>
                <a:gd name="connsiteY4" fmla="*/ 645324 h 1228730"/>
                <a:gd name="connsiteX5" fmla="*/ 1071570 w 1071570"/>
                <a:gd name="connsiteY5" fmla="*/ 645324 h 1228730"/>
                <a:gd name="connsiteX6" fmla="*/ 535785 w 1071570"/>
                <a:gd name="connsiteY6" fmla="*/ 1228730 h 1228730"/>
                <a:gd name="connsiteX7" fmla="*/ 0 w 1071570"/>
                <a:gd name="connsiteY7" fmla="*/ 645324 h 1228730"/>
                <a:gd name="connsiteX0" fmla="*/ 0 w 1071570"/>
                <a:gd name="connsiteY0" fmla="*/ 631040 h 1214446"/>
                <a:gd name="connsiteX1" fmla="*/ 267893 w 1071570"/>
                <a:gd name="connsiteY1" fmla="*/ 631040 h 1214446"/>
                <a:gd name="connsiteX2" fmla="*/ 315518 w 1071570"/>
                <a:gd name="connsiteY2" fmla="*/ 0 h 1214446"/>
                <a:gd name="connsiteX3" fmla="*/ 765577 w 1071570"/>
                <a:gd name="connsiteY3" fmla="*/ 4766 h 1214446"/>
                <a:gd name="connsiteX4" fmla="*/ 803678 w 1071570"/>
                <a:gd name="connsiteY4" fmla="*/ 631040 h 1214446"/>
                <a:gd name="connsiteX5" fmla="*/ 1071570 w 1071570"/>
                <a:gd name="connsiteY5" fmla="*/ 631040 h 1214446"/>
                <a:gd name="connsiteX6" fmla="*/ 535785 w 1071570"/>
                <a:gd name="connsiteY6" fmla="*/ 1214446 h 1214446"/>
                <a:gd name="connsiteX7" fmla="*/ 0 w 1071570"/>
                <a:gd name="connsiteY7" fmla="*/ 631040 h 1214446"/>
                <a:gd name="connsiteX0" fmla="*/ 0 w 1071570"/>
                <a:gd name="connsiteY0" fmla="*/ 626274 h 1209680"/>
                <a:gd name="connsiteX1" fmla="*/ 267893 w 1071570"/>
                <a:gd name="connsiteY1" fmla="*/ 626274 h 1209680"/>
                <a:gd name="connsiteX2" fmla="*/ 291708 w 1071570"/>
                <a:gd name="connsiteY2" fmla="*/ 19050 h 1209680"/>
                <a:gd name="connsiteX3" fmla="*/ 765577 w 1071570"/>
                <a:gd name="connsiteY3" fmla="*/ 0 h 1209680"/>
                <a:gd name="connsiteX4" fmla="*/ 803678 w 1071570"/>
                <a:gd name="connsiteY4" fmla="*/ 626274 h 1209680"/>
                <a:gd name="connsiteX5" fmla="*/ 1071570 w 1071570"/>
                <a:gd name="connsiteY5" fmla="*/ 626274 h 1209680"/>
                <a:gd name="connsiteX6" fmla="*/ 535785 w 1071570"/>
                <a:gd name="connsiteY6" fmla="*/ 1209680 h 1209680"/>
                <a:gd name="connsiteX7" fmla="*/ 0 w 1071570"/>
                <a:gd name="connsiteY7" fmla="*/ 626274 h 1209680"/>
                <a:gd name="connsiteX0" fmla="*/ 0 w 1071570"/>
                <a:gd name="connsiteY0" fmla="*/ 626274 h 1209680"/>
                <a:gd name="connsiteX1" fmla="*/ 267893 w 1071570"/>
                <a:gd name="connsiteY1" fmla="*/ 626274 h 1209680"/>
                <a:gd name="connsiteX2" fmla="*/ 310758 w 1071570"/>
                <a:gd name="connsiteY2" fmla="*/ 0 h 1209680"/>
                <a:gd name="connsiteX3" fmla="*/ 765577 w 1071570"/>
                <a:gd name="connsiteY3" fmla="*/ 0 h 1209680"/>
                <a:gd name="connsiteX4" fmla="*/ 803678 w 1071570"/>
                <a:gd name="connsiteY4" fmla="*/ 626274 h 1209680"/>
                <a:gd name="connsiteX5" fmla="*/ 1071570 w 1071570"/>
                <a:gd name="connsiteY5" fmla="*/ 626274 h 1209680"/>
                <a:gd name="connsiteX6" fmla="*/ 535785 w 1071570"/>
                <a:gd name="connsiteY6" fmla="*/ 1209680 h 1209680"/>
                <a:gd name="connsiteX7" fmla="*/ 0 w 1071570"/>
                <a:gd name="connsiteY7" fmla="*/ 626274 h 1209680"/>
                <a:gd name="connsiteX0" fmla="*/ 0 w 1071570"/>
                <a:gd name="connsiteY0" fmla="*/ 626274 h 1209680"/>
                <a:gd name="connsiteX1" fmla="*/ 267893 w 1071570"/>
                <a:gd name="connsiteY1" fmla="*/ 626274 h 1209680"/>
                <a:gd name="connsiteX2" fmla="*/ 310758 w 1071570"/>
                <a:gd name="connsiteY2" fmla="*/ 0 h 1209680"/>
                <a:gd name="connsiteX3" fmla="*/ 765577 w 1071570"/>
                <a:gd name="connsiteY3" fmla="*/ 0 h 1209680"/>
                <a:gd name="connsiteX4" fmla="*/ 803678 w 1071570"/>
                <a:gd name="connsiteY4" fmla="*/ 626274 h 1209680"/>
                <a:gd name="connsiteX5" fmla="*/ 1071570 w 1071570"/>
                <a:gd name="connsiteY5" fmla="*/ 626274 h 1209680"/>
                <a:gd name="connsiteX6" fmla="*/ 535785 w 1071570"/>
                <a:gd name="connsiteY6" fmla="*/ 1209680 h 1209680"/>
                <a:gd name="connsiteX7" fmla="*/ 0 w 1071570"/>
                <a:gd name="connsiteY7" fmla="*/ 626274 h 1209680"/>
                <a:gd name="connsiteX0" fmla="*/ 0 w 1071570"/>
                <a:gd name="connsiteY0" fmla="*/ 626274 h 1209680"/>
                <a:gd name="connsiteX1" fmla="*/ 267893 w 1071570"/>
                <a:gd name="connsiteY1" fmla="*/ 626274 h 1209680"/>
                <a:gd name="connsiteX2" fmla="*/ 310758 w 1071570"/>
                <a:gd name="connsiteY2" fmla="*/ 0 h 1209680"/>
                <a:gd name="connsiteX3" fmla="*/ 765577 w 1071570"/>
                <a:gd name="connsiteY3" fmla="*/ 0 h 1209680"/>
                <a:gd name="connsiteX4" fmla="*/ 803678 w 1071570"/>
                <a:gd name="connsiteY4" fmla="*/ 626274 h 1209680"/>
                <a:gd name="connsiteX5" fmla="*/ 1071570 w 1071570"/>
                <a:gd name="connsiteY5" fmla="*/ 626274 h 1209680"/>
                <a:gd name="connsiteX6" fmla="*/ 535785 w 1071570"/>
                <a:gd name="connsiteY6" fmla="*/ 1209680 h 1209680"/>
                <a:gd name="connsiteX7" fmla="*/ 0 w 1071570"/>
                <a:gd name="connsiteY7" fmla="*/ 626274 h 1209680"/>
                <a:gd name="connsiteX0" fmla="*/ 0 w 1071570"/>
                <a:gd name="connsiteY0" fmla="*/ 626274 h 1209680"/>
                <a:gd name="connsiteX1" fmla="*/ 267893 w 1071570"/>
                <a:gd name="connsiteY1" fmla="*/ 626274 h 1209680"/>
                <a:gd name="connsiteX2" fmla="*/ 310758 w 1071570"/>
                <a:gd name="connsiteY2" fmla="*/ 0 h 1209680"/>
                <a:gd name="connsiteX3" fmla="*/ 765577 w 1071570"/>
                <a:gd name="connsiteY3" fmla="*/ 0 h 1209680"/>
                <a:gd name="connsiteX4" fmla="*/ 803678 w 1071570"/>
                <a:gd name="connsiteY4" fmla="*/ 626274 h 1209680"/>
                <a:gd name="connsiteX5" fmla="*/ 1071570 w 1071570"/>
                <a:gd name="connsiteY5" fmla="*/ 626274 h 1209680"/>
                <a:gd name="connsiteX6" fmla="*/ 535785 w 1071570"/>
                <a:gd name="connsiteY6" fmla="*/ 1209680 h 1209680"/>
                <a:gd name="connsiteX7" fmla="*/ 0 w 1071570"/>
                <a:gd name="connsiteY7" fmla="*/ 626274 h 1209680"/>
                <a:gd name="connsiteX0" fmla="*/ 0 w 1071570"/>
                <a:gd name="connsiteY0" fmla="*/ 626274 h 1209680"/>
                <a:gd name="connsiteX1" fmla="*/ 267893 w 1071570"/>
                <a:gd name="connsiteY1" fmla="*/ 626274 h 1209680"/>
                <a:gd name="connsiteX2" fmla="*/ 310758 w 1071570"/>
                <a:gd name="connsiteY2" fmla="*/ 0 h 1209680"/>
                <a:gd name="connsiteX3" fmla="*/ 765577 w 1071570"/>
                <a:gd name="connsiteY3" fmla="*/ 0 h 1209680"/>
                <a:gd name="connsiteX4" fmla="*/ 803678 w 1071570"/>
                <a:gd name="connsiteY4" fmla="*/ 626274 h 1209680"/>
                <a:gd name="connsiteX5" fmla="*/ 1071570 w 1071570"/>
                <a:gd name="connsiteY5" fmla="*/ 626274 h 1209680"/>
                <a:gd name="connsiteX6" fmla="*/ 535785 w 1071570"/>
                <a:gd name="connsiteY6" fmla="*/ 1209680 h 1209680"/>
                <a:gd name="connsiteX7" fmla="*/ 0 w 1071570"/>
                <a:gd name="connsiteY7" fmla="*/ 626274 h 120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1570" h="1209680">
                  <a:moveTo>
                    <a:pt x="0" y="626274"/>
                  </a:moveTo>
                  <a:lnTo>
                    <a:pt x="267893" y="626274"/>
                  </a:lnTo>
                  <a:cubicBezTo>
                    <a:pt x="282181" y="417516"/>
                    <a:pt x="258375" y="13501"/>
                    <a:pt x="310758" y="0"/>
                  </a:cubicBezTo>
                  <a:lnTo>
                    <a:pt x="765577" y="0"/>
                  </a:lnTo>
                  <a:cubicBezTo>
                    <a:pt x="816375" y="51601"/>
                    <a:pt x="790978" y="417516"/>
                    <a:pt x="803678" y="626274"/>
                  </a:cubicBezTo>
                  <a:lnTo>
                    <a:pt x="1071570" y="626274"/>
                  </a:lnTo>
                  <a:lnTo>
                    <a:pt x="535785" y="1209680"/>
                  </a:lnTo>
                  <a:lnTo>
                    <a:pt x="0" y="626274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педагогическая</a:t>
              </a:r>
              <a:endParaRPr lang="ru-RU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19468" name="Заголовок 29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i="1" u="sng" dirty="0" smtClean="0">
                <a:solidFill>
                  <a:srgbClr val="FF0000"/>
                </a:solidFill>
              </a:rPr>
              <a:t>Основными целями коррекционной работы при ДЦП являются:</a:t>
            </a:r>
            <a:endParaRPr lang="ru-RU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1619250" y="4508500"/>
            <a:ext cx="57610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РЕБЕНОК С ДЦП</a:t>
            </a:r>
            <a:endParaRPr lang="ru-RU" sz="5400" b="1" i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Группа 27"/>
          <p:cNvGrpSpPr>
            <a:grpSpLocks/>
          </p:cNvGrpSpPr>
          <p:nvPr/>
        </p:nvGrpSpPr>
        <p:grpSpPr bwMode="auto">
          <a:xfrm>
            <a:off x="3131840" y="2492375"/>
            <a:ext cx="2808312" cy="2232025"/>
            <a:chOff x="3914753" y="2789365"/>
            <a:chExt cx="1653573" cy="1678359"/>
          </a:xfrm>
        </p:grpSpPr>
        <p:sp>
          <p:nvSpPr>
            <p:cNvPr id="26" name="Овал 25"/>
            <p:cNvSpPr/>
            <p:nvPr/>
          </p:nvSpPr>
          <p:spPr>
            <a:xfrm>
              <a:off x="4033238" y="2948129"/>
              <a:ext cx="1358013" cy="135725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>
              <a:outerShdw blurRad="177800" dist="63500" dir="36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Georgia" pitchFamily="18" charset="0"/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3914753" y="2789365"/>
              <a:ext cx="1653573" cy="1678359"/>
            </a:xfrm>
            <a:prstGeom prst="ellipse">
              <a:avLst/>
            </a:prstGeom>
            <a:gradFill flip="none" rotWithShape="1">
              <a:gsLst>
                <a:gs pos="10000">
                  <a:schemeClr val="bg1">
                    <a:alpha val="35000"/>
                  </a:schemeClr>
                </a:gs>
                <a:gs pos="95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u="sng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РЕБЕНОК С ДЦП</a:t>
              </a:r>
              <a:endPara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24586" name="Заголовок 29"/>
          <p:cNvSpPr>
            <a:spLocks noGrp="1"/>
          </p:cNvSpPr>
          <p:nvPr>
            <p:ph type="title"/>
          </p:nvPr>
        </p:nvSpPr>
        <p:spPr bwMode="auto">
          <a:xfrm>
            <a:off x="395536" y="404664"/>
            <a:ext cx="8229600" cy="1944216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u="sng" dirty="0" smtClean="0">
                <a:solidFill>
                  <a:srgbClr val="000066"/>
                </a:solidFill>
              </a:rPr>
              <a:t>ГЛАВНЫЕ ТРЕБОВАНИЯ </a:t>
            </a:r>
            <a:r>
              <a:rPr lang="ru-RU" sz="5400" u="sng" dirty="0" smtClean="0">
                <a:solidFill>
                  <a:srgbClr val="000066"/>
                </a:solidFill>
              </a:rPr>
              <a:t>К ПЕДАГОГАМ!!!</a:t>
            </a:r>
            <a:endParaRPr lang="ru-RU" sz="5400" i="1" u="sng" dirty="0" smtClean="0">
              <a:solidFill>
                <a:srgbClr val="FF0000"/>
              </a:solidFill>
            </a:endParaRPr>
          </a:p>
        </p:txBody>
      </p:sp>
      <p:sp>
        <p:nvSpPr>
          <p:cNvPr id="36" name="Стрелка вверх 35" descr="лечебная "/>
          <p:cNvSpPr/>
          <p:nvPr/>
        </p:nvSpPr>
        <p:spPr>
          <a:xfrm>
            <a:off x="4572000" y="4221089"/>
            <a:ext cx="3960440" cy="2636912"/>
          </a:xfrm>
          <a:prstGeom prst="upArrow">
            <a:avLst/>
          </a:prstGeom>
          <a:solidFill>
            <a:schemeClr val="accent1"/>
          </a:solidFill>
          <a:ln w="12700">
            <a:solidFill>
              <a:srgbClr val="92D050"/>
            </a:solidFill>
          </a:ln>
          <a:scene3d>
            <a:camera prst="perspectiveRelaxed" fov="3600000">
              <a:rot lat="18873603" lon="0" rev="0"/>
            </a:camera>
            <a:lightRig rig="threePt" dir="t">
              <a:rot lat="0" lon="0" rev="4800000"/>
            </a:lightRig>
          </a:scene3d>
          <a:sp3d>
            <a:bevelT w="25400" h="63500"/>
            <a:bevelB w="254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ctr" anchorCtr="1">
            <a:normAutofit/>
          </a:bodyPr>
          <a:lstStyle/>
          <a:p>
            <a:pPr algn="ctr">
              <a:defRPr/>
            </a:pPr>
            <a:r>
              <a:rPr lang="ru-RU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ПОДБОР МЕБЕЛИ</a:t>
            </a:r>
            <a:endParaRPr lang="ru-RU" b="1" u="sng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7" name="Стрелка вверх 36"/>
          <p:cNvSpPr/>
          <p:nvPr/>
        </p:nvSpPr>
        <p:spPr>
          <a:xfrm>
            <a:off x="755576" y="4221088"/>
            <a:ext cx="3860969" cy="2636912"/>
          </a:xfrm>
          <a:prstGeom prst="upArrow">
            <a:avLst/>
          </a:prstGeom>
          <a:solidFill>
            <a:schemeClr val="accent1"/>
          </a:solidFill>
          <a:ln w="25400">
            <a:solidFill>
              <a:srgbClr val="92D050"/>
            </a:solidFill>
          </a:ln>
          <a:scene3d>
            <a:camera prst="perspectiveRelaxed" fov="3600000">
              <a:rot lat="18873603" lon="0" rev="0"/>
            </a:camera>
            <a:lightRig rig="threePt" dir="t">
              <a:rot lat="0" lon="0" rev="4800000"/>
            </a:lightRig>
          </a:scene3d>
          <a:sp3d>
            <a:bevelT w="25400" h="63500"/>
            <a:bevelB w="254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ru-RU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ПОЗА РЕБЕНКА + ПОЛОЖЕНИЕ ГОЛОВЫ </a:t>
            </a:r>
            <a:endParaRPr lang="ru-RU" b="1" u="sng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0" name="Стрелка вверх 39"/>
          <p:cNvSpPr/>
          <p:nvPr/>
        </p:nvSpPr>
        <p:spPr>
          <a:xfrm rot="5400000">
            <a:off x="1053828" y="1258540"/>
            <a:ext cx="1923774" cy="4680518"/>
          </a:xfrm>
          <a:prstGeom prst="upArrow">
            <a:avLst/>
          </a:prstGeom>
          <a:solidFill>
            <a:schemeClr val="accent1"/>
          </a:solidFill>
          <a:ln w="12700">
            <a:solidFill>
              <a:srgbClr val="92D050"/>
            </a:solidFill>
          </a:ln>
          <a:scene3d>
            <a:camera prst="perspectiveRelaxed" fov="3600000">
              <a:rot lat="18873603" lon="0" rev="0"/>
            </a:camera>
            <a:lightRig rig="threePt" dir="t">
              <a:rot lat="0" lon="0" rev="4800000"/>
            </a:lightRig>
          </a:scene3d>
          <a:sp3d>
            <a:bevelT w="25400" h="63500"/>
            <a:bevelB w="254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anchor="ctr">
            <a:normAutofit/>
          </a:bodyPr>
          <a:lstStyle/>
          <a:p>
            <a:pPr algn="ctr">
              <a:defRPr/>
            </a:pPr>
            <a:r>
              <a:rPr lang="ru-RU" b="1" u="sng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ОХРАНИТЕЛЬНЫЙ РЕЖИМ</a:t>
            </a:r>
            <a:endParaRPr lang="ru-RU" b="1" u="sng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1" name="Стрелка вверх 40"/>
          <p:cNvSpPr/>
          <p:nvPr/>
        </p:nvSpPr>
        <p:spPr>
          <a:xfrm rot="16200000">
            <a:off x="5932117" y="1132780"/>
            <a:ext cx="2067791" cy="4932040"/>
          </a:xfrm>
          <a:prstGeom prst="upArrow">
            <a:avLst/>
          </a:prstGeom>
          <a:solidFill>
            <a:schemeClr val="accent1"/>
          </a:solidFill>
          <a:ln w="12700">
            <a:solidFill>
              <a:srgbClr val="92D050"/>
            </a:solidFill>
          </a:ln>
          <a:scene3d>
            <a:camera prst="perspectiveRelaxed" fov="3600000">
              <a:rot lat="18873603" lon="0" rev="0"/>
            </a:camera>
            <a:lightRig rig="threePt" dir="t">
              <a:rot lat="0" lon="0" rev="4800000"/>
            </a:lightRig>
          </a:scene3d>
          <a:sp3d>
            <a:bevelT w="25400" h="63500"/>
            <a:bevelB w="254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" anchorCtr="1">
            <a:normAutofit/>
          </a:bodyPr>
          <a:lstStyle/>
          <a:p>
            <a:pPr algn="ctr">
              <a:defRPr/>
            </a:pPr>
            <a:r>
              <a:rPr lang="ru-RU" sz="24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ВЗАИМОСВЯЗЬ С РОДИТЕЛЯМИ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eorgia" pitchFamily="18" charset="0"/>
              </a:rPr>
              <a:t>!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/>
      <p:bldP spid="36" grpId="0" animBg="1"/>
      <p:bldP spid="37" grpId="0" animBg="1"/>
      <p:bldP spid="40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0326356">
            <a:off x="533525" y="2007499"/>
            <a:ext cx="8229600" cy="4286923"/>
          </a:xfrm>
        </p:spPr>
        <p:txBody>
          <a:bodyPr/>
          <a:lstStyle/>
          <a:p>
            <a:pPr>
              <a:buNone/>
            </a:pP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68560" y="1556792"/>
            <a:ext cx="8280400" cy="5301208"/>
          </a:xfrm>
        </p:spPr>
        <p:txBody>
          <a:bodyPr>
            <a:normAutofit fontScale="92500"/>
          </a:bodyPr>
          <a:lstStyle/>
          <a:p>
            <a:pPr marL="548640" indent="-411480" algn="ctr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u="sng" dirty="0" smtClean="0">
                <a:solidFill>
                  <a:srgbClr val="FF0000"/>
                </a:solidFill>
                <a:latin typeface="Franklin Gothic Medium" pitchFamily="34" charset="0"/>
              </a:rPr>
              <a:t>Детский</a:t>
            </a:r>
          </a:p>
          <a:p>
            <a:pPr marL="548640" indent="-411480" algn="ctr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u="sng" dirty="0" smtClean="0">
                <a:solidFill>
                  <a:srgbClr val="FF0000"/>
                </a:solidFill>
                <a:latin typeface="Franklin Gothic Medium" pitchFamily="34" charset="0"/>
              </a:rPr>
              <a:t> </a:t>
            </a:r>
            <a:r>
              <a:rPr lang="ru-RU" sz="4000" u="sng" dirty="0" smtClean="0">
                <a:solidFill>
                  <a:srgbClr val="FF0000"/>
                </a:solidFill>
                <a:latin typeface="Franklin Gothic Medium" pitchFamily="34" charset="0"/>
              </a:rPr>
              <a:t>церебральный паралич (ДЦП)</a:t>
            </a:r>
            <a:r>
              <a:rPr lang="ru-RU" sz="4000" dirty="0" smtClean="0">
                <a:latin typeface="Franklin Gothic Medium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Franklin Gothic Medium" pitchFamily="34" charset="0"/>
              </a:rPr>
              <a:t>- заболевание, вызывающее нарушение двигательной активности и неестественное положение тела. </a:t>
            </a:r>
            <a:endParaRPr lang="en-US" sz="4000" dirty="0" smtClean="0">
              <a:solidFill>
                <a:srgbClr val="002060"/>
              </a:solidFill>
              <a:latin typeface="Franklin Gothic Medium" pitchFamily="34" charset="0"/>
            </a:endParaRPr>
          </a:p>
        </p:txBody>
      </p:sp>
      <p:sp>
        <p:nvSpPr>
          <p:cNvPr id="21507" name="Содержимое 2"/>
          <p:cNvSpPr txBox="1">
            <a:spLocks/>
          </p:cNvSpPr>
          <p:nvPr/>
        </p:nvSpPr>
        <p:spPr bwMode="auto">
          <a:xfrm>
            <a:off x="657225" y="1219200"/>
            <a:ext cx="655796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</a:pPr>
            <a:endParaRPr lang="en-US" sz="3600"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8640"/>
            <a:ext cx="3851473" cy="22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-972616" y="548680"/>
            <a:ext cx="7560840" cy="910431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u="sng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u="sng" dirty="0" smtClean="0">
                <a:solidFill>
                  <a:srgbClr val="FF0000"/>
                </a:solidFill>
              </a:rPr>
              <a:t>5 форм ДЦП:</a:t>
            </a:r>
            <a:br>
              <a:rPr lang="ru-RU" u="sng" dirty="0" smtClean="0">
                <a:solidFill>
                  <a:srgbClr val="FF0000"/>
                </a:solidFill>
              </a:rPr>
            </a:b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0" y="1125538"/>
            <a:ext cx="8607425" cy="5256212"/>
          </a:xfrm>
        </p:spPr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 smtClean="0">
              <a:solidFill>
                <a:srgbClr val="C00000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 smtClean="0">
              <a:solidFill>
                <a:srgbClr val="C00000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 smtClean="0">
              <a:solidFill>
                <a:srgbClr val="C00000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 smtClean="0">
              <a:solidFill>
                <a:srgbClr val="C00000"/>
              </a:solidFill>
            </a:endParaRPr>
          </a:p>
          <a:p>
            <a:pPr marL="742950" indent="-742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Спастическая </a:t>
            </a:r>
            <a:r>
              <a:rPr lang="ru-RU" sz="4000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диплегия</a:t>
            </a:r>
            <a:r>
              <a:rPr lang="ru-RU" sz="4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742950" indent="-742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dirty="0" smtClean="0"/>
              <a:t>         - </a:t>
            </a:r>
            <a:r>
              <a:rPr lang="ru-RU" dirty="0" smtClean="0"/>
              <a:t>наличие спастических парезов во всех конечностях (</a:t>
            </a:r>
            <a:r>
              <a:rPr lang="ru-RU" dirty="0" err="1" smtClean="0"/>
              <a:t>тетрапарез</a:t>
            </a:r>
            <a:r>
              <a:rPr lang="ru-RU" dirty="0" smtClean="0"/>
              <a:t>). Руки поражены меньше, чем ноги. </a:t>
            </a:r>
          </a:p>
          <a:p>
            <a:pPr marL="742950" indent="-742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    Имеют благоприятный прогноз в психическом развитии и положительную динамику в физическом развитии.</a:t>
            </a:r>
          </a:p>
          <a:p>
            <a:pPr marL="742950" indent="-742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000" dirty="0" smtClean="0"/>
          </a:p>
          <a:p>
            <a:pPr marL="742950" indent="-742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000" dirty="0" smtClean="0"/>
          </a:p>
          <a:p>
            <a:pPr marL="742950" indent="-742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4000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Гемипаретическая</a:t>
            </a:r>
            <a:r>
              <a:rPr lang="ru-RU" sz="4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форма.</a:t>
            </a:r>
          </a:p>
          <a:p>
            <a:pPr marL="742950" indent="-742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dirty="0" smtClean="0"/>
              <a:t>          - </a:t>
            </a:r>
            <a:r>
              <a:rPr lang="ru-RU" sz="2000" dirty="0" smtClean="0"/>
              <a:t>С</a:t>
            </a:r>
            <a:r>
              <a:rPr lang="ru-RU" sz="2900" dirty="0" smtClean="0"/>
              <a:t>пастические парезы верхней и нижней конечностей наблюдаются на одной стороне тела (правосторонняя гемиплегия или левосторонняя гемиплегия). Прогноз также, как правило, благоприятный и в психическом, и в физическом отношении.</a:t>
            </a:r>
          </a:p>
          <a:p>
            <a:pPr marL="742950" indent="-742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000" dirty="0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2156" y="1"/>
            <a:ext cx="3701843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8640960" cy="6381328"/>
          </a:xfrm>
        </p:spPr>
        <p:txBody>
          <a:bodyPr>
            <a:normAutofit fontScale="77500" lnSpcReduction="20000"/>
          </a:bodyPr>
          <a:lstStyle/>
          <a:p>
            <a:pPr marL="742950" indent="-742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4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4400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Гиперкинетическая</a:t>
            </a:r>
            <a:r>
              <a:rPr lang="ru-RU" sz="44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форма.</a:t>
            </a:r>
          </a:p>
          <a:p>
            <a:pPr marL="742950" indent="-742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dirty="0" smtClean="0"/>
              <a:t>          - основные симптомы: мышечная гипотония и гиперкинезы.</a:t>
            </a:r>
          </a:p>
          <a:p>
            <a:pPr marL="742950" indent="-742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000" dirty="0" smtClean="0"/>
          </a:p>
          <a:p>
            <a:pPr marL="742950" indent="-742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ГИПЕРКИНЕЗЫ</a:t>
            </a:r>
            <a:r>
              <a:rPr lang="ru-RU" sz="4000" b="1" u="sng" dirty="0" smtClean="0">
                <a:solidFill>
                  <a:srgbClr val="FF0000"/>
                </a:solidFill>
              </a:rPr>
              <a:t> – насильственные движения, возникают непроизвольно, исчезают во сне, усиливаются при движениях.</a:t>
            </a:r>
          </a:p>
          <a:p>
            <a:pPr marL="742950" indent="-742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000" b="1" u="sng" dirty="0" smtClean="0">
              <a:solidFill>
                <a:srgbClr val="FF0000"/>
              </a:solidFill>
            </a:endParaRPr>
          </a:p>
          <a:p>
            <a:pPr marL="742950" indent="-742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СИНКИНЕЗИИ</a:t>
            </a:r>
            <a:r>
              <a:rPr lang="ru-RU" sz="4000" b="1" u="sng" dirty="0" smtClean="0">
                <a:solidFill>
                  <a:srgbClr val="FF0000"/>
                </a:solidFill>
              </a:rPr>
              <a:t> – насильственные </a:t>
            </a:r>
            <a:r>
              <a:rPr lang="ru-RU" sz="4000" b="1" u="sng" dirty="0" err="1" smtClean="0">
                <a:solidFill>
                  <a:srgbClr val="FF0000"/>
                </a:solidFill>
              </a:rPr>
              <a:t>содружественные</a:t>
            </a:r>
            <a:r>
              <a:rPr lang="ru-RU" sz="4000" b="1" u="sng" dirty="0" smtClean="0">
                <a:solidFill>
                  <a:srgbClr val="FF0000"/>
                </a:solidFill>
              </a:rPr>
              <a:t> движения.</a:t>
            </a:r>
          </a:p>
          <a:p>
            <a:pPr marL="742950" indent="-742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</a:rPr>
              <a:t>        </a:t>
            </a:r>
            <a:endParaRPr lang="ru-RU" sz="40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742950" indent="-742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</a:rPr>
              <a:t>Большинство детей с </a:t>
            </a:r>
            <a:r>
              <a:rPr lang="ru-RU" sz="4000" dirty="0" err="1" smtClean="0">
                <a:solidFill>
                  <a:schemeClr val="tx1">
                    <a:lumMod val="95000"/>
                  </a:schemeClr>
                </a:solidFill>
              </a:rPr>
              <a:t>гиперкинетической</a:t>
            </a:r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</a:rPr>
              <a:t> формой успешно развиваются в психическом отношении, но менее успешно – в моторном.</a:t>
            </a:r>
          </a:p>
          <a:p>
            <a:pPr lvl="8">
              <a:lnSpc>
                <a:spcPct val="150000"/>
              </a:lnSpc>
              <a:spcBef>
                <a:spcPts val="0"/>
              </a:spcBef>
              <a:buSzPct val="120000"/>
              <a:buFont typeface="Wingdings 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391270"/>
            <a:ext cx="8686800" cy="6466730"/>
          </a:xfrm>
        </p:spPr>
        <p:txBody>
          <a:bodyPr/>
          <a:lstStyle/>
          <a:p>
            <a:pPr marL="742950" indent="-742950" algn="l" fontAlgn="auto">
              <a:spcAft>
                <a:spcPts val="0"/>
              </a:spcAft>
              <a:defRPr/>
            </a:pPr>
            <a:r>
              <a:rPr lang="ru-RU" sz="3100" b="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       </a:t>
            </a:r>
            <a:r>
              <a:rPr lang="ru-RU" sz="31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3100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Атонически-астатическая</a:t>
            </a:r>
            <a:r>
              <a:rPr lang="ru-RU" sz="31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форма.</a:t>
            </a:r>
            <a:r>
              <a:rPr lang="ru-RU" sz="4400" b="0" dirty="0" smtClean="0">
                <a:solidFill>
                  <a:schemeClr val="tx1">
                    <a:lumMod val="95000"/>
                  </a:schemeClr>
                </a:solidFill>
                <a:effectLst/>
              </a:rPr>
              <a:t/>
            </a:r>
            <a:br>
              <a:rPr lang="ru-RU" sz="4400" b="0" dirty="0" smtClean="0">
                <a:solidFill>
                  <a:schemeClr val="tx1">
                    <a:lumMod val="95000"/>
                  </a:schemeClr>
                </a:solidFill>
                <a:effectLst/>
              </a:rPr>
            </a:br>
            <a:r>
              <a:rPr lang="ru-RU" sz="2200" b="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- характеризуется атаксией - нарушением равновесия и </a:t>
            </a:r>
            <a:r>
              <a:rPr lang="ru-RU" sz="2200" b="0" dirty="0" err="1" smtClean="0">
                <a:solidFill>
                  <a:schemeClr val="tx1">
                    <a:lumMod val="95000"/>
                  </a:schemeClr>
                </a:solidFill>
                <a:effectLst/>
              </a:rPr>
              <a:t>гиперметрией</a:t>
            </a:r>
            <a:r>
              <a:rPr lang="ru-RU" sz="2200" b="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 – чрезмерной размашистостью движений, что приводит к нарушению координации движений. Если форма не сочетается с другими расстройствами, то дети не имеют отклонений в психическом развитии, а двигательные расстройства с возрастом компенсируются.</a:t>
            </a:r>
            <a:br>
              <a:rPr lang="ru-RU" sz="2200" b="0" dirty="0" smtClean="0">
                <a:solidFill>
                  <a:schemeClr val="tx1">
                    <a:lumMod val="95000"/>
                  </a:schemeClr>
                </a:solidFill>
                <a:effectLst/>
              </a:rPr>
            </a:br>
            <a:r>
              <a:rPr lang="ru-RU" sz="2200" b="0" dirty="0" smtClean="0">
                <a:solidFill>
                  <a:schemeClr val="tx1">
                    <a:lumMod val="95000"/>
                  </a:schemeClr>
                </a:solidFill>
                <a:effectLst/>
              </a:rPr>
              <a:t/>
            </a:r>
            <a:br>
              <a:rPr lang="ru-RU" sz="2200" b="0" dirty="0" smtClean="0">
                <a:solidFill>
                  <a:schemeClr val="tx1">
                    <a:lumMod val="95000"/>
                  </a:schemeClr>
                </a:solidFill>
                <a:effectLst/>
              </a:rPr>
            </a:br>
            <a:r>
              <a:rPr lang="ru-RU" sz="27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Двойная гемиплегия.</a:t>
            </a:r>
            <a:r>
              <a:rPr lang="ru-RU" sz="2700" b="0" dirty="0" smtClean="0">
                <a:solidFill>
                  <a:schemeClr val="tx1">
                    <a:lumMod val="95000"/>
                  </a:schemeClr>
                </a:solidFill>
                <a:effectLst/>
              </a:rPr>
              <a:t/>
            </a:r>
            <a:br>
              <a:rPr lang="ru-RU" sz="2700" b="0" dirty="0" smtClean="0">
                <a:solidFill>
                  <a:schemeClr val="tx1">
                    <a:lumMod val="95000"/>
                  </a:schemeClr>
                </a:solidFill>
                <a:effectLst/>
              </a:rPr>
            </a:br>
            <a:r>
              <a:rPr lang="ru-RU" sz="2000" b="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- </a:t>
            </a:r>
            <a:r>
              <a:rPr lang="ru-RU" sz="2000" b="0" dirty="0" err="1" smtClean="0">
                <a:solidFill>
                  <a:schemeClr val="tx1">
                    <a:lumMod val="95000"/>
                  </a:schemeClr>
                </a:solidFill>
                <a:effectLst/>
              </a:rPr>
              <a:t>тетрапарез</a:t>
            </a:r>
            <a:r>
              <a:rPr lang="ru-RU" sz="2000" b="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, при котором руки поражены не менее тяжело, чем ноги. Преобладает ригидность. Прогноз наименее благоприятный по сравнению с другими формами.</a:t>
            </a:r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endParaRPr lang="ru-RU" dirty="0">
              <a:effectLst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395536" y="188640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психики детей с ДЦП:</a:t>
            </a:r>
            <a:endParaRPr lang="ru-RU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16624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- отмечается повышенная психическая истощаемость и утомляемость, пониженная работоспособность;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- неустойчивость внимания;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- нарушается формирование концентрации;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- отмечаются трудности в переключении и распределения внимания,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застревание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на отдельных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элементах;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- слабость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активного произвольного внимания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sym typeface="Symbol"/>
              </a:rPr>
              <a:t>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страдает начальная стадия познавательного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акта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    сосредоточение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и произвольный выбор 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    во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время приема и переработки информации.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695" y="4518695"/>
            <a:ext cx="2339305" cy="233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912"/>
            <a:ext cx="8820150" cy="6669087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1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ВОСПРИЯТИЕ: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18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 ребенка на оптический или слуховой раздражитель возникает </a:t>
            </a:r>
            <a:r>
              <a:rPr lang="ru-RU" sz="1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притормаживание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общих движений, отсутствует двигательный компонент ориентировочной реакции или возникают вместо ориентировочной реакции защитно-оборонительные (плач, испуг, вздрагивание). 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/>
              <a:t>     </a:t>
            </a:r>
            <a:endParaRPr lang="ru-RU" sz="18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/>
              <a:t> </a:t>
            </a:r>
            <a:r>
              <a:rPr lang="ru-RU" sz="1800" dirty="0" smtClean="0"/>
              <a:t>      </a:t>
            </a:r>
            <a:r>
              <a:rPr lang="ru-RU" sz="1800" b="1" u="sng" dirty="0" smtClean="0">
                <a:solidFill>
                  <a:srgbClr val="C00000"/>
                </a:solidFill>
              </a:rPr>
              <a:t>Нарушения зрительного восприятия может быть связана с нарушениями зрения у детей с ДЦП (10 % - слепота и слабовидение; 20-30% - косоглазие, нистагм, и пр.) </a:t>
            </a:r>
            <a:endParaRPr lang="ru-RU" sz="1800" b="1" u="sng" dirty="0" smtClean="0">
              <a:solidFill>
                <a:srgbClr val="C00000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rgbClr val="C00000"/>
                </a:solidFill>
              </a:rPr>
              <a:t>       </a:t>
            </a:r>
            <a:r>
              <a:rPr lang="ru-RU" sz="1600" dirty="0" smtClean="0"/>
              <a:t>зрительное </a:t>
            </a:r>
            <a:r>
              <a:rPr lang="ru-RU" sz="1600" dirty="0" smtClean="0"/>
              <a:t>сосредоточение, прослеживающая функция глаз формируется позднее и характеризуется фрагментарностью, скачкообразностью и ограничением поля зрения;</a:t>
            </a:r>
            <a:endParaRPr lang="ru-RU" sz="1600" b="1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ru-RU" sz="1600" dirty="0" smtClean="0"/>
              <a:t>нарушается </a:t>
            </a:r>
            <a:r>
              <a:rPr lang="ru-RU" sz="1600" dirty="0" smtClean="0"/>
              <a:t>зрительно-моторная координация;</a:t>
            </a:r>
            <a:endParaRPr lang="ru-RU" sz="1600" b="1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ru-RU" sz="1600" dirty="0" smtClean="0"/>
              <a:t>трудности в узнавании предметов и объектов;</a:t>
            </a:r>
            <a:endParaRPr lang="ru-RU" sz="1600" b="1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ru-RU" sz="1600" dirty="0" smtClean="0"/>
              <a:t>нечеткость в восприятии;</a:t>
            </a:r>
            <a:endParaRPr lang="ru-RU" sz="1600" b="1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ru-RU" sz="1600" dirty="0" smtClean="0"/>
              <a:t>нарушена целостность образа</a:t>
            </a:r>
            <a:endParaRPr lang="ru-RU" sz="1600" b="1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ru-RU" sz="1600" dirty="0" smtClean="0"/>
              <a:t>ограниченное поле зрения </a:t>
            </a:r>
            <a:r>
              <a:rPr lang="ru-RU" sz="1600" dirty="0" smtClean="0">
                <a:sym typeface="Symbol"/>
              </a:rPr>
              <a:t></a:t>
            </a:r>
            <a:r>
              <a:rPr lang="ru-RU" sz="1600" dirty="0" smtClean="0"/>
              <a:t> игнорирование левого или правого пространства (использование только правой или левой стороны листа, видит только изображение справа или слева)</a:t>
            </a:r>
            <a:endParaRPr lang="ru-RU" sz="1600" b="1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ru-RU" sz="1600" dirty="0" smtClean="0"/>
              <a:t>слабые связи между словом и сенсорным образом</a:t>
            </a:r>
            <a:endParaRPr lang="ru-RU" sz="1600" b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800" b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950" y="1"/>
            <a:ext cx="8640763" cy="6858000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некоторых детей с ДЦП отмечается снижение слуха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Symbol"/>
              </a:rPr>
              <a:t>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отрицательно влияет на становление и развитие 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слухового восприятия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в т.ч.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фонематического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Symbol"/>
              </a:rPr>
              <a:t>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приводит к задержке речевого развития, </a:t>
            </a:r>
            <a:r>
              <a:rPr lang="ru-RU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дисграфии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дислексии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Слабое ощущение движений и затруднения в ходе осуществления действий с предметами являются причинами недостаточности активного осязательного восприятия у детей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Symbol"/>
              </a:rPr>
              <a:t>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приводит к задержке формирования целостного представления о предметах, их свойствах.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1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1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 формах ДЦП наблюдается нарушение пространственного восприятия: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b="1" i="1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задержка развития ориентировки в пространстве и формирования схемы тела;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b="1" i="1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недостаточность объемных представлений </a:t>
            </a:r>
            <a:r>
              <a:rPr lang="ru-RU" sz="1800" b="1" i="1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 </a:t>
            </a:r>
            <a:r>
              <a:rPr lang="ru-RU" sz="1800" b="1" i="1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неправильное представление о форме и сущности окружающих предметов;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b="1" i="1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многих нарушены представления об объеме и соотношении плоскостного изображения с тем же объемным предметом;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b="1" i="1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представлений о величине объемных предметов;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4376" y="92901"/>
            <a:ext cx="3563441" cy="178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501063" cy="6192688"/>
          </a:xfrm>
        </p:spPr>
        <p:txBody>
          <a:bodyPr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ПАМЯТЬ: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b="1" i="1" u="sng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i="1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Нарушения в формировании образной памяти являются следствием нарушений восприятия: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нарушение фонематического восприятия приводит к неверному запоминанию;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endPara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образ памяти фрагментарен, нечеток;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endPara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трудности в удержании запоминаемого материала;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endPara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у некоторых детей механическая память может соответствовать возрастной норме или превышать ее.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endPara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b="1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Задерживается в своем становлении словесно-логическая память.</a:t>
            </a:r>
          </a:p>
          <a:p>
            <a:pPr lvl="7">
              <a:defRPr/>
            </a:pPr>
            <a:endParaRPr lang="ru-RU" dirty="0" smtClean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Специальное оформление">
  <a:themeElements>
    <a:clrScheme name="Тема 14">
      <a:dk1>
        <a:srgbClr val="21292B"/>
      </a:dk1>
      <a:lt1>
        <a:sysClr val="window" lastClr="FFFFFF"/>
      </a:lt1>
      <a:dk2>
        <a:srgbClr val="21292B"/>
      </a:dk2>
      <a:lt2>
        <a:srgbClr val="FFFFFF"/>
      </a:lt2>
      <a:accent1>
        <a:srgbClr val="009BCB"/>
      </a:accent1>
      <a:accent2>
        <a:srgbClr val="9D5AC7"/>
      </a:accent2>
      <a:accent3>
        <a:srgbClr val="FC0C98"/>
      </a:accent3>
      <a:accent4>
        <a:srgbClr val="FF1001"/>
      </a:accent4>
      <a:accent5>
        <a:srgbClr val="FDDD00"/>
      </a:accent5>
      <a:accent6>
        <a:srgbClr val="00BE00"/>
      </a:accent6>
      <a:hlink>
        <a:srgbClr val="FC0C98"/>
      </a:hlink>
      <a:folHlink>
        <a:srgbClr val="9D5AC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3686</TotalTime>
  <Words>953</Words>
  <Application>Microsoft Office PowerPoint</Application>
  <PresentationFormat>Экран (4:3)</PresentationFormat>
  <Paragraphs>131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31" baseType="lpstr">
      <vt:lpstr>Arial</vt:lpstr>
      <vt:lpstr>Georgia</vt:lpstr>
      <vt:lpstr>Times New Roman</vt:lpstr>
      <vt:lpstr>Wingdings</vt:lpstr>
      <vt:lpstr>Courier New</vt:lpstr>
      <vt:lpstr>Calibri</vt:lpstr>
      <vt:lpstr>Wingdings 2</vt:lpstr>
      <vt:lpstr>Wingdings 3</vt:lpstr>
      <vt:lpstr>Arial Black</vt:lpstr>
      <vt:lpstr>Monotype Corsiva</vt:lpstr>
      <vt:lpstr>Franklin Gothic Medium</vt:lpstr>
      <vt:lpstr>Symbol</vt:lpstr>
      <vt:lpstr>Lucida Sans</vt:lpstr>
      <vt:lpstr>Специальное оформление</vt:lpstr>
      <vt:lpstr>Апекс</vt:lpstr>
      <vt:lpstr>Дефектологический всеобуч</vt:lpstr>
      <vt:lpstr>Слайд 2</vt:lpstr>
      <vt:lpstr> 5 форм ДЦП: </vt:lpstr>
      <vt:lpstr>Слайд 4</vt:lpstr>
      <vt:lpstr>       4. Атонически-астатическая форма. - характеризуется атаксией - нарушением равновесия и гиперметрией – чрезмерной размашистостью движений, что приводит к нарушению координации движений. Если форма не сочетается с другими расстройствами, то дети не имеют отклонений в психическом развитии, а двигательные расстройства с возрастом компенсируются.  5. Двойная гемиплегия. - тетрапарез, при котором руки поражены не менее тяжело, чем ноги. Преобладает ригидность. Прогноз наименее благоприятный по сравнению с другими формами. </vt:lpstr>
      <vt:lpstr>Развитие психики детей с ДЦП: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Основными целями коррекционной работы при ДЦП являются:</vt:lpstr>
      <vt:lpstr>ГЛАВНЫЕ ТРЕБОВАНИЯ К ПЕДАГОГАМ!!!</vt:lpstr>
      <vt:lpstr>Слайд 16</vt:lpstr>
    </vt:vector>
  </TitlesOfParts>
  <Company>template-help.com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PowerPoint template</dc:title>
  <dc:subject>Negative Information</dc:subject>
  <dc:creator>template-help.com</dc:creator>
  <cp:lastModifiedBy>надя</cp:lastModifiedBy>
  <cp:revision>47</cp:revision>
  <dcterms:created xsi:type="dcterms:W3CDTF">2009-03-31T12:23:23Z</dcterms:created>
  <dcterms:modified xsi:type="dcterms:W3CDTF">2011-10-31T14:33:31Z</dcterms:modified>
  <cp:category>Powerpoint Templates</cp:category>
</cp:coreProperties>
</file>