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2" autoAdjust="0"/>
    <p:restoredTop sz="94660"/>
  </p:normalViewPr>
  <p:slideViewPr>
    <p:cSldViewPr>
      <p:cViewPr varScale="1">
        <p:scale>
          <a:sx n="101" d="100"/>
          <a:sy n="10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0C986A-E363-4013-8F3E-540E596A64CF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469B12-A31A-419F-861A-C12F52BC6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0C986A-E363-4013-8F3E-540E596A64CF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469B12-A31A-419F-861A-C12F52BC6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0C986A-E363-4013-8F3E-540E596A64CF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469B12-A31A-419F-861A-C12F52BC6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0C986A-E363-4013-8F3E-540E596A64CF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469B12-A31A-419F-861A-C12F52BC6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0C986A-E363-4013-8F3E-540E596A64CF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469B12-A31A-419F-861A-C12F52BC6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0C986A-E363-4013-8F3E-540E596A64CF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469B12-A31A-419F-861A-C12F52BC6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0C986A-E363-4013-8F3E-540E596A64CF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469B12-A31A-419F-861A-C12F52BC6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0C986A-E363-4013-8F3E-540E596A64CF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469B12-A31A-419F-861A-C12F52BC6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0C986A-E363-4013-8F3E-540E596A64CF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469B12-A31A-419F-861A-C12F52BC6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0C986A-E363-4013-8F3E-540E596A64CF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469B12-A31A-419F-861A-C12F52BC6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0C986A-E363-4013-8F3E-540E596A64CF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469B12-A31A-419F-861A-C12F52BC6E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D0C986A-E363-4013-8F3E-540E596A64CF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2469B12-A31A-419F-861A-C12F52BC6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/>
                </a:solidFill>
              </a:rPr>
              <a:t>Роль домашнего задания в </a:t>
            </a:r>
            <a:r>
              <a:rPr lang="ru-RU" dirty="0" smtClean="0">
                <a:solidFill>
                  <a:schemeClr val="accent3"/>
                </a:solidFill>
              </a:rPr>
              <a:t> повышении </a:t>
            </a:r>
            <a:r>
              <a:rPr lang="ru-RU" dirty="0" smtClean="0">
                <a:solidFill>
                  <a:schemeClr val="accent3"/>
                </a:solidFill>
              </a:rPr>
              <a:t>качества обучения.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Педагогический совет.</a:t>
            </a:r>
          </a:p>
          <a:p>
            <a:r>
              <a:rPr lang="ru-RU" dirty="0" err="1" smtClean="0"/>
              <a:t>Пантюшина</a:t>
            </a:r>
            <a:r>
              <a:rPr lang="ru-RU" dirty="0" smtClean="0"/>
              <a:t> Н.В</a:t>
            </a:r>
            <a:r>
              <a:rPr lang="ru-RU" dirty="0" smtClean="0"/>
              <a:t>.-зав. каф. начальной школы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ChangeArrowheads="1"/>
          </p:cNvSpPr>
          <p:nvPr/>
        </p:nvSpPr>
        <p:spPr bwMode="auto">
          <a:xfrm rot="10800000" flipV="1">
            <a:off x="323528" y="123922"/>
            <a:ext cx="8496944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Памятка «Как готовить домашние задания»: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Активно работать на уроке: внимательно слушать и отвечать на вопросы.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Если что-то непонятно, не стесняться задать вопрос.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Внимательно и подробно записывать задания по каждому предмету.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Учиться пользоваться справочниками и словарями, чтобы уметь выяснять значение незнакомых слов и выражений.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Научиться находить интересующую нужную информацию с по­мощью компьютера.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Трудный материал урока надо повторить в тот же день, чтобы сразу закрепить его и запомнить.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Выполняя домашнее задание, надо не просто думать, что надо сделать, а еще и решать, с помощью каких средств и приемов этого можно добиться.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стесняться обращаться за помощью к взрослым и одноклассникам.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Перед выполнением домашней работы нужно убедиться, что в дневнике записаны все задания.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Нужно решить, в какой последовательности лучше выполнять задания и сколько времени понадобится на каждое из них.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письменном столе должно лежать только то, что необходимо для выполнения одного задания. После его завершения со стола убираются уже использованные материалы, и кладутся те учебные принадлежности, которые необходимы для выполнения задания по следующему предмету.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процессе приготовления домашнего задания необходимо де­лать перерывы.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Изучая заданный материал, сначала надо его понять, а уже потом запомнить.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Перед выполнением письменной работы необходимо выучить все правила, которые тебе могут пригодиться.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Читая учебник, надо задавать себе вопросы по тексту.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Узнавая новые понятия и явления, надо связывать их по смыслу с уже известными ранее.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Большое задание необходимо разбивать на части и работать над каждой из них в отдельности.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Готовиться к сочинениям и докладам надо заранее, равномерно распределяя нагрузку, а не оставлять такую ответственную работу на последний день.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Необходимо уметь пользоваться картами и схемами и использовать их при подготовке устных уроков.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Надо составлять план устного ответа и проверять себя.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67544" y="5229200"/>
            <a:ext cx="8183880" cy="1008112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rgbClr val="002060"/>
                </a:solidFill>
              </a:rPr>
              <a:t>«Задавая домашнее задание, учителя метят в учеников, попадают в родителей.» </a:t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Ж. Сименон</a:t>
            </a:r>
            <a:endParaRPr lang="ru-RU" sz="2700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image 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14350" y="404664"/>
            <a:ext cx="4273674" cy="4824536"/>
          </a:xfrm>
        </p:spPr>
      </p:pic>
      <p:pic>
        <p:nvPicPr>
          <p:cNvPr id="9" name="Содержимое 8" descr="image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32040" y="404664"/>
            <a:ext cx="3672408" cy="482453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getImage (18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14350" y="620688"/>
            <a:ext cx="4129658" cy="4320480"/>
          </a:xfrm>
        </p:spPr>
      </p:pic>
      <p:pic>
        <p:nvPicPr>
          <p:cNvPr id="6" name="Содержимое 5" descr="image (2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56150" y="836712"/>
            <a:ext cx="3930650" cy="38884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getImage (19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530225"/>
            <a:ext cx="5904656" cy="520303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/>
                </a:solidFill>
              </a:rPr>
              <a:t>Занятие в школе может только доставить ограниченному рассудку и как бы вдолбить в него все правила, добытые чужим пониманием, но способность правильно пользоваться ими разовьет только домашний самостоятельный труд.</a:t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>                                          И. Кант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452331" y="-94566"/>
            <a:ext cx="2494464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200" dirty="0" smtClean="0"/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бить в него все правила, добытые чужим пониманием, но способность правильно пользоваться ими разовьет только домашний самостоятельный труд.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И. Кант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32656"/>
            <a:ext cx="8183880" cy="5704494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chemeClr val="accent3"/>
                </a:solidFill>
              </a:rPr>
              <a:t>             </a:t>
            </a:r>
            <a:r>
              <a:rPr lang="ru-RU" sz="2000" u="sng" dirty="0" smtClean="0">
                <a:solidFill>
                  <a:schemeClr val="accent3"/>
                </a:solidFill>
              </a:rPr>
              <a:t>ПОЛОЖЕНИЕ   </a:t>
            </a:r>
            <a:r>
              <a:rPr lang="ru-RU" sz="2000" u="sng" cap="all" dirty="0" smtClean="0">
                <a:solidFill>
                  <a:schemeClr val="accent3"/>
                </a:solidFill>
              </a:rPr>
              <a:t>О ДОМАШНЕМ ЗАДАНИИ</a:t>
            </a:r>
            <a:r>
              <a:rPr lang="ru-RU" sz="2000" dirty="0" smtClean="0">
                <a:solidFill>
                  <a:schemeClr val="accent3"/>
                </a:solidFill>
              </a:rPr>
              <a:t/>
            </a:r>
            <a:br>
              <a:rPr lang="ru-RU" sz="2000" dirty="0" smtClean="0">
                <a:solidFill>
                  <a:schemeClr val="accent3"/>
                </a:solidFill>
              </a:rPr>
            </a:br>
            <a:r>
              <a:rPr lang="ru-RU" sz="2000" dirty="0" smtClean="0">
                <a:solidFill>
                  <a:schemeClr val="accent3"/>
                </a:solidFill>
              </a:rPr>
              <a:t>       На основании </a:t>
            </a:r>
            <a:r>
              <a:rPr lang="ru-RU" sz="2000" dirty="0" err="1" smtClean="0">
                <a:solidFill>
                  <a:schemeClr val="accent3"/>
                </a:solidFill>
              </a:rPr>
              <a:t>СанПиН</a:t>
            </a:r>
            <a:r>
              <a:rPr lang="ru-RU" sz="2000" dirty="0" smtClean="0">
                <a:solidFill>
                  <a:schemeClr val="accent3"/>
                </a:solidFill>
              </a:rPr>
              <a:t> 2.4.2.1178-02 "Гигиенические требования к условиям обучения в общеобразовательных учреждениях" домашнее задание регламентируется следующим образом.</a:t>
            </a:r>
            <a:r>
              <a:rPr lang="ru-RU" dirty="0" smtClean="0">
                <a:solidFill>
                  <a:schemeClr val="accent3"/>
                </a:solidFill>
              </a:rPr>
              <a:t/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sz="2000" dirty="0" smtClean="0">
                <a:solidFill>
                  <a:schemeClr val="accent3"/>
                </a:solidFill>
              </a:rPr>
              <a:t>1.    В 1 классе домашние задания не задаются.</a:t>
            </a:r>
            <a:br>
              <a:rPr lang="ru-RU" sz="2000" dirty="0" smtClean="0">
                <a:solidFill>
                  <a:schemeClr val="accent3"/>
                </a:solidFill>
              </a:rPr>
            </a:br>
            <a:r>
              <a:rPr lang="ru-RU" sz="2000" dirty="0" smtClean="0">
                <a:solidFill>
                  <a:schemeClr val="accent3"/>
                </a:solidFill>
              </a:rPr>
              <a:t>2.    Во 2 – 6 классах домашние задания не задаются на выходные, праздничные дни и каникулы,</a:t>
            </a:r>
            <a:br>
              <a:rPr lang="ru-RU" sz="2000" dirty="0" smtClean="0">
                <a:solidFill>
                  <a:schemeClr val="accent3"/>
                </a:solidFill>
              </a:rPr>
            </a:br>
            <a:r>
              <a:rPr lang="ru-RU" sz="2000" dirty="0" smtClean="0">
                <a:solidFill>
                  <a:schemeClr val="accent3"/>
                </a:solidFill>
              </a:rPr>
              <a:t>3.    В 7 – 11 классах домашние задания задаются на выходные, праздничные дни и каникулы в облегченном варианте.</a:t>
            </a:r>
            <a:br>
              <a:rPr lang="ru-RU" sz="2000" dirty="0" smtClean="0">
                <a:solidFill>
                  <a:schemeClr val="accent3"/>
                </a:solidFill>
              </a:rPr>
            </a:br>
            <a:r>
              <a:rPr lang="ru-RU" sz="2000" dirty="0" smtClean="0">
                <a:solidFill>
                  <a:schemeClr val="accent3"/>
                </a:solidFill>
              </a:rPr>
              <a:t>4. Суммарное время выполнения учащимся домашнего задания не должно превышать во 2 классе – 1,5 ч., в 3 - 4 классах -  2 ч., в 5 – 6 классах - 2,5 ч., в 7 – 8 классах - 3 ч., в 9 – 11 классах -  4 ч</a:t>
            </a:r>
            <a:r>
              <a:rPr lang="ru-RU" sz="2000" dirty="0" smtClean="0">
                <a:solidFill>
                  <a:srgbClr val="C00000"/>
                </a:solidFill>
              </a:rPr>
              <a:t>.</a:t>
            </a:r>
            <a:r>
              <a:rPr lang="ru-RU" sz="1600" dirty="0" smtClean="0">
                <a:solidFill>
                  <a:srgbClr val="C00000"/>
                </a:solidFill>
              </a:rPr>
              <a:t/>
            </a:r>
            <a:br>
              <a:rPr lang="ru-RU" sz="1600" dirty="0" smtClean="0">
                <a:solidFill>
                  <a:srgbClr val="C00000"/>
                </a:solidFill>
              </a:rPr>
            </a:br>
            <a:r>
              <a:rPr lang="ru-RU" sz="1600" dirty="0" smtClean="0">
                <a:solidFill>
                  <a:srgbClr val="C00000"/>
                </a:solidFill>
              </a:rPr>
              <a:t>Время, затраченное на выполнение задания по одному учебному предмету, не должно превышать во 2 классе – 20 минут, в 3 и 4 классах – 30 минут, в 5-6 классах – 1 часа, в 7-8 классах – 1,5 </a:t>
            </a:r>
            <a:r>
              <a:rPr lang="ru-RU" sz="1600" dirty="0" err="1" smtClean="0">
                <a:solidFill>
                  <a:srgbClr val="C00000"/>
                </a:solidFill>
              </a:rPr>
              <a:t>часов,в</a:t>
            </a:r>
            <a:r>
              <a:rPr lang="ru-RU" sz="1600" dirty="0" smtClean="0">
                <a:solidFill>
                  <a:srgbClr val="C00000"/>
                </a:solidFill>
              </a:rPr>
              <a:t> 9-11 классах – 2 часа</a:t>
            </a:r>
            <a:br>
              <a:rPr lang="ru-RU" sz="1600" dirty="0" smtClean="0">
                <a:solidFill>
                  <a:srgbClr val="C00000"/>
                </a:solidFill>
              </a:rPr>
            </a:br>
            <a:r>
              <a:rPr lang="ru-RU" sz="2000" dirty="0" smtClean="0">
                <a:solidFill>
                  <a:schemeClr val="accent3"/>
                </a:solidFill>
              </a:rPr>
              <a:t>5.      Объем домашней работы не должен превышать 25 - 30 % объема работы, выполненной на уроке.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27582" y="908719"/>
          <a:ext cx="7272809" cy="4608512"/>
        </p:xfrm>
        <a:graphic>
          <a:graphicData uri="http://schemas.openxmlformats.org/drawingml/2006/table">
            <a:tbl>
              <a:tblPr/>
              <a:tblGrid>
                <a:gridCol w="1054257"/>
                <a:gridCol w="1522319"/>
                <a:gridCol w="1565411"/>
                <a:gridCol w="1565411"/>
                <a:gridCol w="1565411"/>
              </a:tblGrid>
              <a:tr h="271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Учебный предмет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класс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класс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класс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0843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Задача или 2 столбика </a:t>
                      </a:r>
                      <a:endParaRPr lang="ru-RU" sz="14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примеров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Задача или 3 столбика примеров, но не более 16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Задача и 2 выражения, или 2 задачи, или задача и 4 примера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687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Русский  язык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 — 17 слов     </a:t>
                      </a:r>
                      <a:r>
                        <a:rPr lang="ru-RU" sz="14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упражнение для домашней работы может включать не более одного дополнительного грамматического задания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 — 28 слов </a:t>
                      </a:r>
                      <a:r>
                        <a:rPr lang="ru-RU" sz="14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упражнение для домашней работы может включать не более одного дополнительного грамматического задания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 — 37 слов </a:t>
                      </a:r>
                      <a:r>
                        <a:rPr lang="ru-RU" sz="14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упражнение для домашней работы может включать не более одного дополнительного грамматического задания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42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Литературное чтение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более 1 – 1,5 страниц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более 2 – 2,5 страниц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более 3 – 3,5 страниц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42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Окружающий мир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более 1 – 1,5 страниц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более 2 – 2,5 страниц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более 3,5 – 3 страниц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2411760" y="283125"/>
            <a:ext cx="44644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Примерный объем домашних заданий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для учащихся 2 — 4 классов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48680"/>
            <a:ext cx="8183880" cy="5488470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solidFill>
                  <a:schemeClr val="accent3"/>
                </a:solidFill>
              </a:rPr>
              <a:t>Домашние задания могут быть:</a:t>
            </a:r>
            <a:br>
              <a:rPr lang="ru-RU" u="sng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>- фронтальными,</a:t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>-  дифференцированными,</a:t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>-  индивидуальными, </a:t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>- парными, </a:t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>- групповыми,</a:t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>-  по выбору из обязательных заданий, </a:t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>- добровольные (по ликвидации пробелов в знаниях).</a:t>
            </a:r>
            <a:endParaRPr lang="ru-RU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6672"/>
            <a:ext cx="8183880" cy="5832648"/>
          </a:xfrm>
        </p:spPr>
        <p:txBody>
          <a:bodyPr>
            <a:noAutofit/>
          </a:bodyPr>
          <a:lstStyle/>
          <a:p>
            <a:r>
              <a:rPr lang="ru-RU" sz="2400" i="1" u="sng" dirty="0" smtClean="0">
                <a:solidFill>
                  <a:schemeClr val="accent3"/>
                </a:solidFill>
              </a:rPr>
              <a:t>Три уровня домашних заданий</a:t>
            </a:r>
            <a:r>
              <a:rPr lang="ru-RU" sz="2400" u="sng" dirty="0" smtClean="0">
                <a:solidFill>
                  <a:schemeClr val="accent3"/>
                </a:solidFill>
              </a:rPr>
              <a:t>.</a:t>
            </a:r>
            <a:r>
              <a:rPr lang="ru-RU" sz="2400" dirty="0" smtClean="0">
                <a:solidFill>
                  <a:schemeClr val="accent3"/>
                </a:solidFill>
              </a:rPr>
              <a:t/>
            </a:r>
            <a:br>
              <a:rPr lang="ru-RU" sz="2400" dirty="0" smtClean="0">
                <a:solidFill>
                  <a:schemeClr val="accent3"/>
                </a:solidFill>
              </a:rPr>
            </a:br>
            <a:r>
              <a:rPr lang="ru-RU" sz="2400" i="1" u="sng" dirty="0" smtClean="0">
                <a:solidFill>
                  <a:schemeClr val="accent3"/>
                </a:solidFill>
              </a:rPr>
              <a:t>Первый уровень </a:t>
            </a:r>
            <a:r>
              <a:rPr lang="ru-RU" sz="2400" dirty="0" smtClean="0">
                <a:solidFill>
                  <a:schemeClr val="accent3"/>
                </a:solidFill>
              </a:rPr>
              <a:t>– обязательный минимум. Задание должно быть понятно и посильно всем ученикам.</a:t>
            </a:r>
            <a:br>
              <a:rPr lang="ru-RU" sz="2400" dirty="0" smtClean="0">
                <a:solidFill>
                  <a:schemeClr val="accent3"/>
                </a:solidFill>
              </a:rPr>
            </a:br>
            <a:r>
              <a:rPr lang="ru-RU" sz="2400" i="1" u="sng" dirty="0" smtClean="0">
                <a:solidFill>
                  <a:schemeClr val="accent3"/>
                </a:solidFill>
              </a:rPr>
              <a:t>Второй уровень </a:t>
            </a:r>
            <a:r>
              <a:rPr lang="ru-RU" sz="2400" dirty="0" smtClean="0">
                <a:solidFill>
                  <a:schemeClr val="accent3"/>
                </a:solidFill>
              </a:rPr>
              <a:t> – тренировочный. Его выполняют ученики, желающие хорошо знать предмет и без особой трудности осваивающие программу. При этом они могут освобождаться от задания первого уровня.</a:t>
            </a:r>
            <a:br>
              <a:rPr lang="ru-RU" sz="2400" dirty="0" smtClean="0">
                <a:solidFill>
                  <a:schemeClr val="accent3"/>
                </a:solidFill>
              </a:rPr>
            </a:br>
            <a:r>
              <a:rPr lang="ru-RU" sz="2400" i="1" u="sng" dirty="0" smtClean="0">
                <a:solidFill>
                  <a:schemeClr val="accent3"/>
                </a:solidFill>
              </a:rPr>
              <a:t>Третий уровень </a:t>
            </a:r>
            <a:r>
              <a:rPr lang="ru-RU" sz="2400" dirty="0" smtClean="0">
                <a:solidFill>
                  <a:schemeClr val="accent3"/>
                </a:solidFill>
              </a:rPr>
              <a:t>– творческое задание – используется в зависимости от темы урока, подготовленности класса и т.д. Оно выполняется учениками, как правило, на добровольных началах и стимулируется высокой оценкой и похвалой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88640"/>
            <a:ext cx="8183880" cy="5904656"/>
          </a:xfrm>
        </p:spPr>
        <p:txBody>
          <a:bodyPr>
            <a:normAutofit/>
          </a:bodyPr>
          <a:lstStyle/>
          <a:p>
            <a:pPr lvl="2"/>
            <a:r>
              <a:rPr lang="ru-RU" sz="2800" b="1" i="1" u="sng" dirty="0" smtClean="0">
                <a:solidFill>
                  <a:schemeClr val="accent3"/>
                </a:solidFill>
              </a:rPr>
              <a:t>Формы контроля домашнего задания:</a:t>
            </a:r>
            <a:r>
              <a:rPr lang="ru-RU" sz="1800" dirty="0" smtClean="0">
                <a:solidFill>
                  <a:schemeClr val="accent3"/>
                </a:solidFill>
              </a:rPr>
              <a:t/>
            </a:r>
            <a:br>
              <a:rPr lang="ru-RU" sz="1800" dirty="0" smtClean="0">
                <a:solidFill>
                  <a:schemeClr val="accent3"/>
                </a:solidFill>
              </a:rPr>
            </a:br>
            <a:r>
              <a:rPr lang="ru-RU" sz="1800" dirty="0" smtClean="0">
                <a:solidFill>
                  <a:schemeClr val="accent3"/>
                </a:solidFill>
              </a:rPr>
              <a:t>- </a:t>
            </a:r>
            <a:r>
              <a:rPr lang="ru-RU" sz="2400" b="1" dirty="0" smtClean="0"/>
              <a:t>Фронтальная </a:t>
            </a:r>
            <a:r>
              <a:rPr lang="ru-RU" sz="2400" b="1" dirty="0"/>
              <a:t>проверка выполнения письменного задания</a:t>
            </a:r>
            <a:r>
              <a:rPr lang="ru-RU" sz="2400" b="1" dirty="0" smtClean="0"/>
              <a:t>;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>- Выборочная </a:t>
            </a:r>
            <a:r>
              <a:rPr lang="ru-RU" sz="2400" b="1" dirty="0"/>
              <a:t>проверка письменного задания;</a:t>
            </a:r>
            <a:br>
              <a:rPr lang="ru-RU" sz="2400" b="1" dirty="0"/>
            </a:br>
            <a:r>
              <a:rPr lang="ru-RU" sz="2400" b="1" dirty="0" smtClean="0"/>
              <a:t>- Фронтальный </a:t>
            </a:r>
            <a:r>
              <a:rPr lang="ru-RU" sz="2400" b="1" dirty="0"/>
              <a:t>опрос по заданию;</a:t>
            </a:r>
            <a:br>
              <a:rPr lang="ru-RU" sz="2400" b="1" dirty="0"/>
            </a:br>
            <a:r>
              <a:rPr lang="ru-RU" sz="2400" b="1" dirty="0" smtClean="0"/>
              <a:t>- Выполнение </a:t>
            </a:r>
            <a:r>
              <a:rPr lang="ru-RU" sz="2400" b="1" dirty="0"/>
              <a:t>аналогичного упражнения;</a:t>
            </a:r>
            <a:br>
              <a:rPr lang="ru-RU" sz="2400" b="1" dirty="0"/>
            </a:br>
            <a:r>
              <a:rPr lang="ru-RU" sz="2400" b="1" dirty="0" smtClean="0"/>
              <a:t>- Взаимопроверка,</a:t>
            </a:r>
            <a:br>
              <a:rPr lang="ru-RU" sz="2400" b="1" dirty="0" smtClean="0"/>
            </a:br>
            <a:r>
              <a:rPr lang="ru-RU" sz="2400" b="1" dirty="0"/>
              <a:t>-</a:t>
            </a:r>
            <a:r>
              <a:rPr lang="ru-RU" sz="2400" b="1" dirty="0" smtClean="0"/>
              <a:t> Самопроверка </a:t>
            </a:r>
            <a:r>
              <a:rPr lang="ru-RU" sz="2400" b="1" dirty="0"/>
              <a:t>выполненного задания;</a:t>
            </a:r>
            <a:br>
              <a:rPr lang="ru-RU" sz="2400" b="1" dirty="0"/>
            </a:br>
            <a:r>
              <a:rPr lang="ru-RU" sz="2400" b="1" dirty="0" smtClean="0"/>
              <a:t>- Опрос </a:t>
            </a:r>
            <a:r>
              <a:rPr lang="ru-RU" sz="2400" b="1" dirty="0"/>
              <a:t>с вызовом к доске;</a:t>
            </a:r>
            <a:br>
              <a:rPr lang="ru-RU" sz="2400" b="1" dirty="0"/>
            </a:br>
            <a:r>
              <a:rPr lang="ru-RU" sz="2400" b="1" dirty="0" smtClean="0"/>
              <a:t>- Опрос </a:t>
            </a:r>
            <a:r>
              <a:rPr lang="ru-RU" sz="2400" b="1" dirty="0"/>
              <a:t>по индивидуальным карточкам;</a:t>
            </a:r>
            <a:br>
              <a:rPr lang="ru-RU" sz="2400" b="1" dirty="0"/>
            </a:br>
            <a:r>
              <a:rPr lang="ru-RU" sz="2400" b="1" dirty="0" smtClean="0"/>
              <a:t>- Проверка </a:t>
            </a:r>
            <a:r>
              <a:rPr lang="ru-RU" sz="2400" b="1" dirty="0"/>
              <a:t>с помощью сильных учеников еще до начала урока</a:t>
            </a:r>
            <a:r>
              <a:rPr lang="ru-RU" sz="2800" b="1" dirty="0"/>
              <a:t>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836712"/>
            <a:ext cx="8183880" cy="5200438"/>
          </a:xfrm>
        </p:spPr>
        <p:txBody>
          <a:bodyPr>
            <a:normAutofit/>
          </a:bodyPr>
          <a:lstStyle/>
          <a:p>
            <a:r>
              <a:rPr lang="ru-RU" sz="2400" i="1" u="sng" dirty="0" smtClean="0">
                <a:solidFill>
                  <a:schemeClr val="accent3"/>
                </a:solidFill>
              </a:rPr>
              <a:t>Главное назначение домашнего задания:</a:t>
            </a:r>
            <a:r>
              <a:rPr lang="ru-RU" sz="2400" dirty="0" smtClean="0">
                <a:solidFill>
                  <a:schemeClr val="accent3"/>
                </a:solidFill>
              </a:rPr>
              <a:t/>
            </a:r>
            <a:br>
              <a:rPr lang="ru-RU" sz="2400" dirty="0" smtClean="0">
                <a:solidFill>
                  <a:schemeClr val="accent3"/>
                </a:solidFill>
              </a:rPr>
            </a:br>
            <a:r>
              <a:rPr lang="ru-RU" sz="2400" dirty="0" smtClean="0">
                <a:solidFill>
                  <a:schemeClr val="accent3"/>
                </a:solidFill>
              </a:rPr>
              <a:t>- воспитание волевых усилий ребенка, ответственности и самостоятельности;</a:t>
            </a:r>
            <a:br>
              <a:rPr lang="ru-RU" sz="2400" dirty="0" smtClean="0">
                <a:solidFill>
                  <a:schemeClr val="accent3"/>
                </a:solidFill>
              </a:rPr>
            </a:br>
            <a:r>
              <a:rPr lang="ru-RU" sz="2400" dirty="0" smtClean="0">
                <a:solidFill>
                  <a:schemeClr val="accent3"/>
                </a:solidFill>
              </a:rPr>
              <a:t>- овладение навыками учебного труда, выраженное в различных способах учебной работы;</a:t>
            </a:r>
            <a:br>
              <a:rPr lang="ru-RU" sz="2400" dirty="0" smtClean="0">
                <a:solidFill>
                  <a:schemeClr val="accent3"/>
                </a:solidFill>
              </a:rPr>
            </a:br>
            <a:r>
              <a:rPr lang="ru-RU" sz="2400" dirty="0" smtClean="0">
                <a:solidFill>
                  <a:schemeClr val="accent3"/>
                </a:solidFill>
              </a:rPr>
              <a:t>- формирование умения добывать необходимую информацию из различных справочников, пособий, словарей;</a:t>
            </a:r>
            <a:br>
              <a:rPr lang="ru-RU" sz="2400" dirty="0" smtClean="0">
                <a:solidFill>
                  <a:schemeClr val="accent3"/>
                </a:solidFill>
              </a:rPr>
            </a:br>
            <a:r>
              <a:rPr lang="ru-RU" sz="2400" dirty="0" smtClean="0">
                <a:solidFill>
                  <a:schemeClr val="accent3"/>
                </a:solidFill>
              </a:rPr>
              <a:t>- формирование исследовательских умений ученика (сопоставление, сравнение, предположение, построение гипотезы и т.д.).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323528" y="300132"/>
            <a:ext cx="8568952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Совет родителям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превращайте выполнение ребенком домашних заданий в орудие пыток;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Формируйте положительную мотивацию выполнения домашнего задания, его дальнюю перспективу;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Поощряйте своего ребенка за хорошо выполненное домашнее задание, хвалите его, радуйтесь его результатам, связанным с положительной отметкой;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Помогайте ребенку в выполнении домашнего задания только в том случае, если он в этом нуждается;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пытайтесь выполнять задание за своего ребенка, лучше пусть он вообще домашнее задание не сделает, чем сделаете его вы;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Формируйте у ребенка культуру умственного труда, интересуйтесь, какую дополнительную литературу можно использовать для качественного выполнения домашних заданий;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Используйте возможность дополнительных и стимулирующих занятий в школе для того, чтобы снизить учебную нагрузку дома;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Консультируйтесь с учителями-предметниками, если видите, что ваш ребенок испытывает затруднения с подготовкой домашних заданий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сравнивайте его умения с умениями других детей.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кричите, лучше определите причину отсутствия у ребенка умения выполнить заданное упражнение.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Создайте условия для успешного выполнения ребенком домашнего задания.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пытайтесь выполнять за своего сына или дочь домашнее задание, это сослужит им плохую службу.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Поощряйте упорство и проявление характера в достижении цели.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Требуйте от своего ребенка внимательного прочтения инструкций по выполнению учебных заданий, формулировки вопросов.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Учите его детальному изучению содержания материалов учебника, его справочных материалов, правил и инструкций.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Развивайте его внимание и внимательность при выполнении домашних заданий.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Формируйте привычку доводить начатое дело до конца, даже если придется чем-то жертвовать.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Хвалите ребенка за своевременно и качественно выполненное домашнее задание.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отмахивайтесь от вопросов ребенка. Этим вы усугубляете пробле­мы, связанные с подготовкой домашних заданий.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94</TotalTime>
  <Words>846</Words>
  <Application>Microsoft Office PowerPoint</Application>
  <PresentationFormat>Экран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Роль домашнего задания в  повышении качества обучения.</vt:lpstr>
      <vt:lpstr>Занятие в школе может только доставить ограниченному рассудку и как бы вдолбить в него все правила, добытые чужим пониманием, но способность правильно пользоваться ими разовьет только домашний самостоятельный труд.                                           И. Кант </vt:lpstr>
      <vt:lpstr>             ПОЛОЖЕНИЕ   О ДОМАШНЕМ ЗАДАНИИ        На основании СанПиН 2.4.2.1178-02 "Гигиенические требования к условиям обучения в общеобразовательных учреждениях" домашнее задание регламентируется следующим образом. 1.    В 1 классе домашние задания не задаются. 2.    Во 2 – 6 классах домашние задания не задаются на выходные, праздничные дни и каникулы, 3.    В 7 – 11 классах домашние задания задаются на выходные, праздничные дни и каникулы в облегченном варианте. 4. Суммарное время выполнения учащимся домашнего задания не должно превышать во 2 классе – 1,5 ч., в 3 - 4 классах -  2 ч., в 5 – 6 классах - 2,5 ч., в 7 – 8 классах - 3 ч., в 9 – 11 классах -  4 ч. Время, затраченное на выполнение задания по одному учебному предмету, не должно превышать во 2 классе – 20 минут, в 3 и 4 классах – 30 минут, в 5-6 классах – 1 часа, в 7-8 классах – 1,5 часов,в 9-11 классах – 2 часа 5.      Объем домашней работы не должен превышать 25 - 30 % объема работы, выполненной на уроке.</vt:lpstr>
      <vt:lpstr>Слайд 4</vt:lpstr>
      <vt:lpstr>Домашние задания могут быть: - фронтальными, -  дифференцированными, -  индивидуальными,  - парными,  - групповыми, -  по выбору из обязательных заданий,  - добровольные (по ликвидации пробелов в знаниях).</vt:lpstr>
      <vt:lpstr>Три уровня домашних заданий. Первый уровень – обязательный минимум. Задание должно быть понятно и посильно всем ученикам. Второй уровень  – тренировочный. Его выполняют ученики, желающие хорошо знать предмет и без особой трудности осваивающие программу. При этом они могут освобождаться от задания первого уровня. Третий уровень – творческое задание – используется в зависимости от темы урока, подготовленности класса и т.д. Оно выполняется учениками, как правило, на добровольных началах и стимулируется высокой оценкой и похвалой.</vt:lpstr>
      <vt:lpstr>Формы контроля домашнего задания: - Фронтальная проверка выполнения письменного задания; - Выборочная проверка письменного задания; - Фронтальный опрос по заданию; - Выполнение аналогичного упражнения; - Взаимопроверка, - Самопроверка выполненного задания; - Опрос с вызовом к доске; - Опрос по индивидуальным карточкам; - Проверка с помощью сильных учеников еще до начала урока. </vt:lpstr>
      <vt:lpstr>Главное назначение домашнего задания: - воспитание волевых усилий ребенка, ответственности и самостоятельности; - овладение навыками учебного труда, выраженное в различных способах учебной работы; - формирование умения добывать необходимую информацию из различных справочников, пособий, словарей; - формирование исследовательских умений ученика (сопоставление, сравнение, предположение, построение гипотезы и т.д.). </vt:lpstr>
      <vt:lpstr>Слайд 9</vt:lpstr>
      <vt:lpstr>Слайд 10</vt:lpstr>
      <vt:lpstr>«Задавая домашнее задание, учителя метят в учеников, попадают в родителей.»  Ж. Сименон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Домашнее задание.</dc:title>
  <dc:creator>наташа</dc:creator>
  <cp:lastModifiedBy>наташа</cp:lastModifiedBy>
  <cp:revision>13</cp:revision>
  <dcterms:created xsi:type="dcterms:W3CDTF">2014-11-23T08:27:11Z</dcterms:created>
  <dcterms:modified xsi:type="dcterms:W3CDTF">2014-12-01T16:08:07Z</dcterms:modified>
</cp:coreProperties>
</file>