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4" r:id="rId4"/>
    <p:sldId id="258" r:id="rId5"/>
    <p:sldId id="260" r:id="rId6"/>
    <p:sldId id="270" r:id="rId7"/>
    <p:sldId id="272" r:id="rId8"/>
    <p:sldId id="287" r:id="rId9"/>
    <p:sldId id="261" r:id="rId10"/>
    <p:sldId id="273" r:id="rId11"/>
    <p:sldId id="274" r:id="rId12"/>
    <p:sldId id="275" r:id="rId13"/>
    <p:sldId id="292" r:id="rId14"/>
    <p:sldId id="293" r:id="rId15"/>
    <p:sldId id="297" r:id="rId16"/>
    <p:sldId id="298" r:id="rId17"/>
    <p:sldId id="299" r:id="rId18"/>
    <p:sldId id="300" r:id="rId19"/>
    <p:sldId id="263" r:id="rId20"/>
    <p:sldId id="289" r:id="rId21"/>
    <p:sldId id="291" r:id="rId22"/>
    <p:sldId id="302" r:id="rId23"/>
    <p:sldId id="265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308305-2923-487E-90A6-A7425676293F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3389BF-FBDB-4485-B28D-0669023A1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5EA013-4558-4CF5-B8ED-4A70E880F3A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1058A-EC3F-4365-9DB7-64648D3CBC6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8F029-E6B5-47AB-A7BC-60D4C187C6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4A8E5A-751F-4DAB-B1DC-4D61D5F3971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BDCA7-B159-4FF9-AD24-47BC4310D91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1F49D-4D75-4317-A03B-E1EB8119CD8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920C5-2422-46AB-88F6-E62C661E4E3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431AD-BC5B-470B-940C-9DDBD1255EA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8E83A-9E90-4167-ABD1-32CE3E8C10B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5766D-1846-4749-B8F4-9B7EDF9D281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0143-4AA7-4314-A223-F78E7BDB3A61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EB15-2003-4071-9D2A-4F2DEF723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1B94-E330-4E84-A542-B83B79309ED1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1790-E16F-4DF6-9AFD-7CFF3AC9A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CD94-0CCB-4A88-80C4-957E384B982B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5E64-2828-48D8-9BAB-0753F16D7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EE13-D767-4255-82A9-5BFD86539A00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1A50-F0E9-4EC3-9723-B546C393F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BF46-1F0A-43EA-902A-69DA5D519530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DA0D-826F-43B8-8350-7A3659070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E2E0-091F-4005-91ED-A6EE5DC9AD07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B28E-30F0-4480-B068-1D639662B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842B-1E68-4E96-922C-7489F7B39ADF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E837-3D04-49A1-B50F-5660AA1E4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333A-2B7B-48A2-B3D1-64A9439E9178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FBEA-B3B4-43D6-9DEB-E6F2EF4C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7637-1BEB-48FB-84F9-0DCDA7FECDCE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8D2F-39A0-4D04-B987-FF08B5D1D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1A3F-8FF9-46E6-8A43-5AB4AEDD946F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A766-FEAD-4522-AFC7-1761FD513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3EDA-B395-404F-85C9-F27BA1D6DE50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7B2D-5087-4210-8790-F875F19EF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F287B2-5F8D-41BF-BDB7-A2DCECEE4998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670B1C-64BD-4F4C-8953-AAD2EC748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H:\Documents and Settings\Aida\Рабочий стол\текстуры и фоны, клипарты\новые шаблончики\32155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4313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H:\Documents and Settings\Aida\Рабочий стол\текстуры и фоны, клипарты\Scool_objekts\scool (56).png"/>
          <p:cNvPicPr>
            <a:picLocks noChangeAspect="1" noChangeArrowheads="1"/>
          </p:cNvPicPr>
          <p:nvPr/>
        </p:nvPicPr>
        <p:blipFill>
          <a:blip r:embed="rId4" cstate="screen">
            <a:lum bright="72000"/>
          </a:blip>
          <a:srcRect/>
          <a:stretch>
            <a:fillRect/>
          </a:stretch>
        </p:blipFill>
        <p:spPr bwMode="auto">
          <a:xfrm>
            <a:off x="2428875" y="1500188"/>
            <a:ext cx="392906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642938" y="1000125"/>
            <a:ext cx="7772400" cy="2214563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Arial" pitchFamily="34" charset="0"/>
                <a:cs typeface="Arial" pitchFamily="34" charset="0"/>
              </a:rPr>
              <a:t>Урок математики в 1 классе.</a:t>
            </a:r>
            <a:br>
              <a:rPr lang="ru-RU" sz="4800" smtClean="0">
                <a:latin typeface="Arial" pitchFamily="34" charset="0"/>
                <a:cs typeface="Arial" pitchFamily="34" charset="0"/>
              </a:rPr>
            </a:br>
            <a:r>
              <a:rPr lang="ru-RU" sz="4800" smtClean="0">
                <a:latin typeface="Arial" pitchFamily="34" charset="0"/>
                <a:cs typeface="Arial" pitchFamily="34" charset="0"/>
              </a:rPr>
              <a:t>Решаем задачи.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714875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Подготовила: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МКОУ СОШ №11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а. </a:t>
            </a:r>
            <a:r>
              <a:rPr lang="ru-RU" dirty="0" err="1" smtClean="0">
                <a:solidFill>
                  <a:srgbClr val="FF0000"/>
                </a:solidFill>
              </a:rPr>
              <a:t>Уллуби</a:t>
            </a:r>
            <a:r>
              <a:rPr lang="ru-RU" dirty="0" smtClean="0">
                <a:solidFill>
                  <a:srgbClr val="FF0000"/>
                </a:solidFill>
              </a:rPr>
              <a:t>- Юрт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Абдулганиева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Гульсенем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Авезовна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054" name="Picture 2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25" y="3214688"/>
            <a:ext cx="1928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H:\Documents and Settings\Aida\Рабочий стол\текстуры и фоны, клипарты\новеньки картинки\ufficio019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890063">
            <a:off x="7035800" y="2876550"/>
            <a:ext cx="666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5786438" y="1290638"/>
            <a:ext cx="2928937" cy="2066925"/>
            <a:chOff x="5786446" y="428604"/>
            <a:chExt cx="2928959" cy="206633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6215074" y="1217367"/>
              <a:ext cx="25003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7020751" y="1205464"/>
              <a:ext cx="103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авая круглая скобка 29"/>
            <p:cNvSpPr/>
            <p:nvPr/>
          </p:nvSpPr>
          <p:spPr>
            <a:xfrm rot="16200000">
              <a:off x="7426357" y="-249430"/>
              <a:ext cx="77765" cy="2500331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7" name="TextBox 30"/>
            <p:cNvSpPr txBox="1">
              <a:spLocks noChangeArrowheads="1"/>
            </p:cNvSpPr>
            <p:nvPr/>
          </p:nvSpPr>
          <p:spPr bwMode="auto">
            <a:xfrm>
              <a:off x="6929454" y="428604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1308" name="TextBox 32"/>
            <p:cNvSpPr txBox="1">
              <a:spLocks noChangeArrowheads="1"/>
            </p:cNvSpPr>
            <p:nvPr/>
          </p:nvSpPr>
          <p:spPr bwMode="auto">
            <a:xfrm>
              <a:off x="6215074" y="2033277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3цв.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215074" y="1747441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964320" y="1496687"/>
              <a:ext cx="501508" cy="31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авая круглая скобка 41"/>
            <p:cNvSpPr/>
            <p:nvPr/>
          </p:nvSpPr>
          <p:spPr>
            <a:xfrm rot="5400000" flipV="1">
              <a:off x="7822450" y="568819"/>
              <a:ext cx="142834" cy="1643074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авая круглая скобка 45"/>
            <p:cNvSpPr/>
            <p:nvPr/>
          </p:nvSpPr>
          <p:spPr>
            <a:xfrm rot="5400000" flipV="1">
              <a:off x="6608004" y="1497346"/>
              <a:ext cx="142834" cy="928694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6822370" y="1426065"/>
              <a:ext cx="49992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14" name="TextBox 49"/>
            <p:cNvSpPr txBox="1">
              <a:spLocks noChangeArrowheads="1"/>
            </p:cNvSpPr>
            <p:nvPr/>
          </p:nvSpPr>
          <p:spPr bwMode="auto">
            <a:xfrm>
              <a:off x="7358082" y="1533211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1315" name="TextBox 50"/>
            <p:cNvSpPr txBox="1">
              <a:spLocks noChangeArrowheads="1"/>
            </p:cNvSpPr>
            <p:nvPr/>
          </p:nvSpPr>
          <p:spPr bwMode="auto">
            <a:xfrm>
              <a:off x="5786446" y="928670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1316" name="TextBox 51"/>
            <p:cNvSpPr txBox="1">
              <a:spLocks noChangeArrowheads="1"/>
            </p:cNvSpPr>
            <p:nvPr/>
          </p:nvSpPr>
          <p:spPr bwMode="auto">
            <a:xfrm>
              <a:off x="5786446" y="1500174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6215063" y="3516313"/>
            <a:ext cx="2500312" cy="1281112"/>
            <a:chOff x="6215074" y="2753021"/>
            <a:chExt cx="2500330" cy="128052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6215074" y="3432157"/>
              <a:ext cx="250033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7616099" y="3467860"/>
              <a:ext cx="198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авая круглая скобка 54"/>
            <p:cNvSpPr/>
            <p:nvPr/>
          </p:nvSpPr>
          <p:spPr>
            <a:xfrm rot="16200000">
              <a:off x="7427157" y="1964605"/>
              <a:ext cx="76165" cy="2500330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9" name="TextBox 55"/>
            <p:cNvSpPr txBox="1">
              <a:spLocks noChangeArrowheads="1"/>
            </p:cNvSpPr>
            <p:nvPr/>
          </p:nvSpPr>
          <p:spPr bwMode="auto">
            <a:xfrm>
              <a:off x="6929454" y="2753021"/>
              <a:ext cx="92869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10цв.</a:t>
              </a:r>
            </a:p>
          </p:txBody>
        </p:sp>
        <p:sp>
          <p:nvSpPr>
            <p:cNvPr id="11300" name="TextBox 56"/>
            <p:cNvSpPr txBox="1">
              <a:spLocks noChangeArrowheads="1"/>
            </p:cNvSpPr>
            <p:nvPr/>
          </p:nvSpPr>
          <p:spPr bwMode="auto">
            <a:xfrm>
              <a:off x="6357950" y="35718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1301" name="TextBox 63"/>
            <p:cNvSpPr txBox="1">
              <a:spLocks noChangeArrowheads="1"/>
            </p:cNvSpPr>
            <p:nvPr/>
          </p:nvSpPr>
          <p:spPr bwMode="auto">
            <a:xfrm>
              <a:off x="7786710" y="3566512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1302" name="TextBox 64"/>
            <p:cNvSpPr txBox="1">
              <a:spLocks noChangeArrowheads="1"/>
            </p:cNvSpPr>
            <p:nvPr/>
          </p:nvSpPr>
          <p:spPr bwMode="auto">
            <a:xfrm>
              <a:off x="6429388" y="3066447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1303" name="TextBox 66"/>
            <p:cNvSpPr txBox="1">
              <a:spLocks noChangeArrowheads="1"/>
            </p:cNvSpPr>
            <p:nvPr/>
          </p:nvSpPr>
          <p:spPr bwMode="auto">
            <a:xfrm>
              <a:off x="7858148" y="306644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grpSp>
        <p:nvGrpSpPr>
          <p:cNvPr id="4" name="Группа 38"/>
          <p:cNvGrpSpPr>
            <a:grpSpLocks/>
          </p:cNvGrpSpPr>
          <p:nvPr/>
        </p:nvGrpSpPr>
        <p:grpSpPr bwMode="auto">
          <a:xfrm>
            <a:off x="6357938" y="5106988"/>
            <a:ext cx="2500312" cy="1346200"/>
            <a:chOff x="6357950" y="4681847"/>
            <a:chExt cx="2500329" cy="1346594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6357950" y="5431366"/>
              <a:ext cx="2500329" cy="1587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7687462" y="5467096"/>
              <a:ext cx="1984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авая круглая скобка 73"/>
            <p:cNvSpPr/>
            <p:nvPr/>
          </p:nvSpPr>
          <p:spPr>
            <a:xfrm rot="16200000">
              <a:off x="7570003" y="3965239"/>
              <a:ext cx="76222" cy="2500329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1" name="TextBox 74"/>
            <p:cNvSpPr txBox="1">
              <a:spLocks noChangeArrowheads="1"/>
            </p:cNvSpPr>
            <p:nvPr/>
          </p:nvSpPr>
          <p:spPr bwMode="auto">
            <a:xfrm>
              <a:off x="7072330" y="4681847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1292" name="TextBox 77"/>
            <p:cNvSpPr txBox="1">
              <a:spLocks noChangeArrowheads="1"/>
            </p:cNvSpPr>
            <p:nvPr/>
          </p:nvSpPr>
          <p:spPr bwMode="auto">
            <a:xfrm>
              <a:off x="6357950" y="55667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1293" name="TextBox 78"/>
            <p:cNvSpPr txBox="1">
              <a:spLocks noChangeArrowheads="1"/>
            </p:cNvSpPr>
            <p:nvPr/>
          </p:nvSpPr>
          <p:spPr bwMode="auto">
            <a:xfrm>
              <a:off x="7643834" y="55667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3цв.</a:t>
              </a:r>
            </a:p>
          </p:txBody>
        </p:sp>
        <p:sp>
          <p:nvSpPr>
            <p:cNvPr id="11294" name="TextBox 79"/>
            <p:cNvSpPr txBox="1">
              <a:spLocks noChangeArrowheads="1"/>
            </p:cNvSpPr>
            <p:nvPr/>
          </p:nvSpPr>
          <p:spPr bwMode="auto">
            <a:xfrm>
              <a:off x="6572264" y="5066711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1295" name="TextBox 80"/>
            <p:cNvSpPr txBox="1">
              <a:spLocks noChangeArrowheads="1"/>
            </p:cNvSpPr>
            <p:nvPr/>
          </p:nvSpPr>
          <p:spPr bwMode="auto">
            <a:xfrm>
              <a:off x="7786710" y="5066710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sp>
        <p:nvSpPr>
          <p:cNvPr id="11269" name="TextBox 81"/>
          <p:cNvSpPr txBox="1">
            <a:spLocks noChangeArrowheads="1"/>
          </p:cNvSpPr>
          <p:nvPr/>
        </p:nvSpPr>
        <p:spPr bwMode="auto">
          <a:xfrm>
            <a:off x="357188" y="1557338"/>
            <a:ext cx="4719637" cy="12001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У Лены 3 мака и 7 ромашек. Сколько всего у Лены цветков?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07950" y="4581525"/>
            <a:ext cx="2786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cs typeface="Arial" pitchFamily="34" charset="0"/>
              </a:rPr>
              <a:t>3 + 7 = 10 ( цв.)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07950" y="4941888"/>
            <a:ext cx="3143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cs typeface="Arial" pitchFamily="34" charset="0"/>
              </a:rPr>
              <a:t>Ответ: 10 цветов.</a:t>
            </a:r>
          </a:p>
        </p:txBody>
      </p:sp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179388" y="549275"/>
            <a:ext cx="8856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1. 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Помоги Пете, Кате и Вове подобрать к каждой задаче нужную схему. Реши задачи устно.</a:t>
            </a:r>
          </a:p>
        </p:txBody>
      </p:sp>
      <p:grpSp>
        <p:nvGrpSpPr>
          <p:cNvPr id="5" name="Группа 3"/>
          <p:cNvGrpSpPr>
            <a:grpSpLocks/>
          </p:cNvGrpSpPr>
          <p:nvPr/>
        </p:nvGrpSpPr>
        <p:grpSpPr bwMode="auto">
          <a:xfrm>
            <a:off x="1517650" y="5589588"/>
            <a:ext cx="2859088" cy="714375"/>
            <a:chOff x="1516887" y="5589240"/>
            <a:chExt cx="2860211" cy="715265"/>
          </a:xfrm>
        </p:grpSpPr>
        <p:pic>
          <p:nvPicPr>
            <p:cNvPr id="11285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16887" y="5589240"/>
              <a:ext cx="335683" cy="71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041415" y="5589240"/>
              <a:ext cx="335683" cy="71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779151" y="5589240"/>
              <a:ext cx="335683" cy="71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595313" y="5589588"/>
            <a:ext cx="4241800" cy="669925"/>
            <a:chOff x="595340" y="5589240"/>
            <a:chExt cx="4242533" cy="670240"/>
          </a:xfrm>
        </p:grpSpPr>
        <p:pic>
          <p:nvPicPr>
            <p:cNvPr id="11278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56113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57604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580642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119869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382134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95340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318378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5" name="Прямоугольник 49"/>
          <p:cNvSpPr>
            <a:spLocks noChangeArrowheads="1"/>
          </p:cNvSpPr>
          <p:nvPr/>
        </p:nvSpPr>
        <p:spPr bwMode="auto">
          <a:xfrm>
            <a:off x="5357813" y="2143125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П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/>
          </a:p>
        </p:txBody>
      </p:sp>
      <p:sp>
        <p:nvSpPr>
          <p:cNvPr id="11276" name="Прямоугольник 51"/>
          <p:cNvSpPr>
            <a:spLocks noChangeArrowheads="1"/>
          </p:cNvSpPr>
          <p:nvPr/>
        </p:nvSpPr>
        <p:spPr bwMode="auto">
          <a:xfrm>
            <a:off x="5286375" y="3929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К.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11277" name="Прямоугольник 55"/>
          <p:cNvSpPr>
            <a:spLocks noChangeArrowheads="1"/>
          </p:cNvSpPr>
          <p:nvPr/>
        </p:nvSpPr>
        <p:spPr bwMode="auto">
          <a:xfrm>
            <a:off x="5286375" y="5429250"/>
            <a:ext cx="47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В.</a:t>
            </a: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54461 -0.3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2"/>
          <p:cNvSpPr txBox="1">
            <a:spLocks noChangeArrowheads="1"/>
          </p:cNvSpPr>
          <p:nvPr/>
        </p:nvSpPr>
        <p:spPr bwMode="auto">
          <a:xfrm>
            <a:off x="366713" y="1355725"/>
            <a:ext cx="4719637" cy="12001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У Лены 10 цветков. Из них 7 ромашек, остальные – маки. Сколько маков  у Лены?</a:t>
            </a:r>
          </a:p>
        </p:txBody>
      </p:sp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5786438" y="1290638"/>
            <a:ext cx="2928937" cy="2066925"/>
            <a:chOff x="5786446" y="428604"/>
            <a:chExt cx="2928959" cy="206633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6215074" y="1217367"/>
              <a:ext cx="25003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7020751" y="1205464"/>
              <a:ext cx="103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авая круглая скобка 29"/>
            <p:cNvSpPr/>
            <p:nvPr/>
          </p:nvSpPr>
          <p:spPr>
            <a:xfrm rot="16200000">
              <a:off x="7426357" y="-249430"/>
              <a:ext cx="77765" cy="2500331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30" name="TextBox 30"/>
            <p:cNvSpPr txBox="1">
              <a:spLocks noChangeArrowheads="1"/>
            </p:cNvSpPr>
            <p:nvPr/>
          </p:nvSpPr>
          <p:spPr bwMode="auto">
            <a:xfrm>
              <a:off x="6929454" y="428604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2331" name="TextBox 32"/>
            <p:cNvSpPr txBox="1">
              <a:spLocks noChangeArrowheads="1"/>
            </p:cNvSpPr>
            <p:nvPr/>
          </p:nvSpPr>
          <p:spPr bwMode="auto">
            <a:xfrm>
              <a:off x="6215074" y="2033277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3цв.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215074" y="1747441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964320" y="1496687"/>
              <a:ext cx="501508" cy="31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авая круглая скобка 41"/>
            <p:cNvSpPr/>
            <p:nvPr/>
          </p:nvSpPr>
          <p:spPr>
            <a:xfrm rot="5400000" flipV="1">
              <a:off x="7822450" y="568819"/>
              <a:ext cx="142834" cy="1643074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авая круглая скобка 45"/>
            <p:cNvSpPr/>
            <p:nvPr/>
          </p:nvSpPr>
          <p:spPr>
            <a:xfrm rot="5400000" flipV="1">
              <a:off x="6608004" y="1497346"/>
              <a:ext cx="142834" cy="928694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6822370" y="1426065"/>
              <a:ext cx="49992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37" name="TextBox 49"/>
            <p:cNvSpPr txBox="1">
              <a:spLocks noChangeArrowheads="1"/>
            </p:cNvSpPr>
            <p:nvPr/>
          </p:nvSpPr>
          <p:spPr bwMode="auto">
            <a:xfrm>
              <a:off x="7358082" y="1533211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2338" name="TextBox 50"/>
            <p:cNvSpPr txBox="1">
              <a:spLocks noChangeArrowheads="1"/>
            </p:cNvSpPr>
            <p:nvPr/>
          </p:nvSpPr>
          <p:spPr bwMode="auto">
            <a:xfrm>
              <a:off x="5786446" y="928670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2339" name="TextBox 51"/>
            <p:cNvSpPr txBox="1">
              <a:spLocks noChangeArrowheads="1"/>
            </p:cNvSpPr>
            <p:nvPr/>
          </p:nvSpPr>
          <p:spPr bwMode="auto">
            <a:xfrm>
              <a:off x="5786446" y="1500174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6215063" y="3516313"/>
            <a:ext cx="2500312" cy="1281112"/>
            <a:chOff x="6215074" y="2753021"/>
            <a:chExt cx="2500330" cy="128052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6215074" y="3432157"/>
              <a:ext cx="250033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7616099" y="3467860"/>
              <a:ext cx="198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авая круглая скобка 54"/>
            <p:cNvSpPr/>
            <p:nvPr/>
          </p:nvSpPr>
          <p:spPr>
            <a:xfrm rot="16200000">
              <a:off x="7427157" y="1964605"/>
              <a:ext cx="76165" cy="2500330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2" name="TextBox 55"/>
            <p:cNvSpPr txBox="1">
              <a:spLocks noChangeArrowheads="1"/>
            </p:cNvSpPr>
            <p:nvPr/>
          </p:nvSpPr>
          <p:spPr bwMode="auto">
            <a:xfrm>
              <a:off x="6929454" y="2753021"/>
              <a:ext cx="92869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10цв.</a:t>
              </a:r>
            </a:p>
          </p:txBody>
        </p:sp>
        <p:sp>
          <p:nvSpPr>
            <p:cNvPr id="12323" name="TextBox 56"/>
            <p:cNvSpPr txBox="1">
              <a:spLocks noChangeArrowheads="1"/>
            </p:cNvSpPr>
            <p:nvPr/>
          </p:nvSpPr>
          <p:spPr bwMode="auto">
            <a:xfrm>
              <a:off x="6357950" y="35718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2324" name="TextBox 63"/>
            <p:cNvSpPr txBox="1">
              <a:spLocks noChangeArrowheads="1"/>
            </p:cNvSpPr>
            <p:nvPr/>
          </p:nvSpPr>
          <p:spPr bwMode="auto">
            <a:xfrm>
              <a:off x="7786710" y="3566512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2325" name="TextBox 64"/>
            <p:cNvSpPr txBox="1">
              <a:spLocks noChangeArrowheads="1"/>
            </p:cNvSpPr>
            <p:nvPr/>
          </p:nvSpPr>
          <p:spPr bwMode="auto">
            <a:xfrm>
              <a:off x="6429388" y="3066447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2326" name="TextBox 66"/>
            <p:cNvSpPr txBox="1">
              <a:spLocks noChangeArrowheads="1"/>
            </p:cNvSpPr>
            <p:nvPr/>
          </p:nvSpPr>
          <p:spPr bwMode="auto">
            <a:xfrm>
              <a:off x="7858148" y="306644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grpSp>
        <p:nvGrpSpPr>
          <p:cNvPr id="4" name="Группа 38"/>
          <p:cNvGrpSpPr>
            <a:grpSpLocks/>
          </p:cNvGrpSpPr>
          <p:nvPr/>
        </p:nvGrpSpPr>
        <p:grpSpPr bwMode="auto">
          <a:xfrm>
            <a:off x="6357938" y="5084763"/>
            <a:ext cx="2500312" cy="1347787"/>
            <a:chOff x="6357950" y="4681847"/>
            <a:chExt cx="2500329" cy="1346594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6357950" y="5432069"/>
              <a:ext cx="250032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7687579" y="5467757"/>
              <a:ext cx="1982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авая круглая скобка 73"/>
            <p:cNvSpPr/>
            <p:nvPr/>
          </p:nvSpPr>
          <p:spPr>
            <a:xfrm rot="16200000">
              <a:off x="7569255" y="3965404"/>
              <a:ext cx="77718" cy="2500329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4" name="TextBox 74"/>
            <p:cNvSpPr txBox="1">
              <a:spLocks noChangeArrowheads="1"/>
            </p:cNvSpPr>
            <p:nvPr/>
          </p:nvSpPr>
          <p:spPr bwMode="auto">
            <a:xfrm>
              <a:off x="7072330" y="4681847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2315" name="TextBox 77"/>
            <p:cNvSpPr txBox="1">
              <a:spLocks noChangeArrowheads="1"/>
            </p:cNvSpPr>
            <p:nvPr/>
          </p:nvSpPr>
          <p:spPr bwMode="auto">
            <a:xfrm>
              <a:off x="6357950" y="55667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2316" name="TextBox 78"/>
            <p:cNvSpPr txBox="1">
              <a:spLocks noChangeArrowheads="1"/>
            </p:cNvSpPr>
            <p:nvPr/>
          </p:nvSpPr>
          <p:spPr bwMode="auto">
            <a:xfrm>
              <a:off x="7643834" y="55667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3цв.</a:t>
              </a:r>
            </a:p>
          </p:txBody>
        </p:sp>
        <p:sp>
          <p:nvSpPr>
            <p:cNvPr id="12317" name="TextBox 79"/>
            <p:cNvSpPr txBox="1">
              <a:spLocks noChangeArrowheads="1"/>
            </p:cNvSpPr>
            <p:nvPr/>
          </p:nvSpPr>
          <p:spPr bwMode="auto">
            <a:xfrm>
              <a:off x="6572264" y="5066711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2318" name="TextBox 80"/>
            <p:cNvSpPr txBox="1">
              <a:spLocks noChangeArrowheads="1"/>
            </p:cNvSpPr>
            <p:nvPr/>
          </p:nvSpPr>
          <p:spPr bwMode="auto">
            <a:xfrm>
              <a:off x="7786710" y="5066710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7150" y="4581525"/>
            <a:ext cx="2786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cs typeface="Arial" pitchFamily="34" charset="0"/>
              </a:rPr>
              <a:t>10 – 7 = 3 ( м.)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07950" y="4967288"/>
            <a:ext cx="2838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cs typeface="Arial" pitchFamily="34" charset="0"/>
              </a:rPr>
              <a:t>Ответ: 3 мака.</a:t>
            </a:r>
          </a:p>
        </p:txBody>
      </p:sp>
      <p:sp>
        <p:nvSpPr>
          <p:cNvPr id="12296" name="TextBox 48"/>
          <p:cNvSpPr txBox="1">
            <a:spLocks noChangeArrowheads="1"/>
          </p:cNvSpPr>
          <p:nvPr/>
        </p:nvSpPr>
        <p:spPr bwMode="auto">
          <a:xfrm>
            <a:off x="179388" y="549275"/>
            <a:ext cx="8856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1. 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Помоги Пете, Кате и Вове подобрать к каждой задаче нужную схему. Реши задачи устно.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5688" y="5589588"/>
            <a:ext cx="4556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17650" y="5589588"/>
            <a:ext cx="3349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41775" y="5589588"/>
            <a:ext cx="3349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9713" y="5589588"/>
            <a:ext cx="3349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57375" y="5589588"/>
            <a:ext cx="4556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1400" y="5589588"/>
            <a:ext cx="4556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19438" y="5589588"/>
            <a:ext cx="4556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81500" y="5589588"/>
            <a:ext cx="4556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5313" y="5589588"/>
            <a:ext cx="4556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17750" y="5589588"/>
            <a:ext cx="4556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3532188" y="3825875"/>
            <a:ext cx="341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308" name="Прямоугольник 48"/>
          <p:cNvSpPr>
            <a:spLocks noChangeArrowheads="1"/>
          </p:cNvSpPr>
          <p:nvPr/>
        </p:nvSpPr>
        <p:spPr bwMode="auto">
          <a:xfrm>
            <a:off x="5429250" y="5572125"/>
            <a:ext cx="47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В.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12309" name="Прямоугольник 49"/>
          <p:cNvSpPr>
            <a:spLocks noChangeArrowheads="1"/>
          </p:cNvSpPr>
          <p:nvPr/>
        </p:nvSpPr>
        <p:spPr bwMode="auto">
          <a:xfrm>
            <a:off x="5286375" y="3929063"/>
            <a:ext cx="449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К.</a:t>
            </a:r>
          </a:p>
        </p:txBody>
      </p:sp>
      <p:sp>
        <p:nvSpPr>
          <p:cNvPr id="12310" name="Прямоугольник 50"/>
          <p:cNvSpPr>
            <a:spLocks noChangeArrowheads="1"/>
          </p:cNvSpPr>
          <p:nvPr/>
        </p:nvSpPr>
        <p:spPr bwMode="auto">
          <a:xfrm>
            <a:off x="5286375" y="1928813"/>
            <a:ext cx="55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П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53681 -0.09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4"/>
          <p:cNvSpPr txBox="1">
            <a:spLocks noChangeArrowheads="1"/>
          </p:cNvSpPr>
          <p:nvPr/>
        </p:nvSpPr>
        <p:spPr bwMode="auto">
          <a:xfrm>
            <a:off x="366713" y="1355725"/>
            <a:ext cx="4719637" cy="12001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У Лены 3 мака и 7 ромашек. На сколько маков меньше, чем ромашек?</a:t>
            </a:r>
          </a:p>
        </p:txBody>
      </p:sp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5786438" y="1290638"/>
            <a:ext cx="2928937" cy="2066925"/>
            <a:chOff x="5786446" y="428604"/>
            <a:chExt cx="2928959" cy="206633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6215074" y="1217367"/>
              <a:ext cx="25003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7020751" y="1205464"/>
              <a:ext cx="103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авая круглая скобка 29"/>
            <p:cNvSpPr/>
            <p:nvPr/>
          </p:nvSpPr>
          <p:spPr>
            <a:xfrm rot="16200000">
              <a:off x="7426357" y="-249430"/>
              <a:ext cx="77765" cy="2500331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6" name="TextBox 30"/>
            <p:cNvSpPr txBox="1">
              <a:spLocks noChangeArrowheads="1"/>
            </p:cNvSpPr>
            <p:nvPr/>
          </p:nvSpPr>
          <p:spPr bwMode="auto">
            <a:xfrm>
              <a:off x="6929454" y="428604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3357" name="TextBox 32"/>
            <p:cNvSpPr txBox="1">
              <a:spLocks noChangeArrowheads="1"/>
            </p:cNvSpPr>
            <p:nvPr/>
          </p:nvSpPr>
          <p:spPr bwMode="auto">
            <a:xfrm>
              <a:off x="6215074" y="2033277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3цв.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215074" y="1747441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964320" y="1496687"/>
              <a:ext cx="501508" cy="31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авая круглая скобка 41"/>
            <p:cNvSpPr/>
            <p:nvPr/>
          </p:nvSpPr>
          <p:spPr>
            <a:xfrm rot="5400000" flipV="1">
              <a:off x="7822450" y="568819"/>
              <a:ext cx="142834" cy="1643074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авая круглая скобка 45"/>
            <p:cNvSpPr/>
            <p:nvPr/>
          </p:nvSpPr>
          <p:spPr>
            <a:xfrm rot="5400000" flipV="1">
              <a:off x="6608004" y="1497346"/>
              <a:ext cx="142834" cy="928694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6822370" y="1426065"/>
              <a:ext cx="49992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3" name="TextBox 49"/>
            <p:cNvSpPr txBox="1">
              <a:spLocks noChangeArrowheads="1"/>
            </p:cNvSpPr>
            <p:nvPr/>
          </p:nvSpPr>
          <p:spPr bwMode="auto">
            <a:xfrm>
              <a:off x="7358082" y="1533211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3364" name="TextBox 50"/>
            <p:cNvSpPr txBox="1">
              <a:spLocks noChangeArrowheads="1"/>
            </p:cNvSpPr>
            <p:nvPr/>
          </p:nvSpPr>
          <p:spPr bwMode="auto">
            <a:xfrm>
              <a:off x="5786446" y="928670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3365" name="TextBox 51"/>
            <p:cNvSpPr txBox="1">
              <a:spLocks noChangeArrowheads="1"/>
            </p:cNvSpPr>
            <p:nvPr/>
          </p:nvSpPr>
          <p:spPr bwMode="auto">
            <a:xfrm>
              <a:off x="5786446" y="1500174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6215063" y="3516313"/>
            <a:ext cx="2500312" cy="1281112"/>
            <a:chOff x="6215074" y="2753021"/>
            <a:chExt cx="2500330" cy="128052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6215074" y="3432157"/>
              <a:ext cx="250033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7616099" y="3467860"/>
              <a:ext cx="198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авая круглая скобка 54"/>
            <p:cNvSpPr/>
            <p:nvPr/>
          </p:nvSpPr>
          <p:spPr>
            <a:xfrm rot="16200000">
              <a:off x="7427157" y="1964605"/>
              <a:ext cx="76165" cy="2500330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8" name="TextBox 55"/>
            <p:cNvSpPr txBox="1">
              <a:spLocks noChangeArrowheads="1"/>
            </p:cNvSpPr>
            <p:nvPr/>
          </p:nvSpPr>
          <p:spPr bwMode="auto">
            <a:xfrm>
              <a:off x="6929454" y="2753021"/>
              <a:ext cx="92869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10цв.</a:t>
              </a:r>
            </a:p>
          </p:txBody>
        </p:sp>
        <p:sp>
          <p:nvSpPr>
            <p:cNvPr id="13349" name="TextBox 56"/>
            <p:cNvSpPr txBox="1">
              <a:spLocks noChangeArrowheads="1"/>
            </p:cNvSpPr>
            <p:nvPr/>
          </p:nvSpPr>
          <p:spPr bwMode="auto">
            <a:xfrm>
              <a:off x="6357950" y="35718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3350" name="TextBox 63"/>
            <p:cNvSpPr txBox="1">
              <a:spLocks noChangeArrowheads="1"/>
            </p:cNvSpPr>
            <p:nvPr/>
          </p:nvSpPr>
          <p:spPr bwMode="auto">
            <a:xfrm>
              <a:off x="7786710" y="3566512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3351" name="TextBox 64"/>
            <p:cNvSpPr txBox="1">
              <a:spLocks noChangeArrowheads="1"/>
            </p:cNvSpPr>
            <p:nvPr/>
          </p:nvSpPr>
          <p:spPr bwMode="auto">
            <a:xfrm>
              <a:off x="6429388" y="3066447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3352" name="TextBox 66"/>
            <p:cNvSpPr txBox="1">
              <a:spLocks noChangeArrowheads="1"/>
            </p:cNvSpPr>
            <p:nvPr/>
          </p:nvSpPr>
          <p:spPr bwMode="auto">
            <a:xfrm>
              <a:off x="7858148" y="306644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grpSp>
        <p:nvGrpSpPr>
          <p:cNvPr id="4" name="Группа 38"/>
          <p:cNvGrpSpPr>
            <a:grpSpLocks/>
          </p:cNvGrpSpPr>
          <p:nvPr/>
        </p:nvGrpSpPr>
        <p:grpSpPr bwMode="auto">
          <a:xfrm>
            <a:off x="6357938" y="5106988"/>
            <a:ext cx="2500312" cy="1346200"/>
            <a:chOff x="6357950" y="4681847"/>
            <a:chExt cx="2500329" cy="1346594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6357950" y="5431366"/>
              <a:ext cx="2500329" cy="1587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7687462" y="5467096"/>
              <a:ext cx="1984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авая круглая скобка 73"/>
            <p:cNvSpPr/>
            <p:nvPr/>
          </p:nvSpPr>
          <p:spPr>
            <a:xfrm rot="16200000">
              <a:off x="7570003" y="3965239"/>
              <a:ext cx="76222" cy="2500329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0" name="TextBox 74"/>
            <p:cNvSpPr txBox="1">
              <a:spLocks noChangeArrowheads="1"/>
            </p:cNvSpPr>
            <p:nvPr/>
          </p:nvSpPr>
          <p:spPr bwMode="auto">
            <a:xfrm>
              <a:off x="7072330" y="4681847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? цв.</a:t>
              </a:r>
            </a:p>
          </p:txBody>
        </p:sp>
        <p:sp>
          <p:nvSpPr>
            <p:cNvPr id="13341" name="TextBox 77"/>
            <p:cNvSpPr txBox="1">
              <a:spLocks noChangeArrowheads="1"/>
            </p:cNvSpPr>
            <p:nvPr/>
          </p:nvSpPr>
          <p:spPr bwMode="auto">
            <a:xfrm>
              <a:off x="6357950" y="55667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7цв.</a:t>
              </a:r>
            </a:p>
          </p:txBody>
        </p:sp>
        <p:sp>
          <p:nvSpPr>
            <p:cNvPr id="13342" name="TextBox 78"/>
            <p:cNvSpPr txBox="1">
              <a:spLocks noChangeArrowheads="1"/>
            </p:cNvSpPr>
            <p:nvPr/>
          </p:nvSpPr>
          <p:spPr bwMode="auto">
            <a:xfrm>
              <a:off x="7643834" y="556677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3цв.</a:t>
              </a:r>
            </a:p>
          </p:txBody>
        </p:sp>
        <p:sp>
          <p:nvSpPr>
            <p:cNvPr id="13343" name="TextBox 79"/>
            <p:cNvSpPr txBox="1">
              <a:spLocks noChangeArrowheads="1"/>
            </p:cNvSpPr>
            <p:nvPr/>
          </p:nvSpPr>
          <p:spPr bwMode="auto">
            <a:xfrm>
              <a:off x="6572264" y="5066711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р.</a:t>
              </a:r>
            </a:p>
          </p:txBody>
        </p:sp>
        <p:sp>
          <p:nvSpPr>
            <p:cNvPr id="13344" name="TextBox 80"/>
            <p:cNvSpPr txBox="1">
              <a:spLocks noChangeArrowheads="1"/>
            </p:cNvSpPr>
            <p:nvPr/>
          </p:nvSpPr>
          <p:spPr bwMode="auto">
            <a:xfrm>
              <a:off x="7786710" y="5066710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7030A0"/>
                  </a:solidFill>
                  <a:cs typeface="Arial" pitchFamily="34" charset="0"/>
                </a:rPr>
                <a:t>м.</a:t>
              </a: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07950" y="4581525"/>
            <a:ext cx="2786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cs typeface="Arial" pitchFamily="34" charset="0"/>
              </a:rPr>
              <a:t>7 – 3 = 4 ( м.)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925" y="4941888"/>
            <a:ext cx="3168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cs typeface="Arial" pitchFamily="34" charset="0"/>
              </a:rPr>
              <a:t>Ответ: на 4 меньше.</a:t>
            </a:r>
          </a:p>
        </p:txBody>
      </p:sp>
      <p:sp>
        <p:nvSpPr>
          <p:cNvPr id="13320" name="TextBox 47"/>
          <p:cNvSpPr txBox="1">
            <a:spLocks noChangeArrowheads="1"/>
          </p:cNvSpPr>
          <p:nvPr/>
        </p:nvSpPr>
        <p:spPr bwMode="auto">
          <a:xfrm>
            <a:off x="179388" y="549275"/>
            <a:ext cx="8856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1. 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Помоги Пете, Кате и Вове подобрать к каждой задаче нужную схему. Реши задачи устно.</a:t>
            </a: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2832100" y="4797425"/>
            <a:ext cx="1266825" cy="714375"/>
            <a:chOff x="4287903" y="4749108"/>
            <a:chExt cx="1267852" cy="715266"/>
          </a:xfrm>
        </p:grpSpPr>
        <p:pic>
          <p:nvPicPr>
            <p:cNvPr id="13334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87903" y="4749108"/>
              <a:ext cx="335683" cy="71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49897" y="4749109"/>
              <a:ext cx="335683" cy="71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20072" y="4749109"/>
              <a:ext cx="335683" cy="71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"/>
          <p:cNvGrpSpPr>
            <a:grpSpLocks/>
          </p:cNvGrpSpPr>
          <p:nvPr/>
        </p:nvGrpSpPr>
        <p:grpSpPr bwMode="auto">
          <a:xfrm>
            <a:off x="2684463" y="5589588"/>
            <a:ext cx="1563687" cy="669925"/>
            <a:chOff x="4120981" y="5589240"/>
            <a:chExt cx="1563851" cy="670240"/>
          </a:xfrm>
        </p:grpSpPr>
        <p:pic>
          <p:nvPicPr>
            <p:cNvPr id="13331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229093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120981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5038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468313" y="5589588"/>
            <a:ext cx="2117725" cy="669925"/>
            <a:chOff x="1904753" y="5589240"/>
            <a:chExt cx="2117910" cy="670240"/>
          </a:xfrm>
        </p:grpSpPr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458810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12867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04753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66924" y="5589240"/>
              <a:ext cx="455739" cy="67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24" name="Прямоугольник 50"/>
          <p:cNvSpPr>
            <a:spLocks noChangeArrowheads="1"/>
          </p:cNvSpPr>
          <p:nvPr/>
        </p:nvSpPr>
        <p:spPr bwMode="auto">
          <a:xfrm>
            <a:off x="5286375" y="2143125"/>
            <a:ext cx="49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П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 sz="2400"/>
          </a:p>
        </p:txBody>
      </p:sp>
      <p:sp>
        <p:nvSpPr>
          <p:cNvPr id="13325" name="Прямоугольник 51"/>
          <p:cNvSpPr>
            <a:spLocks noChangeArrowheads="1"/>
          </p:cNvSpPr>
          <p:nvPr/>
        </p:nvSpPr>
        <p:spPr bwMode="auto">
          <a:xfrm>
            <a:off x="5214938" y="3929063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К.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13326" name="Прямоугольник 55"/>
          <p:cNvSpPr>
            <a:spLocks noChangeArrowheads="1"/>
          </p:cNvSpPr>
          <p:nvPr/>
        </p:nvSpPr>
        <p:spPr bwMode="auto">
          <a:xfrm>
            <a:off x="5214938" y="550068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В.</a:t>
            </a: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51337 0.182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F9421-0EFB-45E4-922C-5BDA60C939DE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7C60C-7F81-4E7B-B02F-9F9591A3FF1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4340" name="Picture 2" descr="C:\Users\Лейла\Pictures\Рисунок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6238" y="1844675"/>
            <a:ext cx="3449637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1476375" y="692150"/>
            <a:ext cx="6624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Посмотрим друг на друга.</a:t>
            </a:r>
            <a:br>
              <a:rPr lang="ru-RU" sz="3200"/>
            </a:br>
            <a:r>
              <a:rPr lang="ru-RU" sz="3200"/>
              <a:t>Улыбнемся.</a:t>
            </a:r>
            <a:br>
              <a:rPr lang="ru-RU" sz="3200"/>
            </a:br>
            <a:r>
              <a:rPr lang="ru-RU" sz="3200"/>
              <a:t>Покачаем головой.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F9421-0EFB-45E4-922C-5BDA60C939DE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996EF-C4FA-42DC-8393-92D43F9BDA8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5364" name="Picture 2" descr="C:\Users\Лейла\Pictures\Рисунок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4438" y="2590800"/>
            <a:ext cx="3859212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1692275" y="765175"/>
            <a:ext cx="4824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Пошагаем на 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F9421-0EFB-45E4-922C-5BDA60C939DE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2F63D-997A-4783-9A16-7FC19A4B5E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6388" name="Picture 2" descr="C:\Users\Лейла\Pictures\Рисунок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1908175" y="620713"/>
            <a:ext cx="453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Покрутим обруч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9350" y="2205038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F9421-0EFB-45E4-922C-5BDA60C939DE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6C11B-99DE-4D42-9C26-DEC4FD096B2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412" name="Picture 2" descr="C:\Users\Лейла\Pictures\Рисунок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63813" y="1752600"/>
            <a:ext cx="4141787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1763713" y="765175"/>
            <a:ext cx="66754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Побегаем на 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F9421-0EFB-45E4-922C-5BDA60C939DE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ACF4-99A8-4476-B038-34C188FB30D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8436" name="Picture 2" descr="C:\Users\Лейла\Pictures\Рисунок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9"/>
          <p:cNvSpPr>
            <a:spLocks noChangeArrowheads="1"/>
          </p:cNvSpPr>
          <p:nvPr/>
        </p:nvSpPr>
        <p:spPr bwMode="auto">
          <a:xfrm>
            <a:off x="1763713" y="765175"/>
            <a:ext cx="66754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Потанцуем</a:t>
            </a:r>
          </a:p>
        </p:txBody>
      </p:sp>
      <p:pic>
        <p:nvPicPr>
          <p:cNvPr id="18438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4438" y="3733800"/>
            <a:ext cx="409416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F9421-0EFB-45E4-922C-5BDA60C939DE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39AE4-F0D4-4F07-868E-CF0AFE68D3F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9460" name="Picture 2" descr="C:\Users\Лейла\Pictures\Рисунок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1763713" y="765175"/>
            <a:ext cx="66754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А теперь друг другу похлопаем</a:t>
            </a:r>
          </a:p>
        </p:txBody>
      </p:sp>
      <p:pic>
        <p:nvPicPr>
          <p:cNvPr id="19462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9550" y="3357563"/>
            <a:ext cx="39497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329BFF-C216-4362-A520-A9307CFB4241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A8A7A-7ABC-4591-83A1-A6B88F15CCF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484" name="Picture 2" descr="http://i.allday.ru/uploads/posts/2010-09/1285654845_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A909B-BBEF-430F-966A-87AC261A4520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B4149-795C-4023-B7A5-D802764BFEDB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7" name="Picture 4" descr="C:\Documents and Settings\User\Рабочий стол\Фото зима\4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850" y="333375"/>
            <a:ext cx="3013075" cy="2232025"/>
          </a:xfrm>
          <a:noFill/>
        </p:spPr>
      </p:pic>
      <p:sp>
        <p:nvSpPr>
          <p:cNvPr id="17" name="Выноска-облако 16"/>
          <p:cNvSpPr/>
          <p:nvPr/>
        </p:nvSpPr>
        <p:spPr>
          <a:xfrm>
            <a:off x="2843213" y="1412875"/>
            <a:ext cx="6084887" cy="43195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2276872"/>
            <a:ext cx="514806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умные, мы дружные</a:t>
            </a:r>
            <a:endParaRPr lang="ru-RU" sz="28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8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- внимательные, мы - старательные</a:t>
            </a:r>
            <a:endParaRPr lang="ru-RU" sz="28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8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 первом классе учимся</a:t>
            </a:r>
            <a:endParaRPr lang="ru-RU" sz="28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Times New Roman" pitchFamily="18" charset="0"/>
              </a:rPr>
              <a:t>Всё у нас получится!</a:t>
            </a:r>
            <a:r>
              <a:rPr lang="ru-RU" sz="28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28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9913" y="1916113"/>
            <a:ext cx="4705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На сколько кошек больше, чем котов?</a:t>
            </a:r>
          </a:p>
        </p:txBody>
      </p:sp>
      <p:sp>
        <p:nvSpPr>
          <p:cNvPr id="21507" name="Прямоугольник 326"/>
          <p:cNvSpPr>
            <a:spLocks noChangeArrowheads="1"/>
          </p:cNvSpPr>
          <p:nvPr/>
        </p:nvSpPr>
        <p:spPr bwMode="auto">
          <a:xfrm>
            <a:off x="233363" y="519113"/>
            <a:ext cx="8910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3. 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Прочитай тексты. Как изменить  их так, чтобы получились задачи? Какое выражение подходит к каждой из них.</a:t>
            </a:r>
            <a:endParaRPr lang="ru-RU"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6900" y="1484313"/>
            <a:ext cx="4705350" cy="4619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У старушки 3 кота и 4 кошки.</a:t>
            </a:r>
          </a:p>
        </p:txBody>
      </p:sp>
      <p:sp>
        <p:nvSpPr>
          <p:cNvPr id="21509" name="TextBox 26"/>
          <p:cNvSpPr txBox="1">
            <a:spLocks noChangeArrowheads="1"/>
          </p:cNvSpPr>
          <p:nvPr/>
        </p:nvSpPr>
        <p:spPr bwMode="auto">
          <a:xfrm>
            <a:off x="558800" y="4933950"/>
            <a:ext cx="4743450" cy="12001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У тропинки     ромашки и 2 мака. На сколько ромашек больше, чем маков?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78738" y="1857375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4 – 3 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07300" y="2928938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6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750175" y="414337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3 + 4 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735888" y="5029200"/>
            <a:ext cx="1201737" cy="538163"/>
            <a:chOff x="7402681" y="5029296"/>
            <a:chExt cx="1201767" cy="537521"/>
          </a:xfrm>
        </p:grpSpPr>
        <p:sp>
          <p:nvSpPr>
            <p:cNvPr id="21523" name="TextBox 44"/>
            <p:cNvSpPr txBox="1">
              <a:spLocks noChangeArrowheads="1"/>
            </p:cNvSpPr>
            <p:nvPr/>
          </p:nvSpPr>
          <p:spPr bwMode="auto">
            <a:xfrm>
              <a:off x="7668765" y="5029296"/>
              <a:ext cx="9356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002060"/>
                  </a:solidFill>
                  <a:cs typeface="Arial" pitchFamily="34" charset="0"/>
                </a:rPr>
                <a:t> – 2</a:t>
              </a:r>
            </a:p>
          </p:txBody>
        </p:sp>
        <p:sp>
          <p:nvSpPr>
            <p:cNvPr id="21524" name="Прямоугольник 45"/>
            <p:cNvSpPr>
              <a:spLocks noChangeArrowheads="1"/>
            </p:cNvSpPr>
            <p:nvPr/>
          </p:nvSpPr>
          <p:spPr bwMode="auto">
            <a:xfrm>
              <a:off x="7402681" y="5043597"/>
              <a:ext cx="284052" cy="52322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002060"/>
                  </a:solidFill>
                  <a:cs typeface="Arial" pitchFamily="34" charset="0"/>
                </a:rPr>
                <a:t> 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1887538"/>
            <a:ext cx="470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Сколько животных у старушки?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63763" y="4964113"/>
            <a:ext cx="5762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3</a:t>
            </a:r>
          </a:p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4</a:t>
            </a:r>
          </a:p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5</a:t>
            </a:r>
          </a:p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6</a:t>
            </a:r>
          </a:p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7</a:t>
            </a:r>
          </a:p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8</a:t>
            </a:r>
          </a:p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9</a:t>
            </a:r>
          </a:p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585788" y="2868613"/>
            <a:ext cx="4716462" cy="15700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На крыше сидели 10                  . Шесть                   улетели. Сколько осталось                   на крыше?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63938" y="2852738"/>
            <a:ext cx="1579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медвежат</a:t>
            </a: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19250" y="3230563"/>
            <a:ext cx="16652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медвежат </a:t>
            </a:r>
            <a:endParaRPr lang="ru-RU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695700" y="2854325"/>
            <a:ext cx="1130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птичек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814513" y="3235325"/>
            <a:ext cx="1130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птичек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46438" y="3589338"/>
            <a:ext cx="1579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медвежат</a:t>
            </a:r>
            <a:endParaRPr lang="ru-RU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471863" y="3603625"/>
            <a:ext cx="1130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птичек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2684 -0.33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11875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26059 0.076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0434 -0.3831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3837 0.021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 animBg="1"/>
      <p:bldP spid="31" grpId="0"/>
      <p:bldP spid="39" grpId="0"/>
      <p:bldP spid="44" grpId="0"/>
      <p:bldP spid="3" grpId="0"/>
      <p:bldP spid="3" grpId="1"/>
      <p:bldP spid="7" grpId="0"/>
      <p:bldP spid="7" grpId="1"/>
      <p:bldP spid="7" grpId="2"/>
      <p:bldP spid="4" grpId="0"/>
      <p:bldP spid="5" grpId="0"/>
      <p:bldP spid="19" grpId="0"/>
      <p:bldP spid="20" grpId="0"/>
      <p:bldP spid="6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olub1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329BFF-C216-4362-A520-A9307CFB4241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69980-FE39-4008-8C76-67F3CF2C760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1000125"/>
            <a:ext cx="27860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УСЛОВИЕ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50" y="2143125"/>
            <a:ext cx="27860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ВОПРОС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5" y="3286125"/>
            <a:ext cx="2786063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РЕШЕНИЕ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7813" y="4429125"/>
            <a:ext cx="278606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ОТВЕТ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329BFF-C216-4362-A520-A9307CFB4241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F65BB-47BF-4EC1-872D-E991B64E7CF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24580" name="Picture 2" descr="http://i.allday.ru/uploads/posts/2010-09/1285654866_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26"/>
          <p:cNvSpPr>
            <a:spLocks noChangeArrowheads="1"/>
          </p:cNvSpPr>
          <p:nvPr/>
        </p:nvSpPr>
        <p:spPr bwMode="auto">
          <a:xfrm>
            <a:off x="203200" y="736600"/>
            <a:ext cx="4873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Найди значения выражений. </a:t>
            </a:r>
            <a:endParaRPr lang="ru-RU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603" name="TextBox 12"/>
          <p:cNvSpPr txBox="1">
            <a:spLocks noChangeArrowheads="1"/>
          </p:cNvSpPr>
          <p:nvPr/>
        </p:nvSpPr>
        <p:spPr bwMode="auto">
          <a:xfrm>
            <a:off x="428625" y="2492375"/>
            <a:ext cx="166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  6 + 4 =</a:t>
            </a:r>
          </a:p>
        </p:txBody>
      </p:sp>
      <p:sp>
        <p:nvSpPr>
          <p:cNvPr id="25604" name="Прямоугольник 14"/>
          <p:cNvSpPr>
            <a:spLocks noChangeArrowheads="1"/>
          </p:cNvSpPr>
          <p:nvPr/>
        </p:nvSpPr>
        <p:spPr bwMode="auto">
          <a:xfrm>
            <a:off x="3387725" y="2492375"/>
            <a:ext cx="1601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4 =</a:t>
            </a:r>
          </a:p>
        </p:txBody>
      </p:sp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500063" y="1770063"/>
            <a:ext cx="180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6 =</a:t>
            </a:r>
          </a:p>
        </p:txBody>
      </p:sp>
      <p:sp>
        <p:nvSpPr>
          <p:cNvPr id="25606" name="Прямоугольник 2"/>
          <p:cNvSpPr>
            <a:spLocks noChangeArrowheads="1"/>
          </p:cNvSpPr>
          <p:nvPr/>
        </p:nvSpPr>
        <p:spPr bwMode="auto">
          <a:xfrm>
            <a:off x="3387725" y="1770063"/>
            <a:ext cx="1573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4 + 6 =</a:t>
            </a:r>
          </a:p>
        </p:txBody>
      </p:sp>
      <p:sp>
        <p:nvSpPr>
          <p:cNvPr id="25607" name="Прямоугольник 3"/>
          <p:cNvSpPr>
            <a:spLocks noChangeArrowheads="1"/>
          </p:cNvSpPr>
          <p:nvPr/>
        </p:nvSpPr>
        <p:spPr bwMode="auto">
          <a:xfrm>
            <a:off x="6811963" y="1770063"/>
            <a:ext cx="1560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9 – 2 =</a:t>
            </a:r>
          </a:p>
        </p:txBody>
      </p:sp>
      <p:sp>
        <p:nvSpPr>
          <p:cNvPr id="25608" name="Прямоугольник 4"/>
          <p:cNvSpPr>
            <a:spLocks noChangeArrowheads="1"/>
          </p:cNvSpPr>
          <p:nvPr/>
        </p:nvSpPr>
        <p:spPr bwMode="auto">
          <a:xfrm>
            <a:off x="6804025" y="2492375"/>
            <a:ext cx="157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7 + 2 =</a:t>
            </a:r>
          </a:p>
        </p:txBody>
      </p:sp>
      <p:sp>
        <p:nvSpPr>
          <p:cNvPr id="25609" name="Прямоугольник 17"/>
          <p:cNvSpPr>
            <a:spLocks noChangeArrowheads="1"/>
          </p:cNvSpPr>
          <p:nvPr/>
        </p:nvSpPr>
        <p:spPr bwMode="auto">
          <a:xfrm>
            <a:off x="250825" y="5589588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0" name="Прямоугольник 18"/>
          <p:cNvSpPr>
            <a:spLocks noChangeArrowheads="1"/>
          </p:cNvSpPr>
          <p:nvPr/>
        </p:nvSpPr>
        <p:spPr bwMode="auto">
          <a:xfrm>
            <a:off x="1119188" y="558958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2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1" name="Прямоугольник 19"/>
          <p:cNvSpPr>
            <a:spLocks noChangeArrowheads="1"/>
          </p:cNvSpPr>
          <p:nvPr/>
        </p:nvSpPr>
        <p:spPr bwMode="auto">
          <a:xfrm>
            <a:off x="1984375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3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2" name="Прямоугольник 20"/>
          <p:cNvSpPr>
            <a:spLocks noChangeArrowheads="1"/>
          </p:cNvSpPr>
          <p:nvPr/>
        </p:nvSpPr>
        <p:spPr bwMode="auto">
          <a:xfrm>
            <a:off x="2849563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4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3" name="Прямоугольник 21"/>
          <p:cNvSpPr>
            <a:spLocks noChangeArrowheads="1"/>
          </p:cNvSpPr>
          <p:nvPr/>
        </p:nvSpPr>
        <p:spPr bwMode="auto">
          <a:xfrm>
            <a:off x="3714750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5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4" name="Прямоугольник 22"/>
          <p:cNvSpPr>
            <a:spLocks noChangeArrowheads="1"/>
          </p:cNvSpPr>
          <p:nvPr/>
        </p:nvSpPr>
        <p:spPr bwMode="auto">
          <a:xfrm>
            <a:off x="4579938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6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5" name="Прямоугольник 23"/>
          <p:cNvSpPr>
            <a:spLocks noChangeArrowheads="1"/>
          </p:cNvSpPr>
          <p:nvPr/>
        </p:nvSpPr>
        <p:spPr bwMode="auto">
          <a:xfrm>
            <a:off x="6310313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8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6" name="Прямоугольник 24"/>
          <p:cNvSpPr>
            <a:spLocks noChangeArrowheads="1"/>
          </p:cNvSpPr>
          <p:nvPr/>
        </p:nvSpPr>
        <p:spPr bwMode="auto">
          <a:xfrm>
            <a:off x="257175" y="5589588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7" name="Прямоугольник 25"/>
          <p:cNvSpPr>
            <a:spLocks noChangeArrowheads="1"/>
          </p:cNvSpPr>
          <p:nvPr/>
        </p:nvSpPr>
        <p:spPr bwMode="auto">
          <a:xfrm>
            <a:off x="1125538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2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8" name="Прямоугольник 26"/>
          <p:cNvSpPr>
            <a:spLocks noChangeArrowheads="1"/>
          </p:cNvSpPr>
          <p:nvPr/>
        </p:nvSpPr>
        <p:spPr bwMode="auto">
          <a:xfrm>
            <a:off x="1990725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3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19" name="Прямоугольник 27"/>
          <p:cNvSpPr>
            <a:spLocks noChangeArrowheads="1"/>
          </p:cNvSpPr>
          <p:nvPr/>
        </p:nvSpPr>
        <p:spPr bwMode="auto">
          <a:xfrm>
            <a:off x="3719513" y="558958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5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20" name="Прямоугольник 28"/>
          <p:cNvSpPr>
            <a:spLocks noChangeArrowheads="1"/>
          </p:cNvSpPr>
          <p:nvPr/>
        </p:nvSpPr>
        <p:spPr bwMode="auto">
          <a:xfrm>
            <a:off x="4579938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6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21" name="Прямоугольник 29"/>
          <p:cNvSpPr>
            <a:spLocks noChangeArrowheads="1"/>
          </p:cNvSpPr>
          <p:nvPr/>
        </p:nvSpPr>
        <p:spPr bwMode="auto">
          <a:xfrm>
            <a:off x="5449888" y="558958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7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22" name="Прямоугольник 30"/>
          <p:cNvSpPr>
            <a:spLocks noChangeArrowheads="1"/>
          </p:cNvSpPr>
          <p:nvPr/>
        </p:nvSpPr>
        <p:spPr bwMode="auto">
          <a:xfrm>
            <a:off x="6315075" y="5589588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8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23" name="Прямоугольник 31"/>
          <p:cNvSpPr>
            <a:spLocks noChangeArrowheads="1"/>
          </p:cNvSpPr>
          <p:nvPr/>
        </p:nvSpPr>
        <p:spPr bwMode="auto">
          <a:xfrm>
            <a:off x="6948488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9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24" name="Прямоугольник 32"/>
          <p:cNvSpPr>
            <a:spLocks noChangeArrowheads="1"/>
          </p:cNvSpPr>
          <p:nvPr/>
        </p:nvSpPr>
        <p:spPr bwMode="auto">
          <a:xfrm>
            <a:off x="6951663" y="558958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9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25" name="Прямоугольник 33"/>
          <p:cNvSpPr>
            <a:spLocks noChangeArrowheads="1"/>
          </p:cNvSpPr>
          <p:nvPr/>
        </p:nvSpPr>
        <p:spPr bwMode="auto">
          <a:xfrm>
            <a:off x="7580313" y="5583238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10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26" name="Прямоугольник 34"/>
          <p:cNvSpPr>
            <a:spLocks noChangeArrowheads="1"/>
          </p:cNvSpPr>
          <p:nvPr/>
        </p:nvSpPr>
        <p:spPr bwMode="auto">
          <a:xfrm>
            <a:off x="7580313" y="5583238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10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27" name="Прямоугольник 35"/>
          <p:cNvSpPr>
            <a:spLocks noChangeArrowheads="1"/>
          </p:cNvSpPr>
          <p:nvPr/>
        </p:nvSpPr>
        <p:spPr bwMode="auto">
          <a:xfrm>
            <a:off x="7580313" y="5583238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10</a:t>
            </a:r>
            <a:endParaRPr lang="ru-RU" sz="280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8425" y="4941888"/>
            <a:ext cx="8926513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9" name="Прямоугольник 36"/>
          <p:cNvSpPr>
            <a:spLocks noChangeArrowheads="1"/>
          </p:cNvSpPr>
          <p:nvPr/>
        </p:nvSpPr>
        <p:spPr bwMode="auto">
          <a:xfrm>
            <a:off x="7586663" y="5578475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10</a:t>
            </a:r>
            <a:endParaRPr lang="ru-RU" sz="28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26"/>
          <p:cNvSpPr>
            <a:spLocks noChangeArrowheads="1"/>
          </p:cNvSpPr>
          <p:nvPr/>
        </p:nvSpPr>
        <p:spPr bwMode="auto">
          <a:xfrm>
            <a:off x="203200" y="736600"/>
            <a:ext cx="4873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Найди значения выражений. </a:t>
            </a:r>
            <a:endParaRPr lang="ru-RU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428625" y="2492375"/>
            <a:ext cx="166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  6 + 4 =</a:t>
            </a:r>
          </a:p>
        </p:txBody>
      </p:sp>
      <p:sp>
        <p:nvSpPr>
          <p:cNvPr id="26628" name="Прямоугольник 14"/>
          <p:cNvSpPr>
            <a:spLocks noChangeArrowheads="1"/>
          </p:cNvSpPr>
          <p:nvPr/>
        </p:nvSpPr>
        <p:spPr bwMode="auto">
          <a:xfrm>
            <a:off x="3387725" y="2492375"/>
            <a:ext cx="1601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4 =</a:t>
            </a:r>
          </a:p>
        </p:txBody>
      </p: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500063" y="1770063"/>
            <a:ext cx="180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6 =</a:t>
            </a:r>
          </a:p>
        </p:txBody>
      </p:sp>
      <p:sp>
        <p:nvSpPr>
          <p:cNvPr id="26630" name="Прямоугольник 2"/>
          <p:cNvSpPr>
            <a:spLocks noChangeArrowheads="1"/>
          </p:cNvSpPr>
          <p:nvPr/>
        </p:nvSpPr>
        <p:spPr bwMode="auto">
          <a:xfrm>
            <a:off x="3387725" y="1770063"/>
            <a:ext cx="1573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4 + 6 =</a:t>
            </a:r>
          </a:p>
        </p:txBody>
      </p:sp>
      <p:sp>
        <p:nvSpPr>
          <p:cNvPr id="26631" name="Прямоугольник 3"/>
          <p:cNvSpPr>
            <a:spLocks noChangeArrowheads="1"/>
          </p:cNvSpPr>
          <p:nvPr/>
        </p:nvSpPr>
        <p:spPr bwMode="auto">
          <a:xfrm>
            <a:off x="6811963" y="1770063"/>
            <a:ext cx="1560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9 – 2 =</a:t>
            </a:r>
          </a:p>
        </p:txBody>
      </p:sp>
      <p:sp>
        <p:nvSpPr>
          <p:cNvPr id="26632" name="Прямоугольник 4"/>
          <p:cNvSpPr>
            <a:spLocks noChangeArrowheads="1"/>
          </p:cNvSpPr>
          <p:nvPr/>
        </p:nvSpPr>
        <p:spPr bwMode="auto">
          <a:xfrm>
            <a:off x="6804025" y="2492375"/>
            <a:ext cx="157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7 + 2 =</a:t>
            </a:r>
          </a:p>
        </p:txBody>
      </p:sp>
      <p:sp>
        <p:nvSpPr>
          <p:cNvPr id="26633" name="Прямоугольник 17"/>
          <p:cNvSpPr>
            <a:spLocks noChangeArrowheads="1"/>
          </p:cNvSpPr>
          <p:nvPr/>
        </p:nvSpPr>
        <p:spPr bwMode="auto">
          <a:xfrm>
            <a:off x="250825" y="5589588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34" name="Прямоугольник 18"/>
          <p:cNvSpPr>
            <a:spLocks noChangeArrowheads="1"/>
          </p:cNvSpPr>
          <p:nvPr/>
        </p:nvSpPr>
        <p:spPr bwMode="auto">
          <a:xfrm>
            <a:off x="1119188" y="558958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2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35" name="Прямоугольник 19"/>
          <p:cNvSpPr>
            <a:spLocks noChangeArrowheads="1"/>
          </p:cNvSpPr>
          <p:nvPr/>
        </p:nvSpPr>
        <p:spPr bwMode="auto">
          <a:xfrm>
            <a:off x="1984375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3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849563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4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37" name="Прямоугольник 21"/>
          <p:cNvSpPr>
            <a:spLocks noChangeArrowheads="1"/>
          </p:cNvSpPr>
          <p:nvPr/>
        </p:nvSpPr>
        <p:spPr bwMode="auto">
          <a:xfrm>
            <a:off x="3714750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5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579938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6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39" name="Прямоугольник 23"/>
          <p:cNvSpPr>
            <a:spLocks noChangeArrowheads="1"/>
          </p:cNvSpPr>
          <p:nvPr/>
        </p:nvSpPr>
        <p:spPr bwMode="auto">
          <a:xfrm>
            <a:off x="6310313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8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40" name="Прямоугольник 24"/>
          <p:cNvSpPr>
            <a:spLocks noChangeArrowheads="1"/>
          </p:cNvSpPr>
          <p:nvPr/>
        </p:nvSpPr>
        <p:spPr bwMode="auto">
          <a:xfrm>
            <a:off x="257175" y="5589588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41" name="Прямоугольник 25"/>
          <p:cNvSpPr>
            <a:spLocks noChangeArrowheads="1"/>
          </p:cNvSpPr>
          <p:nvPr/>
        </p:nvSpPr>
        <p:spPr bwMode="auto">
          <a:xfrm>
            <a:off x="1125538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2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42" name="Прямоугольник 26"/>
          <p:cNvSpPr>
            <a:spLocks noChangeArrowheads="1"/>
          </p:cNvSpPr>
          <p:nvPr/>
        </p:nvSpPr>
        <p:spPr bwMode="auto">
          <a:xfrm>
            <a:off x="1990725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3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43" name="Прямоугольник 27"/>
          <p:cNvSpPr>
            <a:spLocks noChangeArrowheads="1"/>
          </p:cNvSpPr>
          <p:nvPr/>
        </p:nvSpPr>
        <p:spPr bwMode="auto">
          <a:xfrm>
            <a:off x="3719513" y="558958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5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44" name="Прямоугольник 28"/>
          <p:cNvSpPr>
            <a:spLocks noChangeArrowheads="1"/>
          </p:cNvSpPr>
          <p:nvPr/>
        </p:nvSpPr>
        <p:spPr bwMode="auto">
          <a:xfrm>
            <a:off x="4579938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6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449888" y="558958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7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46" name="Прямоугольник 30"/>
          <p:cNvSpPr>
            <a:spLocks noChangeArrowheads="1"/>
          </p:cNvSpPr>
          <p:nvPr/>
        </p:nvSpPr>
        <p:spPr bwMode="auto">
          <a:xfrm>
            <a:off x="6315075" y="5589588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8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948488" y="5589588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9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48" name="Прямоугольник 32"/>
          <p:cNvSpPr>
            <a:spLocks noChangeArrowheads="1"/>
          </p:cNvSpPr>
          <p:nvPr/>
        </p:nvSpPr>
        <p:spPr bwMode="auto">
          <a:xfrm>
            <a:off x="6951663" y="558958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9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7580313" y="5583238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10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50" name="Прямоугольник 34"/>
          <p:cNvSpPr>
            <a:spLocks noChangeArrowheads="1"/>
          </p:cNvSpPr>
          <p:nvPr/>
        </p:nvSpPr>
        <p:spPr bwMode="auto">
          <a:xfrm>
            <a:off x="7580313" y="5583238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10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51" name="Прямоугольник 35"/>
          <p:cNvSpPr>
            <a:spLocks noChangeArrowheads="1"/>
          </p:cNvSpPr>
          <p:nvPr/>
        </p:nvSpPr>
        <p:spPr bwMode="auto">
          <a:xfrm>
            <a:off x="7580313" y="5583238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10</a:t>
            </a:r>
            <a:endParaRPr lang="ru-RU" sz="280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8425" y="4941888"/>
            <a:ext cx="8926513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7586663" y="5578475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7030A0"/>
                </a:solidFill>
                <a:cs typeface="Arial" pitchFamily="34" charset="0"/>
              </a:rPr>
              <a:t>10</a:t>
            </a: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6654" name="TextBox 38"/>
          <p:cNvSpPr txBox="1">
            <a:spLocks noChangeArrowheads="1"/>
          </p:cNvSpPr>
          <p:nvPr/>
        </p:nvSpPr>
        <p:spPr bwMode="auto">
          <a:xfrm>
            <a:off x="6643688" y="765175"/>
            <a:ext cx="181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ПРОВЕРЬ!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0833 -0.5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63663 -0.4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0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69 L -0.33802 -0.56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1754 -0.447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8455 -0.56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7.40741E-7 L 0.12066 -0.45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0" grpId="0"/>
      <p:bldP spid="32" grpId="0"/>
      <p:bldP spid="34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26"/>
          <p:cNvSpPr>
            <a:spLocks noChangeArrowheads="1"/>
          </p:cNvSpPr>
          <p:nvPr/>
        </p:nvSpPr>
        <p:spPr bwMode="auto">
          <a:xfrm>
            <a:off x="203200" y="736600"/>
            <a:ext cx="8594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Найди значения выражений. </a:t>
            </a:r>
            <a:endParaRPr lang="ru-RU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651" name="TextBox 12"/>
          <p:cNvSpPr txBox="1">
            <a:spLocks noChangeArrowheads="1"/>
          </p:cNvSpPr>
          <p:nvPr/>
        </p:nvSpPr>
        <p:spPr bwMode="auto">
          <a:xfrm>
            <a:off x="428625" y="2492375"/>
            <a:ext cx="212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  6 + 4 = 10</a:t>
            </a:r>
          </a:p>
        </p:txBody>
      </p:sp>
      <p:sp>
        <p:nvSpPr>
          <p:cNvPr id="27652" name="Прямоугольник 14"/>
          <p:cNvSpPr>
            <a:spLocks noChangeArrowheads="1"/>
          </p:cNvSpPr>
          <p:nvPr/>
        </p:nvSpPr>
        <p:spPr bwMode="auto">
          <a:xfrm>
            <a:off x="3387725" y="2492375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4 = 6</a:t>
            </a:r>
          </a:p>
        </p:txBody>
      </p:sp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500063" y="1770063"/>
            <a:ext cx="180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6 = 4</a:t>
            </a:r>
          </a:p>
        </p:txBody>
      </p:sp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3387725" y="177006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4 + 6 = 10</a:t>
            </a:r>
          </a:p>
        </p:txBody>
      </p:sp>
      <p:sp>
        <p:nvSpPr>
          <p:cNvPr id="27655" name="Прямоугольник 3"/>
          <p:cNvSpPr>
            <a:spLocks noChangeArrowheads="1"/>
          </p:cNvSpPr>
          <p:nvPr/>
        </p:nvSpPr>
        <p:spPr bwMode="auto">
          <a:xfrm>
            <a:off x="6811963" y="1770063"/>
            <a:ext cx="179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9 – 2 = 7</a:t>
            </a:r>
          </a:p>
        </p:txBody>
      </p:sp>
      <p:sp>
        <p:nvSpPr>
          <p:cNvPr id="27656" name="Прямоугольник 4"/>
          <p:cNvSpPr>
            <a:spLocks noChangeArrowheads="1"/>
          </p:cNvSpPr>
          <p:nvPr/>
        </p:nvSpPr>
        <p:spPr bwMode="auto">
          <a:xfrm>
            <a:off x="6804025" y="2492375"/>
            <a:ext cx="199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7 + 2 = 9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0825" y="5370513"/>
            <a:ext cx="8926513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Прямоугольник 5"/>
          <p:cNvSpPr>
            <a:spLocks noChangeArrowheads="1"/>
          </p:cNvSpPr>
          <p:nvPr/>
        </p:nvSpPr>
        <p:spPr bwMode="auto">
          <a:xfrm>
            <a:off x="250825" y="1196975"/>
            <a:ext cx="6443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На какие группы можно разбить равенства?</a:t>
            </a:r>
            <a:endParaRPr lang="ru-RU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659" name="Прямоугольник 37"/>
          <p:cNvSpPr>
            <a:spLocks noChangeArrowheads="1"/>
          </p:cNvSpPr>
          <p:nvPr/>
        </p:nvSpPr>
        <p:spPr bwMode="auto">
          <a:xfrm>
            <a:off x="231775" y="5529263"/>
            <a:ext cx="858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449888" y="3213100"/>
            <a:ext cx="0" cy="2160588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26"/>
          <p:cNvSpPr>
            <a:spLocks noChangeArrowheads="1"/>
          </p:cNvSpPr>
          <p:nvPr/>
        </p:nvSpPr>
        <p:spPr bwMode="auto">
          <a:xfrm>
            <a:off x="203200" y="736600"/>
            <a:ext cx="8594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Найди значения выражений. </a:t>
            </a:r>
            <a:endParaRPr lang="ru-RU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" y="2492375"/>
            <a:ext cx="212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  6 + 4 = 10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387725" y="2492375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4 = 6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1770063"/>
            <a:ext cx="180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10 – 6 = 4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387725" y="177006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4 + 6 = 10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11963" y="1770063"/>
            <a:ext cx="179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9 – 2 = 7</a:t>
            </a:r>
          </a:p>
        </p:txBody>
      </p:sp>
      <p:sp>
        <p:nvSpPr>
          <p:cNvPr id="28680" name="Прямоугольник 4"/>
          <p:cNvSpPr>
            <a:spLocks noChangeArrowheads="1"/>
          </p:cNvSpPr>
          <p:nvPr/>
        </p:nvSpPr>
        <p:spPr bwMode="auto">
          <a:xfrm>
            <a:off x="6804025" y="2492375"/>
            <a:ext cx="199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pitchFamily="34" charset="0"/>
              </a:rPr>
              <a:t>7 + 2 = 9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825" y="1196975"/>
            <a:ext cx="6443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На какие группы можно разбить равенства?</a:t>
            </a:r>
            <a:endParaRPr lang="ru-RU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4185444" y="4093369"/>
            <a:ext cx="2493963" cy="3492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37"/>
          <p:cNvSpPr txBox="1">
            <a:spLocks noChangeArrowheads="1"/>
          </p:cNvSpPr>
          <p:nvPr/>
        </p:nvSpPr>
        <p:spPr bwMode="auto">
          <a:xfrm>
            <a:off x="6980238" y="5610225"/>
            <a:ext cx="1817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ПРОВЕРЬ!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50825" y="5370513"/>
            <a:ext cx="8926513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0538 0.193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44 L 0.00035 0.277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30538 0.2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0434 0.172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/>
      <p:bldP spid="3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A909B-BBEF-430F-966A-87AC261A4520}" type="datetime1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3326B-790E-4ABB-8E99-4BC6DA206EF1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29701" name="Picture 4" descr="C:\Documents and Settings\User\Рабочий стол\Фото зима\4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" y="714375"/>
            <a:ext cx="1928813" cy="1428750"/>
          </a:xfrm>
          <a:noFill/>
        </p:spPr>
      </p:pic>
      <p:pic>
        <p:nvPicPr>
          <p:cNvPr id="29702" name="Picture 3" descr="C:\Documents and Settings\User\Рабочий стол\Фото зима\40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2786063"/>
            <a:ext cx="18700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Documents and Settings\User\Рабочий стол\Фото зима\3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" y="4857750"/>
            <a:ext cx="18573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Выноска-облако 9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50" y="414338"/>
            <a:ext cx="630396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071802" y="2571744"/>
            <a:ext cx="5572125" cy="1928813"/>
          </a:xfrm>
          <a:prstGeom prst="cloudCallout">
            <a:avLst>
              <a:gd name="adj1" fmla="val -61530"/>
              <a:gd name="adj2" fmla="val -4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Ещё не решил, но буду стараться. </a:t>
            </a:r>
          </a:p>
        </p:txBody>
      </p:sp>
      <p:pic>
        <p:nvPicPr>
          <p:cNvPr id="29706" name="Выноска-облако 11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0" y="4632325"/>
            <a:ext cx="6303963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3" descr="6bfad5aca58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2924944"/>
            <a:ext cx="655272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Спасибо, молодцы!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B20BF6-235D-4F81-A6D0-81FD806E0713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14475-6A67-4076-95CE-561C086369D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100" name="Рисунок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548680"/>
            <a:ext cx="4959573" cy="543713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329BFF-C216-4362-A520-A9307CFB4241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A8E86-56CB-4AB4-AE14-445EFD43D5B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4" name="Picture 2" descr="http://i.allday.ru/uploads/posts/2010-09/1285654864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B1C9D1-FE8B-4137-94EB-7C75ED431014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D5762-E93C-4FB8-84F1-EAA34479BE7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8" name="Picture 2" descr="http://i.allday.ru/uploads/posts/2010-09/1285654922_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03350" y="3711575"/>
            <a:ext cx="6264275" cy="149066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8638" y="2208213"/>
            <a:ext cx="13795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48338">
            <a:off x="4673600" y="2182813"/>
            <a:ext cx="9017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107950" y="152717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Сколько всего внуков у бабушки? </a:t>
            </a: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130175" y="10985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У бабушки Даши внучка Маша, кот Пушок и собака Дружок. </a:t>
            </a:r>
            <a:endParaRPr lang="ru-RU"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41237" flipH="1">
            <a:off x="2405063" y="4065588"/>
            <a:ext cx="128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38" y="3814763"/>
            <a:ext cx="130175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76"/>
          <p:cNvSpPr txBox="1">
            <a:spLocks noChangeArrowheads="1"/>
          </p:cNvSpPr>
          <p:nvPr/>
        </p:nvSpPr>
        <p:spPr bwMode="auto">
          <a:xfrm>
            <a:off x="107950" y="541338"/>
            <a:ext cx="897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Задача – шутка. </a:t>
            </a:r>
            <a:endParaRPr lang="ru-RU" sz="24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60375" y="5886450"/>
            <a:ext cx="3656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Ответ : одна внучка.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58763">
            <a:off x="2427288" y="4038600"/>
            <a:ext cx="128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Прямоугольник 13"/>
          <p:cNvSpPr>
            <a:spLocks noChangeArrowheads="1"/>
          </p:cNvSpPr>
          <p:nvPr/>
        </p:nvSpPr>
        <p:spPr bwMode="auto">
          <a:xfrm>
            <a:off x="7283450" y="188913"/>
            <a:ext cx="184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91333" y="4661435"/>
            <a:ext cx="8256062" cy="1410245"/>
          </a:xfrm>
          <a:prstGeom prst="ellipse">
            <a:avLst/>
          </a:prstGeom>
          <a:solidFill>
            <a:srgbClr val="FFFF00"/>
          </a:soli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Прямоугольник 16"/>
          <p:cNvSpPr>
            <a:spLocks noChangeArrowheads="1"/>
          </p:cNvSpPr>
          <p:nvPr/>
        </p:nvSpPr>
        <p:spPr bwMode="auto">
          <a:xfrm>
            <a:off x="292100" y="2260600"/>
            <a:ext cx="550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Сколько пирожков осталось в миске?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03848" y="4219810"/>
            <a:ext cx="2376264" cy="1192663"/>
            <a:chOff x="4499992" y="3645024"/>
            <a:chExt cx="2376264" cy="11926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Овал 2"/>
            <p:cNvSpPr/>
            <p:nvPr/>
          </p:nvSpPr>
          <p:spPr>
            <a:xfrm>
              <a:off x="4499992" y="3645024"/>
              <a:ext cx="2376264" cy="1192663"/>
            </a:xfrm>
            <a:prstGeom prst="ellipse">
              <a:avLst/>
            </a:prstGeom>
            <a:grpFill/>
            <a:ln w="38100">
              <a:solidFill>
                <a:srgbClr val="CC00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927960" y="3859823"/>
              <a:ext cx="1520328" cy="763063"/>
            </a:xfrm>
            <a:prstGeom prst="ellipse">
              <a:avLst/>
            </a:prstGeom>
            <a:grpFill/>
            <a:ln>
              <a:solidFill>
                <a:srgbClr val="CC00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80923">
            <a:off x="3490913" y="4732338"/>
            <a:ext cx="8747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80923">
            <a:off x="4389438" y="4219575"/>
            <a:ext cx="8747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80923">
            <a:off x="3925888" y="4910138"/>
            <a:ext cx="8747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80923">
            <a:off x="3662363" y="4322763"/>
            <a:ext cx="8731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405313" y="4610100"/>
            <a:ext cx="842962" cy="344488"/>
            <a:chOff x="851197" y="4585116"/>
            <a:chExt cx="2351647" cy="960604"/>
          </a:xfrm>
        </p:grpSpPr>
        <p:sp>
          <p:nvSpPr>
            <p:cNvPr id="11" name="Овал 10"/>
            <p:cNvSpPr/>
            <p:nvPr/>
          </p:nvSpPr>
          <p:spPr>
            <a:xfrm>
              <a:off x="851197" y="4634798"/>
              <a:ext cx="2351647" cy="9109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1360116">
              <a:off x="923654" y="4585116"/>
              <a:ext cx="2206733" cy="767222"/>
            </a:xfrm>
            <a:prstGeom prst="ellipse">
              <a:avLst/>
            </a:prstGeom>
            <a:gradFill flip="none" rotWithShape="1">
              <a:gsLst>
                <a:gs pos="0">
                  <a:srgbClr val="F3650D">
                    <a:shade val="30000"/>
                    <a:satMod val="115000"/>
                  </a:srgbClr>
                </a:gs>
                <a:gs pos="50000">
                  <a:srgbClr val="F3650D">
                    <a:shade val="67500"/>
                    <a:satMod val="115000"/>
                  </a:srgbClr>
                </a:gs>
                <a:gs pos="100000">
                  <a:srgbClr val="F3650D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0200" y="2490788"/>
            <a:ext cx="22812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4613" y="2960688"/>
            <a:ext cx="14446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Прямоугольник 13"/>
          <p:cNvSpPr>
            <a:spLocks noChangeArrowheads="1"/>
          </p:cNvSpPr>
          <p:nvPr/>
        </p:nvSpPr>
        <p:spPr bwMode="auto">
          <a:xfrm>
            <a:off x="292100" y="949325"/>
            <a:ext cx="4859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Пять пирожков лежало в миске.</a:t>
            </a:r>
            <a:endParaRPr lang="ru-RU"/>
          </a:p>
        </p:txBody>
      </p:sp>
      <p:sp>
        <p:nvSpPr>
          <p:cNvPr id="8207" name="Прямоугольник 14"/>
          <p:cNvSpPr>
            <a:spLocks noChangeArrowheads="1"/>
          </p:cNvSpPr>
          <p:nvPr/>
        </p:nvSpPr>
        <p:spPr bwMode="auto">
          <a:xfrm>
            <a:off x="292100" y="1387475"/>
            <a:ext cx="4789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Два пирожка взяла Лариска, </a:t>
            </a:r>
            <a:endParaRPr lang="ru-RU"/>
          </a:p>
        </p:txBody>
      </p:sp>
      <p:sp>
        <p:nvSpPr>
          <p:cNvPr id="8208" name="Прямоугольник 17"/>
          <p:cNvSpPr>
            <a:spLocks noChangeArrowheads="1"/>
          </p:cNvSpPr>
          <p:nvPr/>
        </p:nvSpPr>
        <p:spPr bwMode="auto">
          <a:xfrm>
            <a:off x="292100" y="1824038"/>
            <a:ext cx="491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Еще один стащила киска.   </a:t>
            </a:r>
            <a:endParaRPr lang="ru-RU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113" y="5951538"/>
            <a:ext cx="2255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pitchFamily="34" charset="0"/>
              </a:rPr>
              <a:t>5 – 2 – 1 =2</a:t>
            </a:r>
          </a:p>
        </p:txBody>
      </p:sp>
      <p:sp>
        <p:nvSpPr>
          <p:cNvPr id="8210" name="TextBox 19"/>
          <p:cNvSpPr txBox="1">
            <a:spLocks noChangeArrowheads="1"/>
          </p:cNvSpPr>
          <p:nvPr/>
        </p:nvSpPr>
        <p:spPr bwMode="auto">
          <a:xfrm>
            <a:off x="150813" y="541338"/>
            <a:ext cx="8874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cs typeface="Arial" pitchFamily="34" charset="0"/>
              </a:rPr>
              <a:t>Задача в стихах. </a:t>
            </a:r>
            <a:endParaRPr lang="ru-RU" sz="2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7.40741E-7 L 0.19757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6354 -0.0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929438" y="5214938"/>
            <a:ext cx="1571625" cy="571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215188" y="4572000"/>
            <a:ext cx="1571625" cy="571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43750" y="3929063"/>
            <a:ext cx="1571625" cy="571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72313" y="3286125"/>
            <a:ext cx="1571625" cy="571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72188" y="2786063"/>
            <a:ext cx="1571625" cy="571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72063" y="2286000"/>
            <a:ext cx="1571625" cy="571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29063" y="1857375"/>
            <a:ext cx="1571625" cy="571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4813" y="5000625"/>
            <a:ext cx="1785937" cy="1071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Задание зайца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3375" y="1143000"/>
            <a:ext cx="4214813" cy="584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8000"/>
                </a:solidFill>
                <a:latin typeface="Franklin Gothic Book" pitchFamily="34" charset="0"/>
              </a:rPr>
              <a:t>Решите «цепочку»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857375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A50021"/>
                </a:solidFill>
                <a:latin typeface="Franklin Gothic Book" pitchFamily="34" charset="0"/>
              </a:rPr>
              <a:t>2 + 7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2273300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  <a:latin typeface="Franklin Gothic Book" pitchFamily="34" charset="0"/>
              </a:rPr>
              <a:t>- 8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75" y="2786063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  <a:latin typeface="Franklin Gothic Book" pitchFamily="34" charset="0"/>
              </a:rPr>
              <a:t>+5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00938" y="328612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  <a:latin typeface="Franklin Gothic Book" pitchFamily="34" charset="0"/>
              </a:rPr>
              <a:t>- 4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72375" y="3929063"/>
            <a:ext cx="785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  <a:latin typeface="Franklin Gothic Book" pitchFamily="34" charset="0"/>
              </a:rPr>
              <a:t>- 1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72375" y="4572000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  <a:latin typeface="Franklin Gothic Book" pitchFamily="34" charset="0"/>
              </a:rPr>
              <a:t>+ 6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8063" y="5202238"/>
            <a:ext cx="78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  <a:latin typeface="Franklin Gothic Book" pitchFamily="34" charset="0"/>
              </a:rPr>
              <a:t>- 3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6250" y="5000625"/>
            <a:ext cx="1643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B050"/>
                </a:solidFill>
                <a:latin typeface="Franklin Gothic Book" pitchFamily="34" charset="0"/>
              </a:rPr>
              <a:t>= 4</a:t>
            </a:r>
          </a:p>
        </p:txBody>
      </p:sp>
      <p:pic>
        <p:nvPicPr>
          <p:cNvPr id="21" name="Рисунок 20" descr="3787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0070" y="1412776"/>
            <a:ext cx="2199783" cy="403244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329BFF-C216-4362-A520-A9307CFB4241}" type="datetime1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8C787-A77F-448E-A13B-690DE37C08C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44" name="Picture 2" descr="http://i.allday.ru/uploads/posts/2010-09/1285654863_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27860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УСЛОВИЕ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143000"/>
            <a:ext cx="27860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ВОПРОС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2071688"/>
            <a:ext cx="2676525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КВАДРАТ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нач.школа 7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761</Words>
  <Application>Microsoft Office PowerPoint</Application>
  <PresentationFormat>Экран (4:3)</PresentationFormat>
  <Paragraphs>250</Paragraphs>
  <Slides>28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нач.школа 7. математика.</vt:lpstr>
      <vt:lpstr>Урок математики в 1 классе. Решаем задачи.</vt:lpstr>
      <vt:lpstr>Слайд 2</vt:lpstr>
      <vt:lpstr>Слайд 3</vt:lpstr>
      <vt:lpstr>Слайд 4</vt:lpstr>
      <vt:lpstr>Слайд 5</vt:lpstr>
      <vt:lpstr>Слайд 6</vt:lpstr>
      <vt:lpstr>Слайд 7</vt:lpstr>
      <vt:lpstr>Задание зайца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классе. Решаем задачи.</dc:title>
  <dc:creator>User</dc:creator>
  <dc:description>http://aida.ucoz.ru</dc:description>
  <cp:lastModifiedBy>Master</cp:lastModifiedBy>
  <cp:revision>69</cp:revision>
  <dcterms:created xsi:type="dcterms:W3CDTF">2012-11-24T20:21:26Z</dcterms:created>
  <dcterms:modified xsi:type="dcterms:W3CDTF">2015-02-13T14:47:46Z</dcterms:modified>
</cp:coreProperties>
</file>