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2" r:id="rId3"/>
    <p:sldId id="275" r:id="rId4"/>
    <p:sldId id="276" r:id="rId5"/>
    <p:sldId id="257" r:id="rId6"/>
    <p:sldId id="258" r:id="rId7"/>
    <p:sldId id="261" r:id="rId8"/>
    <p:sldId id="262" r:id="rId9"/>
    <p:sldId id="263" r:id="rId10"/>
    <p:sldId id="265" r:id="rId11"/>
    <p:sldId id="288" r:id="rId12"/>
    <p:sldId id="282" r:id="rId13"/>
    <p:sldId id="259" r:id="rId14"/>
    <p:sldId id="260" r:id="rId15"/>
    <p:sldId id="269" r:id="rId16"/>
    <p:sldId id="283" r:id="rId17"/>
    <p:sldId id="270" r:id="rId18"/>
    <p:sldId id="284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00"/>
    <a:srgbClr val="DAE4F2"/>
    <a:srgbClr val="45441B"/>
    <a:srgbClr val="99CCFF"/>
    <a:srgbClr val="FF9900"/>
    <a:srgbClr val="336600"/>
    <a:srgbClr val="F6B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86675" autoAdjust="0"/>
  </p:normalViewPr>
  <p:slideViewPr>
    <p:cSldViewPr>
      <p:cViewPr>
        <p:scale>
          <a:sx n="75" d="100"/>
          <a:sy n="75" d="100"/>
        </p:scale>
        <p:origin x="-174" y="1080"/>
      </p:cViewPr>
      <p:guideLst>
        <p:guide orient="horz" pos="210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CCED57-2F60-42E2-B103-BE19CBABF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26A334-3929-4DF5-A1FF-0723298B3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E35B5-E0C6-407F-A014-DE5D63247B9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4AFBC-4B8E-45B9-ADDC-B0C5C697C89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229225"/>
            <a:ext cx="7723188" cy="7620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21388"/>
            <a:ext cx="7723188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Подзаголовок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2E6F-81CE-486D-9D7C-14ABF5DE7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E832C-AF8A-4B69-B102-4727E4BAE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1175" y="130175"/>
            <a:ext cx="2032000" cy="6394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130175"/>
            <a:ext cx="5946775" cy="6394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CC2B-3610-4B90-87E9-8B94CE9FC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130175"/>
            <a:ext cx="76962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773238"/>
            <a:ext cx="7696200" cy="4751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4A962-7FAA-4206-8C37-D0239EE3A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9B9AC-1006-4F89-8D68-B7D138728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C1FA-832E-4F9E-B18D-9E0BC7B37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E306B-97E0-4E57-A461-B343707FA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7E88-AD89-4125-9753-24A5FABFD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E998-98A5-4128-81D4-13229FC9A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0957-9DFB-405C-9896-262FC294D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22C63-482F-45D1-9F1C-7B6CECBA8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87695-609F-4126-A524-E96B5365B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96975" y="130175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96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6F4969-68A3-410A-A76F-6374601B1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Vivaldi12.wma" TargetMode="Externa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4;&#1083;&#1103;%20&#1044;&#1084;&#1080;&#1090;&#1088;&#1080;&#1077;&#1074;&#1086;&#1081;\&#1089;&#1086;&#1083;&#1086;&#1075;&#1091;&#1073;\Vivaldi12.wma" TargetMode="Externa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dalin.mospsy.ru/l_03_00/l_030119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hyperlink" Target="http://www.it-n.ru/communities.aspx?cat_no=5025&amp;d_no=13545&amp;ext=Attachment.aspx?Id=36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699125" cy="6297612"/>
          </a:xfrm>
          <a:ln>
            <a:solidFill>
              <a:srgbClr val="990033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  <a:latin typeface="Georgia" pitchFamily="18" charset="0"/>
              </a:rPr>
              <a:t>Родительское собрание </a:t>
            </a:r>
            <a:r>
              <a:rPr lang="ru-RU" sz="40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sz="4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«Компьютер и ребёнок -</a:t>
            </a:r>
            <a:b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плюсы и минусы этого общения»</a:t>
            </a:r>
            <a:b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Учитель:</a:t>
            </a: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>Макаркина </a:t>
            </a:r>
            <a:r>
              <a:rPr lang="ru-RU" sz="3600" smtClean="0">
                <a:solidFill>
                  <a:srgbClr val="FFFF00"/>
                </a:solidFill>
                <a:latin typeface="Comic Sans MS" pitchFamily="66" charset="0"/>
              </a:rPr>
              <a:t>Анна Анатольевна</a:t>
            </a:r>
            <a: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ru-RU" sz="36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773238"/>
            <a:ext cx="25209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505A4-F70C-4799-A0AF-677B68A03CC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5025" y="115888"/>
            <a:ext cx="8058150" cy="1066800"/>
          </a:xfrm>
        </p:spPr>
        <p:txBody>
          <a:bodyPr/>
          <a:lstStyle/>
          <a:p>
            <a:pPr>
              <a:defRPr/>
            </a:pPr>
            <a:r>
              <a:rPr lang="ru-RU" sz="4800" smtClean="0"/>
              <a:t>Чем опасен компьютер?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2205038"/>
            <a:ext cx="7056438" cy="43910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smtClean="0"/>
              <a:t>1. Заболевания позвоночника.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smtClean="0"/>
              <a:t>2. Заболевания органов дыхания.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smtClean="0"/>
              <a:t>3. Синдром запястного канала.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smtClean="0"/>
              <a:t>4. Стресс, депрессия и другие нервные расстройства.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42938" y="1214438"/>
            <a:ext cx="2339975" cy="10080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Обратите внимание!</a:t>
            </a:r>
          </a:p>
        </p:txBody>
      </p:sp>
      <p:pic>
        <p:nvPicPr>
          <p:cNvPr id="11269" name="Picture 6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7700" y="3717925"/>
            <a:ext cx="19669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76670-BD71-4858-ABBC-41264E67188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50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  <p:bldP spid="2775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«Плюсы» и «минусы»  влияния компьютера на ребёнка.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FFFF00"/>
                </a:solidFill>
              </a:rPr>
              <a:t>«+» </a:t>
            </a:r>
          </a:p>
          <a:p>
            <a:pPr>
              <a:defRPr/>
            </a:pPr>
            <a:r>
              <a:rPr lang="ru-RU" sz="1400" dirty="0" smtClean="0"/>
              <a:t>вызывает положительный интерес к технике; </a:t>
            </a:r>
          </a:p>
          <a:p>
            <a:pPr>
              <a:defRPr/>
            </a:pPr>
            <a:r>
              <a:rPr lang="ru-RU" sz="1400" dirty="0" smtClean="0"/>
              <a:t>развивает творческие способности; </a:t>
            </a:r>
          </a:p>
          <a:p>
            <a:pPr>
              <a:defRPr/>
            </a:pPr>
            <a:r>
              <a:rPr lang="ru-RU" sz="1400" dirty="0" smtClean="0"/>
              <a:t>полностью захватывает сознание ребенка; </a:t>
            </a:r>
          </a:p>
          <a:p>
            <a:pPr>
              <a:defRPr/>
            </a:pPr>
            <a:r>
              <a:rPr lang="ru-RU" sz="1400" dirty="0" smtClean="0"/>
              <a:t>устраняет страх перед техникой; </a:t>
            </a:r>
          </a:p>
          <a:p>
            <a:pPr>
              <a:defRPr/>
            </a:pPr>
            <a:r>
              <a:rPr lang="ru-RU" sz="1400" dirty="0" smtClean="0"/>
              <a:t>формирует психологическую грамотность к овладению ПК; </a:t>
            </a:r>
          </a:p>
          <a:p>
            <a:pPr>
              <a:defRPr/>
            </a:pPr>
            <a:r>
              <a:rPr lang="ru-RU" sz="1400" dirty="0" smtClean="0"/>
              <a:t>развивает воображение, моделируя будущее; </a:t>
            </a:r>
          </a:p>
          <a:p>
            <a:pPr>
              <a:defRPr/>
            </a:pPr>
            <a:r>
              <a:rPr lang="ru-RU" sz="1400" dirty="0" smtClean="0"/>
              <a:t>воспитывает внимательность, сосредоточенность; </a:t>
            </a:r>
          </a:p>
          <a:p>
            <a:pPr>
              <a:defRPr/>
            </a:pPr>
            <a:r>
              <a:rPr lang="ru-RU" sz="1400" dirty="0" smtClean="0"/>
              <a:t>помогает овладеть в быстром темпе чтением, письмом и т. д.; </a:t>
            </a:r>
          </a:p>
          <a:p>
            <a:pPr>
              <a:defRPr/>
            </a:pPr>
            <a:r>
              <a:rPr lang="ru-RU" sz="1400" dirty="0" smtClean="0"/>
              <a:t>тренирует память, внимание; </a:t>
            </a:r>
          </a:p>
          <a:p>
            <a:pPr>
              <a:defRPr/>
            </a:pPr>
            <a:r>
              <a:rPr lang="ru-RU" sz="1400" dirty="0" smtClean="0"/>
              <a:t>развивает быстроту действий и реакции; </a:t>
            </a:r>
          </a:p>
          <a:p>
            <a:pPr>
              <a:defRPr/>
            </a:pPr>
            <a:r>
              <a:rPr lang="ru-RU" sz="1400" dirty="0" smtClean="0"/>
              <a:t>воспитывает целеустремленность. 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«–» </a:t>
            </a:r>
          </a:p>
          <a:p>
            <a:pPr>
              <a:defRPr/>
            </a:pPr>
            <a:r>
              <a:rPr lang="ru-RU" sz="1400" dirty="0" smtClean="0"/>
              <a:t>отрицательное влияние на физическое развитие; </a:t>
            </a:r>
          </a:p>
          <a:p>
            <a:pPr>
              <a:defRPr/>
            </a:pPr>
            <a:r>
              <a:rPr lang="ru-RU" sz="1400" dirty="0" smtClean="0"/>
              <a:t>повышает состояние нервозности и страха при стремлении во что бы то ни стало добиться победы; </a:t>
            </a:r>
          </a:p>
          <a:p>
            <a:pPr>
              <a:defRPr/>
            </a:pPr>
            <a:r>
              <a:rPr lang="ru-RU" sz="1400" dirty="0" smtClean="0"/>
              <a:t>содержание игр провоцирует проявление детской агрессии, жестокости; </a:t>
            </a:r>
          </a:p>
          <a:p>
            <a:pPr>
              <a:defRPr/>
            </a:pPr>
            <a:r>
              <a:rPr lang="ru-RU" sz="1400" dirty="0" smtClean="0"/>
              <a:t>обязывает ребенка действовать в темпе, задаваемом программой; </a:t>
            </a:r>
          </a:p>
          <a:p>
            <a:pPr>
              <a:defRPr/>
            </a:pPr>
            <a:r>
              <a:rPr lang="ru-RU" sz="1400" dirty="0" smtClean="0"/>
              <a:t>способствует развитию гиподинамии; </a:t>
            </a:r>
          </a:p>
          <a:p>
            <a:pPr>
              <a:defRPr/>
            </a:pPr>
            <a:r>
              <a:rPr lang="ru-RU" sz="1400" dirty="0" smtClean="0"/>
              <a:t>снижает интеллектуальную активность; </a:t>
            </a:r>
          </a:p>
          <a:p>
            <a:pPr>
              <a:defRPr/>
            </a:pPr>
            <a:r>
              <a:rPr lang="ru-RU" sz="1400" dirty="0" smtClean="0"/>
              <a:t>ухудшает зрение. </a:t>
            </a:r>
            <a:endParaRPr lang="ru-RU" sz="1400" dirty="0"/>
          </a:p>
        </p:txBody>
      </p:sp>
      <p:sp>
        <p:nvSpPr>
          <p:cNvPr id="1229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9D911-BA81-4698-AD3A-03B493CB06F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97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8000"/>
                </a:solidFill>
              </a:rPr>
              <a:t>Факторы зависимости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696200" cy="55435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Сильное влечение к ПК.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Нарушение способности контроля самого себя.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Смена физиологического состояния.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Желание увеличить время.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Отказ от других альтернатив в пользу ПК.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chemeClr val="tx2"/>
                </a:solidFill>
              </a:rPr>
              <a:t>Невозможность прекратить занятия.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55954-51C9-4732-90D5-C7FF2E4F7475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Учите ребенка РАБОТАТЬ </a:t>
            </a:r>
            <a:br>
              <a:rPr lang="ru-RU" smtClean="0"/>
            </a:br>
            <a:r>
              <a:rPr lang="ru-RU" smtClean="0"/>
              <a:t>за компьютером!</a:t>
            </a:r>
          </a:p>
        </p:txBody>
      </p:sp>
      <p:sp>
        <p:nvSpPr>
          <p:cNvPr id="270373" name="Rectangle 37"/>
          <p:cNvSpPr>
            <a:spLocks noGrp="1" noChangeArrowheads="1"/>
          </p:cNvSpPr>
          <p:nvPr>
            <p:ph sz="half" idx="1"/>
          </p:nvPr>
        </p:nvSpPr>
        <p:spPr>
          <a:xfrm>
            <a:off x="539750" y="5373688"/>
            <a:ext cx="1223963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Книги</a:t>
            </a:r>
          </a:p>
        </p:txBody>
      </p:sp>
      <p:sp>
        <p:nvSpPr>
          <p:cNvPr id="270374" name="Rectangle 38"/>
          <p:cNvSpPr>
            <a:spLocks noGrp="1" noChangeArrowheads="1"/>
          </p:cNvSpPr>
          <p:nvPr>
            <p:ph sz="half" idx="2"/>
          </p:nvPr>
        </p:nvSpPr>
        <p:spPr>
          <a:xfrm>
            <a:off x="5867400" y="5373688"/>
            <a:ext cx="1655763" cy="5746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Словари</a:t>
            </a:r>
          </a:p>
        </p:txBody>
      </p:sp>
      <p:pic>
        <p:nvPicPr>
          <p:cNvPr id="270341" name="Picture 5" descr="407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39571">
            <a:off x="468313" y="2205038"/>
            <a:ext cx="1749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63" name="Picture 27" descr="68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98893">
            <a:off x="1619250" y="2060575"/>
            <a:ext cx="19446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34" descr="Orpho_200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0377" name="Rectangle 41"/>
          <p:cNvSpPr>
            <a:spLocks noChangeArrowheads="1"/>
          </p:cNvSpPr>
          <p:nvPr/>
        </p:nvSpPr>
        <p:spPr bwMode="auto">
          <a:xfrm>
            <a:off x="2771775" y="5373688"/>
            <a:ext cx="2447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Справочники</a:t>
            </a:r>
          </a:p>
        </p:txBody>
      </p:sp>
      <p:sp>
        <p:nvSpPr>
          <p:cNvPr id="270378" name="Rectangle 42"/>
          <p:cNvSpPr>
            <a:spLocks noChangeArrowheads="1"/>
          </p:cNvSpPr>
          <p:nvPr/>
        </p:nvSpPr>
        <p:spPr bwMode="auto">
          <a:xfrm>
            <a:off x="4787900" y="587692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Тесты</a:t>
            </a:r>
          </a:p>
        </p:txBody>
      </p:sp>
      <p:sp>
        <p:nvSpPr>
          <p:cNvPr id="270375" name="Rectangle 39"/>
          <p:cNvSpPr>
            <a:spLocks noChangeArrowheads="1"/>
          </p:cNvSpPr>
          <p:nvPr/>
        </p:nvSpPr>
        <p:spPr bwMode="auto">
          <a:xfrm>
            <a:off x="1331913" y="5876925"/>
            <a:ext cx="2232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Аудиокниги</a:t>
            </a:r>
          </a:p>
        </p:txBody>
      </p:sp>
      <p:sp>
        <p:nvSpPr>
          <p:cNvPr id="270376" name="Rectangle 40"/>
          <p:cNvSpPr>
            <a:spLocks noChangeArrowheads="1"/>
          </p:cNvSpPr>
          <p:nvPr/>
        </p:nvSpPr>
        <p:spPr bwMode="auto">
          <a:xfrm>
            <a:off x="3635375" y="6165850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Игры</a:t>
            </a:r>
          </a:p>
        </p:txBody>
      </p:sp>
      <p:pic>
        <p:nvPicPr>
          <p:cNvPr id="270360" name="Picture 24" descr="1709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77581">
            <a:off x="2771775" y="1844675"/>
            <a:ext cx="18605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79" name="Picture 43" descr="Orpho_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2615">
            <a:off x="4500563" y="1844675"/>
            <a:ext cx="1808162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61" name="Picture 25" descr="l4nr0Ak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34290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80" name="Picture 44" descr="28412_0-550-700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49976">
            <a:off x="5867400" y="2205038"/>
            <a:ext cx="1893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382" name="Rectangle 46"/>
          <p:cNvSpPr>
            <a:spLocks noChangeArrowheads="1"/>
          </p:cNvSpPr>
          <p:nvPr/>
        </p:nvSpPr>
        <p:spPr bwMode="auto">
          <a:xfrm>
            <a:off x="6480175" y="5876925"/>
            <a:ext cx="26638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800">
                <a:latin typeface="Tahoma" pitchFamily="34" charset="0"/>
              </a:rPr>
              <a:t>Энциклопедии</a:t>
            </a:r>
          </a:p>
        </p:txBody>
      </p:sp>
      <p:pic>
        <p:nvPicPr>
          <p:cNvPr id="14353" name="Рисунок 17" descr="1a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809663">
            <a:off x="6716713" y="2762250"/>
            <a:ext cx="19050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D55218-F543-4456-9AD5-608DC71F6170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0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0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73" grpId="0" build="p"/>
      <p:bldP spid="270374" grpId="0" build="p"/>
      <p:bldP spid="270377" grpId="0"/>
      <p:bldP spid="270378" grpId="0"/>
      <p:bldP spid="270375" grpId="0"/>
      <p:bldP spid="2703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60350"/>
            <a:ext cx="8382000" cy="1066800"/>
          </a:xfrm>
        </p:spPr>
        <p:txBody>
          <a:bodyPr/>
          <a:lstStyle/>
          <a:p>
            <a:pPr>
              <a:defRPr/>
            </a:pPr>
            <a:r>
              <a:rPr lang="ru-RU" smtClean="0"/>
              <a:t> </a:t>
            </a:r>
            <a:r>
              <a:rPr lang="ru-RU" sz="4800" smtClean="0">
                <a:latin typeface="Arial Unicode MS" pitchFamily="34" charset="-128"/>
              </a:rPr>
              <a:t>В чем может помочь компьютер</a:t>
            </a:r>
          </a:p>
        </p:txBody>
      </p:sp>
      <p:graphicFrame>
        <p:nvGraphicFramePr>
          <p:cNvPr id="271500" name="Group 140"/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499475" cy="4454525"/>
        </p:xfrm>
        <a:graphic>
          <a:graphicData uri="http://schemas.openxmlformats.org/drawingml/2006/table">
            <a:tbl>
              <a:tblPr/>
              <a:tblGrid>
                <a:gridCol w="1873250"/>
                <a:gridCol w="6626225"/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Готовить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домашние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Просматривать энциклопедии на CD-ROM,  интерактивно познавая окружающий мир, подготовка рефератов, таблиц, схем.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Представлять </a:t>
                      </a:r>
                      <a:b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свои идеи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Пользоваться удобными приложениями для создания презентаций, проектов, вести исследовательскую работу.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Готовиться </a:t>
                      </a:r>
                      <a:b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 экзаменам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Сделать компьютер "репетитором", делающим обучение интереснее, быстрее и эффективнее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Ресурсы  </a:t>
                      </a:r>
                      <a:b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Интернета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Пользоваться обширными ресурсами, общаться с друзьями, дистанционное обучение,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on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line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charset="0"/>
                        </a:rPr>
                        <a:t> тестирование, участвовать в конкурсах, проектах.</a:t>
                      </a:r>
                      <a:r>
                        <a:rPr kumimoji="1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3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EF925-B5C4-4BD5-BE5D-9B20CF34B73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274638"/>
            <a:ext cx="8604250" cy="1066800"/>
          </a:xfrm>
        </p:spPr>
        <p:txBody>
          <a:bodyPr/>
          <a:lstStyle/>
          <a:p>
            <a:pPr>
              <a:defRPr/>
            </a:pPr>
            <a:r>
              <a:rPr lang="ru-RU" sz="4800" smtClean="0"/>
              <a:t>Использование компьютера </a:t>
            </a:r>
            <a:br>
              <a:rPr lang="ru-RU" sz="4800" smtClean="0"/>
            </a:br>
            <a:r>
              <a:rPr lang="ru-RU" sz="4800" smtClean="0"/>
              <a:t>в учебном процессе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52600"/>
            <a:ext cx="3348038" cy="5762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Преимущества:</a:t>
            </a:r>
          </a:p>
        </p:txBody>
      </p:sp>
      <p:sp>
        <p:nvSpPr>
          <p:cNvPr id="282628" name="Puzzle1"/>
          <p:cNvSpPr>
            <a:spLocks noEditPoints="1" noChangeArrowheads="1"/>
          </p:cNvSpPr>
          <p:nvPr/>
        </p:nvSpPr>
        <p:spPr bwMode="auto">
          <a:xfrm>
            <a:off x="5260975" y="2362200"/>
            <a:ext cx="3959225" cy="2057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E1E4D1"/>
          </a:solidFill>
          <a:ln w="1587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 </a:t>
            </a:r>
            <a:endParaRPr lang="ru-RU" sz="1200" b="1">
              <a:solidFill>
                <a:srgbClr val="284C6A"/>
              </a:solidFill>
              <a:latin typeface="Verdana" pitchFamily="34" charset="0"/>
            </a:endParaRPr>
          </a:p>
          <a:p>
            <a:r>
              <a:rPr lang="ru-RU" sz="1600" b="1">
                <a:solidFill>
                  <a:srgbClr val="284C6A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282629" name="Puzzle3"/>
          <p:cNvSpPr>
            <a:spLocks noEditPoints="1" noChangeArrowheads="1"/>
          </p:cNvSpPr>
          <p:nvPr/>
        </p:nvSpPr>
        <p:spPr bwMode="auto">
          <a:xfrm rot="-135519">
            <a:off x="3644900" y="1524000"/>
            <a:ext cx="2603500" cy="2882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CC99">
              <a:alpha val="74901"/>
            </a:srgbClr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0" name="Puzzle4"/>
          <p:cNvSpPr>
            <a:spLocks noEditPoints="1" noChangeArrowheads="1"/>
          </p:cNvSpPr>
          <p:nvPr/>
        </p:nvSpPr>
        <p:spPr bwMode="auto">
          <a:xfrm>
            <a:off x="6019800" y="3657600"/>
            <a:ext cx="2436813" cy="3221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1">
              <a:alpha val="56862"/>
            </a:schemeClr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1" name="Puzzle1"/>
          <p:cNvSpPr>
            <a:spLocks noEditPoints="1" noChangeArrowheads="1"/>
          </p:cNvSpPr>
          <p:nvPr/>
        </p:nvSpPr>
        <p:spPr bwMode="auto">
          <a:xfrm>
            <a:off x="695325" y="2435225"/>
            <a:ext cx="3876675" cy="19669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99CCFF">
              <a:alpha val="56862"/>
            </a:srgbClr>
          </a:solidFill>
          <a:ln w="1587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blackWhite">
          <a:xfrm>
            <a:off x="6356350" y="3184525"/>
            <a:ext cx="194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наглядность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blackWhite">
          <a:xfrm>
            <a:off x="6216650" y="4438650"/>
            <a:ext cx="183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обратная связь</a:t>
            </a:r>
          </a:p>
        </p:txBody>
      </p:sp>
      <p:sp>
        <p:nvSpPr>
          <p:cNvPr id="282634" name="Puzzle4"/>
          <p:cNvSpPr>
            <a:spLocks noEditPoints="1" noChangeArrowheads="1"/>
          </p:cNvSpPr>
          <p:nvPr/>
        </p:nvSpPr>
        <p:spPr bwMode="auto">
          <a:xfrm>
            <a:off x="1449388" y="3636963"/>
            <a:ext cx="2436812" cy="3221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E1E4D1"/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blackWhite">
          <a:xfrm>
            <a:off x="1676400" y="3230563"/>
            <a:ext cx="206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оперативность</a:t>
            </a:r>
          </a:p>
        </p:txBody>
      </p:sp>
      <p:sp>
        <p:nvSpPr>
          <p:cNvPr id="282636" name="Puzzle2"/>
          <p:cNvSpPr>
            <a:spLocks noEditPoints="1" noChangeArrowheads="1"/>
          </p:cNvSpPr>
          <p:nvPr/>
        </p:nvSpPr>
        <p:spPr bwMode="auto">
          <a:xfrm>
            <a:off x="3038475" y="3636963"/>
            <a:ext cx="3971925" cy="25955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A6D1D0"/>
          </a:solidFill>
          <a:ln w="158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blackWhite">
          <a:xfrm>
            <a:off x="3581400" y="2438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пространственное мышление</a:t>
            </a: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blackWhite">
          <a:xfrm>
            <a:off x="4008438" y="4583113"/>
            <a:ext cx="1897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современная информация</a:t>
            </a: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blackWhite">
          <a:xfrm>
            <a:off x="1371600" y="4403725"/>
            <a:ext cx="2352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экономия</a:t>
            </a:r>
            <a:r>
              <a:rPr kumimoji="1" lang="ru-RU" sz="2000" b="1">
                <a:solidFill>
                  <a:srgbClr val="B62116"/>
                </a:solidFill>
              </a:rPr>
              <a:t> </a:t>
            </a:r>
            <a:r>
              <a:rPr kumimoji="1" lang="ru-RU" sz="2000" b="1">
                <a:solidFill>
                  <a:srgbClr val="B62116"/>
                </a:solidFill>
                <a:latin typeface="Arial" charset="0"/>
              </a:rPr>
              <a:t>времени</a:t>
            </a:r>
          </a:p>
        </p:txBody>
      </p:sp>
      <p:sp>
        <p:nvSpPr>
          <p:cNvPr id="16400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0D100-4F33-4EEB-8EC3-7FDC617C677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  <p:bldP spid="282628" grpId="0" animBg="1"/>
      <p:bldP spid="282629" grpId="0" animBg="1"/>
      <p:bldP spid="282630" grpId="0" animBg="1"/>
      <p:bldP spid="282631" grpId="0" animBg="1"/>
      <p:bldP spid="282632" grpId="0"/>
      <p:bldP spid="282633" grpId="0"/>
      <p:bldP spid="282634" grpId="0" animBg="1"/>
      <p:bldP spid="282635" grpId="0"/>
      <p:bldP spid="282636" grpId="0" animBg="1"/>
      <p:bldP spid="282637" grpId="0"/>
      <p:bldP spid="282638" grpId="0"/>
      <p:bldP spid="2826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748712" cy="51847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работы – это условие успеха.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размышлений – это источник силы.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игры – это секрет молодости.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чтения – это основа знаний.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дружбы – это условие счастья.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мечты – это путь к звёздам.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любви – это истинная радость жизни.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Находите время для веселья – это муза души.</a:t>
            </a:r>
            <a:b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A2A608-2CE7-414B-BB85-885E6656E32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15888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ru-RU" sz="4800" smtClean="0"/>
              <a:t>И напоследок…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713788" cy="475138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mtClean="0"/>
              <a:t>Компьютер предназначен, прежде всего, для развития ребенка: его интеллекта, талантов и способностей!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mtClean="0"/>
              <a:t>И наша с вами задача – сделать компьютер ПОМОЩНИКОМ ребенка!</a:t>
            </a:r>
          </a:p>
        </p:txBody>
      </p:sp>
      <p:pic>
        <p:nvPicPr>
          <p:cNvPr id="18436" name="Picture 6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4221163"/>
            <a:ext cx="381635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Vivaldi1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1849A-3DA0-4280-AD2B-324CE79C2EB7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46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83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59263" cy="63230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FF0066"/>
                </a:solidFill>
                <a:latin typeface="Georgia" pitchFamily="18" charset="0"/>
              </a:rPr>
              <a:t>«Постарайтесь шагать рядом с ребёнком по дороге жизни – и ему не нужно будет удирать в виртуальный мир.»</a:t>
            </a:r>
            <a:br>
              <a:rPr lang="ru-RU" sz="3200" b="1" i="1" smtClean="0">
                <a:solidFill>
                  <a:srgbClr val="FF0066"/>
                </a:solidFill>
                <a:latin typeface="Georgia" pitchFamily="18" charset="0"/>
              </a:rPr>
            </a:br>
            <a:endParaRPr lang="ru-RU" sz="3200" b="1" i="1" smtClean="0">
              <a:solidFill>
                <a:srgbClr val="FF0066"/>
              </a:solidFill>
              <a:latin typeface="Georgia" pitchFamily="18" charset="0"/>
            </a:endParaRPr>
          </a:p>
        </p:txBody>
      </p:sp>
      <p:pic>
        <p:nvPicPr>
          <p:cNvPr id="29700" name="Picture 4" descr="кни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628775"/>
            <a:ext cx="29527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7371B1-78F4-4E26-ADF4-8131CF775A3B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66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66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Monotype Corsiva"/>
              </a:rPr>
              <a:t>До новых встреч!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66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66"/>
                </a:solidFill>
                <a:effectLst>
                  <a:outerShdw dist="35921" dir="2700000" algn="ctr" rotWithShape="0">
                    <a:srgbClr val="FF0000"/>
                  </a:outerShdw>
                </a:effectLst>
                <a:latin typeface="Monotype Corsiva"/>
              </a:rPr>
              <a:t>До новых открытий!</a:t>
            </a:r>
            <a:endParaRPr lang="ru-RU" sz="6600" dirty="0">
              <a:solidFill>
                <a:srgbClr val="006666"/>
              </a:solidFill>
            </a:endParaRPr>
          </a:p>
        </p:txBody>
      </p:sp>
      <p:pic>
        <p:nvPicPr>
          <p:cNvPr id="4" name="Vivaldi1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6143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4" descr="jглобус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4714875"/>
            <a:ext cx="12382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27C12-8721-49EA-91B1-AF226E84DA3E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6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071563"/>
            <a:ext cx="8820150" cy="1665287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/>
              <a:t>Большой мир маленьких детей….</a:t>
            </a:r>
            <a:endParaRPr lang="nl-NL" sz="4800" dirty="0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4714875"/>
            <a:ext cx="8424863" cy="1214438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«Компьютерной проблемы не существует. Есть проблемы отношений со сверстниками и проблемы общения в семье»</a:t>
            </a:r>
            <a:endParaRPr lang="nl-NL" i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3708400" y="333375"/>
            <a:ext cx="518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endParaRPr kumimoji="1" lang="nl-NL" sz="3200" dirty="0">
              <a:latin typeface="Tahoma" pitchFamily="34" charset="0"/>
            </a:endParaRPr>
          </a:p>
        </p:txBody>
      </p:sp>
      <p:pic>
        <p:nvPicPr>
          <p:cNvPr id="5125" name="Рисунок 4" descr="globushan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857500"/>
            <a:ext cx="2000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B091D-9F66-4B6B-AD9F-076E761355E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500063"/>
            <a:ext cx="7696200" cy="5108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Цель собрания</a:t>
            </a:r>
            <a:r>
              <a:rPr lang="ru-RU" dirty="0" smtClean="0"/>
              <a:t>: расширить информационное поле родителей о пользе и вреде занятий детей за компьютером.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Форма проведения</a:t>
            </a:r>
            <a:r>
              <a:rPr lang="ru-RU" dirty="0" smtClean="0"/>
              <a:t>: собрание – практикум.</a:t>
            </a:r>
            <a:endParaRPr lang="ru-RU" dirty="0"/>
          </a:p>
        </p:txBody>
      </p:sp>
      <p:pic>
        <p:nvPicPr>
          <p:cNvPr id="4" name="Picture 4" descr="nnm_muz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286125"/>
            <a:ext cx="4643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C4D6B-C097-4018-A520-30E9BF5E596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5397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6600"/>
                </a:solidFill>
                <a:latin typeface="Lucida Console" pitchFamily="49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Lucida Console" pitchFamily="49" charset="0"/>
              </a:rPr>
            </a:br>
            <a:r>
              <a:rPr lang="ru-RU" sz="3600" b="1" dirty="0" smtClean="0">
                <a:solidFill>
                  <a:srgbClr val="FF6600"/>
                </a:solidFill>
                <a:latin typeface="Lucida Console" pitchFamily="49" charset="0"/>
              </a:rPr>
              <a:t>Анкета для родителей</a:t>
            </a:r>
            <a:br>
              <a:rPr lang="ru-RU" sz="3600" b="1" dirty="0" smtClean="0">
                <a:solidFill>
                  <a:srgbClr val="FF6600"/>
                </a:solidFill>
                <a:latin typeface="Lucida Console" pitchFamily="49" charset="0"/>
              </a:rPr>
            </a:br>
            <a:endParaRPr lang="ru-RU" sz="3600" b="1" dirty="0" smtClean="0">
              <a:solidFill>
                <a:srgbClr val="FF6600"/>
              </a:solidFill>
              <a:latin typeface="Lucida Console" pitchFamily="49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362950" cy="604837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Есть ли у вас дома компьютер?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           (64%)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2. Кто больше общается с компьютером?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        (60% - родители, 40% - дети)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3. Сколько времени Ваш ребёнок проводит у компьютера?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        ( 78% - 30 минут – 1час, 22% - сколько захотят)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4. Как вы относитесь к увлечению компьютерными играми?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         (90% положительно)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5. Вызывает ли это у вас тревогу?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Bookman Old Style" pitchFamily="18" charset="0"/>
              </a:rPr>
              <a:t>         (90% - нет)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41738-16AB-4AAE-8399-9C1A3AD35CA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Сравним две ситуации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85875"/>
            <a:ext cx="8785225" cy="5238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Ребенок за компьютером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Многие родители,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купив наследнику персональный компьютер,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accent1"/>
                </a:solidFill>
              </a:rPr>
              <a:t>вздыхают облегченно…</a:t>
            </a:r>
            <a:r>
              <a:rPr lang="ru-RU" dirty="0" smtClean="0"/>
              <a:t>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Компьютера нет</a:t>
            </a:r>
          </a:p>
        </p:txBody>
      </p:sp>
      <p:pic>
        <p:nvPicPr>
          <p:cNvPr id="267269" name="Picture 5" descr="5_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5013325"/>
            <a:ext cx="25908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5" descr="copmpute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571625"/>
            <a:ext cx="2159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AFCCC6-D877-4265-A918-C6481DB5E1B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  <p:bldP spid="267267" grpI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30175"/>
            <a:ext cx="8785225" cy="1066800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>
                <a:latin typeface="Arial Unicode MS" pitchFamily="34" charset="-128"/>
              </a:rPr>
              <a:t>Компьютер: для чего?</a:t>
            </a:r>
          </a:p>
        </p:txBody>
      </p:sp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323850" y="5302250"/>
            <a:ext cx="88201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3600" dirty="0">
                <a:solidFill>
                  <a:srgbClr val="F6B808"/>
                </a:solidFill>
                <a:latin typeface="Tahoma" pitchFamily="34" charset="0"/>
              </a:rPr>
              <a:t>Совпадают Ваши цели и цели ребенка?</a:t>
            </a:r>
          </a:p>
        </p:txBody>
      </p:sp>
      <p:sp>
        <p:nvSpPr>
          <p:cNvPr id="269325" name="AutoShape 13"/>
          <p:cNvSpPr>
            <a:spLocks noChangeArrowheads="1"/>
          </p:cNvSpPr>
          <p:nvPr/>
        </p:nvSpPr>
        <p:spPr bwMode="auto">
          <a:xfrm rot="10800000">
            <a:off x="250825" y="2492375"/>
            <a:ext cx="4103688" cy="2232025"/>
          </a:xfrm>
          <a:prstGeom prst="wedgeRoundRectCallout">
            <a:avLst>
              <a:gd name="adj1" fmla="val -55032"/>
              <a:gd name="adj2" fmla="val 118986"/>
              <a:gd name="adj3" fmla="val 16667"/>
            </a:avLst>
          </a:prstGeom>
          <a:solidFill>
            <a:schemeClr val="accent1">
              <a:alpha val="7294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ru-RU" sz="3200" b="1">
                <a:solidFill>
                  <a:srgbClr val="006666"/>
                </a:solidFill>
                <a:latin typeface="Arial" charset="0"/>
              </a:rPr>
              <a:t>Дети:</a:t>
            </a:r>
          </a:p>
          <a:p>
            <a:pPr algn="ctr"/>
            <a:r>
              <a:rPr lang="ru-RU" sz="3200" i="1">
                <a:solidFill>
                  <a:srgbClr val="006666"/>
                </a:solidFill>
                <a:latin typeface="Arial" charset="0"/>
              </a:rPr>
              <a:t>мне компьютер нужен для...</a:t>
            </a:r>
          </a:p>
        </p:txBody>
      </p:sp>
      <p:sp>
        <p:nvSpPr>
          <p:cNvPr id="269326" name="AutoShape 14"/>
          <p:cNvSpPr>
            <a:spLocks noChangeArrowheads="1"/>
          </p:cNvSpPr>
          <p:nvPr/>
        </p:nvSpPr>
        <p:spPr bwMode="auto">
          <a:xfrm rot="10800000">
            <a:off x="4860925" y="2492375"/>
            <a:ext cx="4103688" cy="2232025"/>
          </a:xfrm>
          <a:prstGeom prst="wedgeRoundRectCallout">
            <a:avLst>
              <a:gd name="adj1" fmla="val 56537"/>
              <a:gd name="adj2" fmla="val 119486"/>
              <a:gd name="adj3" fmla="val 16667"/>
            </a:avLst>
          </a:prstGeom>
          <a:solidFill>
            <a:schemeClr val="accent1">
              <a:alpha val="7294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ru-RU" sz="3200" b="1">
                <a:solidFill>
                  <a:srgbClr val="006666"/>
                </a:solidFill>
                <a:latin typeface="Arial" charset="0"/>
              </a:rPr>
              <a:t>Родители:</a:t>
            </a:r>
          </a:p>
          <a:p>
            <a:pPr algn="ctr"/>
            <a:r>
              <a:rPr lang="ru-RU" sz="3200" i="1">
                <a:solidFill>
                  <a:srgbClr val="006666"/>
                </a:solidFill>
                <a:latin typeface="Arial" charset="0"/>
              </a:rPr>
              <a:t>нашему ребенку компьютер нужен для...</a:t>
            </a:r>
          </a:p>
        </p:txBody>
      </p:sp>
      <p:sp>
        <p:nvSpPr>
          <p:cNvPr id="92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8B1D6E-20DA-4616-B86F-2580CE4E8B6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8" grpId="0"/>
      <p:bldP spid="269325" grpId="0" animBg="1"/>
      <p:bldP spid="269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274638"/>
            <a:ext cx="9144001" cy="15113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/>
              <a:t>Дети и компьютеры: что такое хорошо и что такое плохо.</a:t>
            </a:r>
            <a:endParaRPr lang="ru-RU" sz="4000" dirty="0" smtClean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7989887" cy="48958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есть компьютер дома у 75 % опрошенных ;</a:t>
            </a:r>
          </a:p>
          <a:p>
            <a:pPr>
              <a:defRPr/>
            </a:pPr>
            <a:r>
              <a:rPr lang="ru-RU" dirty="0" smtClean="0"/>
              <a:t>в большинстве семей пользуется компьютером только ребенок;</a:t>
            </a:r>
          </a:p>
          <a:p>
            <a:pPr>
              <a:defRPr/>
            </a:pPr>
            <a:r>
              <a:rPr lang="ru-RU" dirty="0" smtClean="0"/>
              <a:t>дети проводят за компьютером</a:t>
            </a:r>
            <a:br>
              <a:rPr lang="ru-RU" dirty="0" smtClean="0"/>
            </a:br>
            <a:r>
              <a:rPr lang="ru-RU" dirty="0" smtClean="0"/>
              <a:t>1,5 - 2 часа ежедневно;</a:t>
            </a:r>
          </a:p>
          <a:p>
            <a:pPr>
              <a:defRPr/>
            </a:pPr>
            <a:r>
              <a:rPr lang="ru-RU" dirty="0" smtClean="0"/>
              <a:t>при этом компьютерные образовательные программы </a:t>
            </a:r>
            <a:br>
              <a:rPr lang="ru-RU" dirty="0" smtClean="0"/>
            </a:br>
            <a:r>
              <a:rPr lang="ru-RU" dirty="0" smtClean="0"/>
              <a:t>не используют.</a:t>
            </a:r>
          </a:p>
        </p:txBody>
      </p:sp>
      <p:pic>
        <p:nvPicPr>
          <p:cNvPr id="10244" name="Picture 4" descr="is?UiqKLvsyyGmp63NfKxJJE4CjWGk_C5IQ57qtolISc9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4113" y="4868863"/>
            <a:ext cx="1476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DE6D80-790C-468B-B874-877601EC3D68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44450"/>
            <a:ext cx="9144001" cy="1511300"/>
          </a:xfrm>
        </p:spPr>
        <p:txBody>
          <a:bodyPr/>
          <a:lstStyle/>
          <a:p>
            <a:pPr>
              <a:defRPr/>
            </a:pPr>
            <a:r>
              <a:rPr lang="ru-RU" sz="4800" smtClean="0"/>
              <a:t>Продолжительность работы </a:t>
            </a:r>
            <a:br>
              <a:rPr lang="ru-RU" sz="4800" smtClean="0"/>
            </a:br>
            <a:r>
              <a:rPr lang="ru-RU" sz="4800" smtClean="0"/>
              <a:t>за компьютером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-36513" y="1989138"/>
          <a:ext cx="8793163" cy="4487862"/>
        </p:xfrm>
        <a:graphic>
          <a:graphicData uri="http://schemas.openxmlformats.org/presentationml/2006/ole">
            <p:oleObj spid="_x0000_s1026" name="Диаграмма" r:id="rId3" imgW="8039123" imgH="4105182" progId="MSGraph.Chart.8">
              <p:embed followColorScheme="full"/>
            </p:oleObj>
          </a:graphicData>
        </a:graphic>
      </p:graphicFrame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B2B56-BBED-42F7-B542-4751069C7F17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34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1042988" y="1196975"/>
          <a:ext cx="7315200" cy="4883150"/>
        </p:xfrm>
        <a:graphic>
          <a:graphicData uri="http://schemas.openxmlformats.org/presentationml/2006/ole">
            <p:oleObj spid="_x0000_s2050" name="Диаграмма" r:id="rId3" imgW="6096000" imgH="4067251" progId="MSGraph.Chart.8">
              <p:embed followColorScheme="full"/>
            </p:oleObj>
          </a:graphicData>
        </a:graphic>
      </p:graphicFrame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-26988"/>
            <a:ext cx="9144001" cy="1368426"/>
          </a:xfrm>
        </p:spPr>
        <p:txBody>
          <a:bodyPr/>
          <a:lstStyle/>
          <a:p>
            <a:pPr>
              <a:defRPr/>
            </a:pPr>
            <a:r>
              <a:rPr lang="ru-RU" sz="4800" smtClean="0"/>
              <a:t>Кто в ответе...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8131175" cy="53816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ru-RU" dirty="0" smtClean="0"/>
              <a:t>"Я сижу дома за компьютером столько, сколько хочу…"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>
              <a:buFont typeface="Wingdings" pitchFamily="2" charset="2"/>
              <a:buNone/>
              <a:defRPr/>
            </a:pPr>
            <a:endParaRPr lang="ru-RU" dirty="0" smtClean="0"/>
          </a:p>
          <a:p>
            <a:pPr marL="609600" indent="-609600">
              <a:buFont typeface="Wingdings" pitchFamily="2" charset="2"/>
              <a:buNone/>
              <a:defRPr/>
            </a:pPr>
            <a:endParaRPr lang="ru-RU" b="1" dirty="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ru-RU" b="1" dirty="0" smtClean="0"/>
              <a:t>Необходимы (как минимум)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dirty="0" smtClean="0"/>
              <a:t>Общеукрепляющие упражнения.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dirty="0" smtClean="0">
                <a:hlinkClick r:id="rId4"/>
              </a:rPr>
              <a:t>Гимнастика для глаз</a:t>
            </a:r>
            <a:endParaRPr lang="ru-RU" dirty="0" smtClean="0"/>
          </a:p>
        </p:txBody>
      </p:sp>
      <p:sp>
        <p:nvSpPr>
          <p:cNvPr id="205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CF1A8-9C39-4E15-AB70-35B158199E0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4436" grpId="0"/>
      <p:bldP spid="274435" grpId="0" build="p"/>
    </p:bldLst>
  </p:timing>
</p:sld>
</file>

<file path=ppt/theme/theme1.xml><?xml version="1.0" encoding="utf-8"?>
<a:theme xmlns:a="http://schemas.openxmlformats.org/drawingml/2006/main" name="Шаблон оформления 'Светящиеся фрагменты головоломки'">
  <a:themeElements>
    <a:clrScheme name="Шаблон оформления 'Светящиеся фрагменты головоломки' 1">
      <a:dk1>
        <a:srgbClr val="000000"/>
      </a:dk1>
      <a:lt1>
        <a:srgbClr val="FFFFFF"/>
      </a:lt1>
      <a:dk2>
        <a:srgbClr val="000000"/>
      </a:dk2>
      <a:lt2>
        <a:srgbClr val="E8EDF2"/>
      </a:lt2>
      <a:accent1>
        <a:srgbClr val="D8E1EC"/>
      </a:accent1>
      <a:accent2>
        <a:srgbClr val="CFD795"/>
      </a:accent2>
      <a:accent3>
        <a:srgbClr val="AAAAAA"/>
      </a:accent3>
      <a:accent4>
        <a:srgbClr val="DADADA"/>
      </a:accent4>
      <a:accent5>
        <a:srgbClr val="E9EEF4"/>
      </a:accent5>
      <a:accent6>
        <a:srgbClr val="BBC387"/>
      </a:accent6>
      <a:hlink>
        <a:srgbClr val="D59F07"/>
      </a:hlink>
      <a:folHlink>
        <a:srgbClr val="94B26C"/>
      </a:folHlink>
    </a:clrScheme>
    <a:fontScheme name="Шаблон оформления 'Светящиеся фрагменты головоломки'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'Светящиеся фрагменты головоломки' 1">
        <a:dk1>
          <a:srgbClr val="000000"/>
        </a:dk1>
        <a:lt1>
          <a:srgbClr val="FFFFFF"/>
        </a:lt1>
        <a:dk2>
          <a:srgbClr val="000000"/>
        </a:dk2>
        <a:lt2>
          <a:srgbClr val="E8EDF2"/>
        </a:lt2>
        <a:accent1>
          <a:srgbClr val="D8E1EC"/>
        </a:accent1>
        <a:accent2>
          <a:srgbClr val="CFD795"/>
        </a:accent2>
        <a:accent3>
          <a:srgbClr val="AAAAAA"/>
        </a:accent3>
        <a:accent4>
          <a:srgbClr val="DADADA"/>
        </a:accent4>
        <a:accent5>
          <a:srgbClr val="E9EEF4"/>
        </a:accent5>
        <a:accent6>
          <a:srgbClr val="BBC387"/>
        </a:accent6>
        <a:hlink>
          <a:srgbClr val="D59F07"/>
        </a:hlink>
        <a:folHlink>
          <a:srgbClr val="94B26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31524</TotalTime>
  <Words>622</Words>
  <Application>Microsoft Office PowerPoint</Application>
  <PresentationFormat>Экран (4:3)</PresentationFormat>
  <Paragraphs>143</Paragraphs>
  <Slides>19</Slides>
  <Notes>2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Шаблон оформления 'Светящиеся фрагменты головоломки'</vt:lpstr>
      <vt:lpstr>Диаграмма</vt:lpstr>
      <vt:lpstr>Родительское собрание   «Компьютер и ребёнок -  плюсы и минусы этого общения»  Учитель: Макаркина Анна Анатольевна </vt:lpstr>
      <vt:lpstr>Большой мир маленьких детей….</vt:lpstr>
      <vt:lpstr>Слайд 3</vt:lpstr>
      <vt:lpstr> Анкета для родителей </vt:lpstr>
      <vt:lpstr>Сравним две ситуации</vt:lpstr>
      <vt:lpstr>Компьютер: для чего?</vt:lpstr>
      <vt:lpstr>Дети и компьютеры: что такое хорошо и что такое плохо.</vt:lpstr>
      <vt:lpstr>Продолжительность работы  за компьютером</vt:lpstr>
      <vt:lpstr>Кто в ответе...</vt:lpstr>
      <vt:lpstr>Чем опасен компьютер?</vt:lpstr>
      <vt:lpstr>«Плюсы» и «минусы»  влияния компьютера на ребёнка.</vt:lpstr>
      <vt:lpstr>Факторы зависимости</vt:lpstr>
      <vt:lpstr>Учите ребенка РАБОТАТЬ  за компьютером!</vt:lpstr>
      <vt:lpstr> В чем может помочь компьютер</vt:lpstr>
      <vt:lpstr>Использование компьютера  в учебном процессе</vt:lpstr>
      <vt:lpstr> Находите время для работы – это условие успеха.  Находите время для размышлений – это источник силы.  Находите время для игры – это секрет молодости.  Находите время для чтения – это основа знаний.  Находите время для дружбы – это условие счастья.  Находите время для мечты – это путь к звёздам.  Находите время для любви – это истинная радость жизни.  Находите время для веселья – это муза души. </vt:lpstr>
      <vt:lpstr>И напоследок…</vt:lpstr>
      <vt:lpstr>«Постарайтесь шагать рядом с ребёнком по дороге жизни – и ему не нужно будет удирать в виртуальный мир.»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Юрасик</dc:creator>
  <cp:lastModifiedBy>Макаркины</cp:lastModifiedBy>
  <cp:revision>88</cp:revision>
  <dcterms:created xsi:type="dcterms:W3CDTF">2007-03-04T10:08:54Z</dcterms:created>
  <dcterms:modified xsi:type="dcterms:W3CDTF">2014-12-16T20:07:24Z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TC011407991049</vt:lpwstr>
  </property>
</Properties>
</file>