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3368CBFD-3DEE-437C-83D5-A4095F26121D}" type="datetimeFigureOut">
              <a:rPr lang="ru-RU" smtClean="0"/>
              <a:t>03.03.2013</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A35BDB2C-5B80-4C95-9CD5-2F9356A76C4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1">
                <a:shade val="45000"/>
                <a:satMod val="135000"/>
              </a:schemeClr>
              <a:prstClr val="white"/>
            </a:duotone>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3368CBFD-3DEE-437C-83D5-A4095F26121D}" type="datetimeFigureOut">
              <a:rPr lang="ru-RU" smtClean="0"/>
              <a:t>03.03.2013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A35BDB2C-5B80-4C95-9CD5-2F9356A76C4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b="1" kern="1200"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Constantia" pitchFamily="18" charset="0"/>
          <a:ea typeface="+mj-ea"/>
          <a:cs typeface="+mj-cs"/>
        </a:defRPr>
      </a:lvl1pPr>
      <a:lvl2pPr algn="ctr" rtl="0" eaLnBrk="1" fontAlgn="base" hangingPunct="1">
        <a:spcBef>
          <a:spcPct val="0"/>
        </a:spcBef>
        <a:spcAft>
          <a:spcPct val="0"/>
        </a:spcAft>
        <a:defRPr sz="4400" b="1">
          <a:solidFill>
            <a:srgbClr val="FFFEFE"/>
          </a:solidFill>
          <a:latin typeface="Constantia" pitchFamily="18" charset="0"/>
        </a:defRPr>
      </a:lvl2pPr>
      <a:lvl3pPr algn="ctr" rtl="0" eaLnBrk="1" fontAlgn="base" hangingPunct="1">
        <a:spcBef>
          <a:spcPct val="0"/>
        </a:spcBef>
        <a:spcAft>
          <a:spcPct val="0"/>
        </a:spcAft>
        <a:defRPr sz="4400" b="1">
          <a:solidFill>
            <a:srgbClr val="FFFEFE"/>
          </a:solidFill>
          <a:latin typeface="Constantia" pitchFamily="18" charset="0"/>
        </a:defRPr>
      </a:lvl3pPr>
      <a:lvl4pPr algn="ctr" rtl="0" eaLnBrk="1" fontAlgn="base" hangingPunct="1">
        <a:spcBef>
          <a:spcPct val="0"/>
        </a:spcBef>
        <a:spcAft>
          <a:spcPct val="0"/>
        </a:spcAft>
        <a:defRPr sz="4400" b="1">
          <a:solidFill>
            <a:srgbClr val="FFFEFE"/>
          </a:solidFill>
          <a:latin typeface="Constantia" pitchFamily="18" charset="0"/>
        </a:defRPr>
      </a:lvl4pPr>
      <a:lvl5pPr algn="ctr" rtl="0" eaLnBrk="1" fontAlgn="base" hangingPunct="1">
        <a:spcBef>
          <a:spcPct val="0"/>
        </a:spcBef>
        <a:spcAft>
          <a:spcPct val="0"/>
        </a:spcAft>
        <a:defRPr sz="4400" b="1">
          <a:solidFill>
            <a:srgbClr val="FFFEFE"/>
          </a:solidFill>
          <a:latin typeface="Constantia" pitchFamily="18" charset="0"/>
        </a:defRPr>
      </a:lvl5pPr>
      <a:lvl6pPr marL="457200" algn="ctr" rtl="0" eaLnBrk="1" fontAlgn="base" hangingPunct="1">
        <a:spcBef>
          <a:spcPct val="0"/>
        </a:spcBef>
        <a:spcAft>
          <a:spcPct val="0"/>
        </a:spcAft>
        <a:defRPr sz="4400" b="1">
          <a:solidFill>
            <a:srgbClr val="FFFEFE"/>
          </a:solidFill>
          <a:latin typeface="Constantia" pitchFamily="18" charset="0"/>
        </a:defRPr>
      </a:lvl6pPr>
      <a:lvl7pPr marL="914400" algn="ctr" rtl="0" eaLnBrk="1" fontAlgn="base" hangingPunct="1">
        <a:spcBef>
          <a:spcPct val="0"/>
        </a:spcBef>
        <a:spcAft>
          <a:spcPct val="0"/>
        </a:spcAft>
        <a:defRPr sz="4400" b="1">
          <a:solidFill>
            <a:srgbClr val="FFFEFE"/>
          </a:solidFill>
          <a:latin typeface="Constantia" pitchFamily="18" charset="0"/>
        </a:defRPr>
      </a:lvl7pPr>
      <a:lvl8pPr marL="1371600" algn="ctr" rtl="0" eaLnBrk="1" fontAlgn="base" hangingPunct="1">
        <a:spcBef>
          <a:spcPct val="0"/>
        </a:spcBef>
        <a:spcAft>
          <a:spcPct val="0"/>
        </a:spcAft>
        <a:defRPr sz="4400" b="1">
          <a:solidFill>
            <a:srgbClr val="FFFEFE"/>
          </a:solidFill>
          <a:latin typeface="Constantia" pitchFamily="18" charset="0"/>
        </a:defRPr>
      </a:lvl8pPr>
      <a:lvl9pPr marL="1828800" algn="ctr" rtl="0" eaLnBrk="1" fontAlgn="base" hangingPunct="1">
        <a:spcBef>
          <a:spcPct val="0"/>
        </a:spcBef>
        <a:spcAft>
          <a:spcPct val="0"/>
        </a:spcAft>
        <a:defRPr sz="4400" b="1">
          <a:solidFill>
            <a:srgbClr val="FFFEFE"/>
          </a:solidFill>
          <a:latin typeface="Constantia"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821A08"/>
          </a:solidFill>
          <a:latin typeface="Constantia" pitchFamily="18"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821A08"/>
          </a:solidFill>
          <a:latin typeface="Constantia" pitchFamily="18"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821A08"/>
          </a:solidFill>
          <a:latin typeface="Constantia"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821A08"/>
          </a:solidFill>
          <a:latin typeface="Constantia" pitchFamily="18"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821A08"/>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627" y="4581128"/>
            <a:ext cx="2520280" cy="21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43408"/>
            <a:ext cx="8278813"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1512888"/>
            <a:ext cx="6608763" cy="384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63" y="4764881"/>
            <a:ext cx="451802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62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4395" y="1052736"/>
            <a:ext cx="8496944" cy="4708981"/>
          </a:xfrm>
          <a:prstGeom prst="rect">
            <a:avLst/>
          </a:prstGeom>
        </p:spPr>
        <p:txBody>
          <a:bodyPr wrap="square">
            <a:spAutoFit/>
          </a:bodyPr>
          <a:lstStyle/>
          <a:p>
            <a:pPr algn="just">
              <a:lnSpc>
                <a:spcPct val="150000"/>
              </a:lnSpc>
            </a:pPr>
            <a:r>
              <a:rPr lang="ru-RU" sz="2000" b="1" i="1" dirty="0">
                <a:latin typeface="Times New Roman" panose="02020603050405020304" pitchFamily="18" charset="0"/>
                <a:cs typeface="Times New Roman" panose="02020603050405020304" pitchFamily="18" charset="0"/>
              </a:rPr>
              <a:t>11-13 положительных ответов </a:t>
            </a:r>
            <a:r>
              <a:rPr lang="ru-RU" sz="2000" i="1" dirty="0">
                <a:latin typeface="Times New Roman" panose="02020603050405020304" pitchFamily="18" charset="0"/>
                <a:cs typeface="Times New Roman" panose="02020603050405020304" pitchFamily="18" charset="0"/>
              </a:rPr>
              <a:t>- можно считать, что. Вы не напрасно много занимались со своим ребенком и он вполне готов пойти в школу</a:t>
            </a:r>
            <a:r>
              <a:rPr lang="ru-RU" sz="2000" i="1" dirty="0" smtClean="0">
                <a:latin typeface="Times New Roman" panose="02020603050405020304" pitchFamily="18" charset="0"/>
                <a:cs typeface="Times New Roman" panose="02020603050405020304" pitchFamily="18" charset="0"/>
              </a:rPr>
              <a:t>;</a:t>
            </a:r>
          </a:p>
          <a:p>
            <a:pPr algn="just">
              <a:lnSpc>
                <a:spcPct val="150000"/>
              </a:lnSpc>
            </a:pPr>
            <a:endParaRPr lang="ru-RU" sz="2000" dirty="0">
              <a:latin typeface="Times New Roman" panose="02020603050405020304" pitchFamily="18" charset="0"/>
              <a:cs typeface="Times New Roman" panose="02020603050405020304" pitchFamily="18" charset="0"/>
            </a:endParaRPr>
          </a:p>
          <a:p>
            <a:pPr algn="just">
              <a:lnSpc>
                <a:spcPct val="150000"/>
              </a:lnSpc>
            </a:pPr>
            <a:r>
              <a:rPr lang="ru-RU" sz="2000" b="1" i="1" dirty="0">
                <a:latin typeface="Times New Roman" panose="02020603050405020304" pitchFamily="18" charset="0"/>
                <a:cs typeface="Times New Roman" panose="02020603050405020304" pitchFamily="18" charset="0"/>
              </a:rPr>
              <a:t>6-10 положительных ответов </a:t>
            </a:r>
            <a:r>
              <a:rPr lang="ru-RU" sz="2000" i="1" dirty="0">
                <a:latin typeface="Times New Roman" panose="02020603050405020304" pitchFamily="18" charset="0"/>
                <a:cs typeface="Times New Roman" panose="02020603050405020304" pitchFamily="18" charset="0"/>
              </a:rPr>
              <a:t>- Ваш ребенок многому научился, Вы на верном пути, а содержание вопросов, на которые Вы ответили отрицанием, подскажет Вам точки приложения дальнейших усилий; </a:t>
            </a:r>
            <a:endParaRPr lang="ru-RU" sz="2000" i="1" dirty="0" smtClean="0">
              <a:latin typeface="Times New Roman" panose="02020603050405020304" pitchFamily="18" charset="0"/>
              <a:cs typeface="Times New Roman" panose="02020603050405020304" pitchFamily="18" charset="0"/>
            </a:endParaRPr>
          </a:p>
          <a:p>
            <a:pPr algn="just">
              <a:lnSpc>
                <a:spcPct val="150000"/>
              </a:lnSpc>
            </a:pPr>
            <a:endParaRPr lang="ru-RU" sz="2000" dirty="0">
              <a:latin typeface="Times New Roman" panose="02020603050405020304" pitchFamily="18" charset="0"/>
              <a:cs typeface="Times New Roman" panose="02020603050405020304" pitchFamily="18" charset="0"/>
            </a:endParaRPr>
          </a:p>
          <a:p>
            <a:pPr algn="just">
              <a:lnSpc>
                <a:spcPct val="150000"/>
              </a:lnSpc>
            </a:pPr>
            <a:r>
              <a:rPr lang="ru-RU" sz="2000" b="1" i="1" dirty="0">
                <a:latin typeface="Times New Roman" panose="02020603050405020304" pitchFamily="18" charset="0"/>
                <a:cs typeface="Times New Roman" panose="02020603050405020304" pitchFamily="18" charset="0"/>
              </a:rPr>
              <a:t>меньше 6 положительных ответов </a:t>
            </a:r>
            <a:r>
              <a:rPr lang="ru-RU" sz="2000" i="1" dirty="0">
                <a:latin typeface="Times New Roman" panose="02020603050405020304" pitchFamily="18" charset="0"/>
                <a:cs typeface="Times New Roman" panose="02020603050405020304" pitchFamily="18" charset="0"/>
              </a:rPr>
              <a:t>– ребенку нужна ваша помощь, обратите особое внимание на то, что он ещё не умеет, и постарайтесь уделять больше времени занятиям с ребенком.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70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692696"/>
            <a:ext cx="7772400" cy="1470025"/>
          </a:xfrm>
        </p:spPr>
        <p:txBody>
          <a:bodyPr/>
          <a:lstStyle/>
          <a:p>
            <a:r>
              <a:rPr lang="ru-RU" dirty="0"/>
              <a:t>Готовность к школе</a:t>
            </a:r>
          </a:p>
        </p:txBody>
      </p:sp>
      <p:sp>
        <p:nvSpPr>
          <p:cNvPr id="3" name="Подзаголовок 2"/>
          <p:cNvSpPr>
            <a:spLocks noGrp="1"/>
          </p:cNvSpPr>
          <p:nvPr>
            <p:ph type="subTitle" idx="1"/>
          </p:nvPr>
        </p:nvSpPr>
        <p:spPr>
          <a:xfrm>
            <a:off x="1331640" y="2708920"/>
            <a:ext cx="6400800" cy="3168352"/>
          </a:xfrm>
        </p:spPr>
        <p:txBody>
          <a:bodyPr/>
          <a:lstStyle/>
          <a:p>
            <a:pPr marL="457200" indent="-457200">
              <a:buFont typeface="Courier New" panose="02070309020205020404" pitchFamily="49" charset="0"/>
              <a:buChar char="o"/>
            </a:pPr>
            <a:r>
              <a:rPr lang="ru-RU" dirty="0"/>
              <a:t>п</a:t>
            </a:r>
            <a:r>
              <a:rPr lang="ru-RU" dirty="0" smtClean="0"/>
              <a:t>сихологическая</a:t>
            </a:r>
          </a:p>
          <a:p>
            <a:pPr marL="457200" indent="-457200">
              <a:buFont typeface="Courier New" panose="02070309020205020404" pitchFamily="49" charset="0"/>
              <a:buChar char="o"/>
            </a:pPr>
            <a:r>
              <a:rPr lang="ru-RU" dirty="0" smtClean="0"/>
              <a:t>эмоционально-волевая</a:t>
            </a:r>
          </a:p>
          <a:p>
            <a:pPr marL="457200" indent="-457200">
              <a:buFont typeface="Courier New" panose="02070309020205020404" pitchFamily="49" charset="0"/>
              <a:buChar char="o"/>
            </a:pPr>
            <a:r>
              <a:rPr lang="ru-RU" dirty="0" smtClean="0"/>
              <a:t>интеллектуальная</a:t>
            </a:r>
          </a:p>
          <a:p>
            <a:pPr marL="457200" indent="-457200">
              <a:buFont typeface="Courier New" panose="02070309020205020404" pitchFamily="49" charset="0"/>
              <a:buChar char="o"/>
            </a:pPr>
            <a:r>
              <a:rPr lang="ru-RU" dirty="0" smtClean="0"/>
              <a:t>социальная</a:t>
            </a:r>
          </a:p>
          <a:p>
            <a:pPr marL="457200" indent="-457200">
              <a:buFont typeface="Courier New" panose="02070309020205020404" pitchFamily="49" charset="0"/>
              <a:buChar char="o"/>
            </a:pPr>
            <a:r>
              <a:rPr lang="ru-RU" dirty="0" smtClean="0"/>
              <a:t>физическая</a:t>
            </a:r>
            <a:endParaRPr lang="ru-RU" dirty="0"/>
          </a:p>
        </p:txBody>
      </p:sp>
    </p:spTree>
    <p:extLst>
      <p:ext uri="{BB962C8B-B14F-4D97-AF65-F5344CB8AC3E}">
        <p14:creationId xmlns:p14="http://schemas.microsoft.com/office/powerpoint/2010/main" val="46766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558" y="-68442"/>
            <a:ext cx="8229600" cy="856495"/>
          </a:xfrm>
        </p:spPr>
        <p:txBody>
          <a:bodyPr>
            <a:normAutofit fontScale="90000"/>
          </a:bodyPr>
          <a:lstStyle/>
          <a:p>
            <a:r>
              <a:rPr lang="ru-RU" dirty="0" smtClean="0">
                <a:effectLst/>
              </a:rPr>
              <a:t>Психологическая </a:t>
            </a:r>
            <a:r>
              <a:rPr lang="ru-RU" dirty="0">
                <a:effectLst/>
              </a:rPr>
              <a:t>готовность</a:t>
            </a:r>
            <a:endParaRPr lang="ru-RU" dirty="0"/>
          </a:p>
        </p:txBody>
      </p:sp>
      <p:sp>
        <p:nvSpPr>
          <p:cNvPr id="3" name="Прямоугольник 2"/>
          <p:cNvSpPr/>
          <p:nvPr/>
        </p:nvSpPr>
        <p:spPr>
          <a:xfrm>
            <a:off x="2099479" y="620688"/>
            <a:ext cx="4927759" cy="584775"/>
          </a:xfrm>
          <a:prstGeom prst="rect">
            <a:avLst/>
          </a:prstGeom>
        </p:spPr>
        <p:txBody>
          <a:bodyPr wrap="none">
            <a:spAutoFit/>
          </a:bodyPr>
          <a:lstStyle/>
          <a:p>
            <a:r>
              <a:rPr lang="ru-RU" sz="3200" dirty="0">
                <a:latin typeface="Times New Roman" panose="02020603050405020304" pitchFamily="18" charset="0"/>
                <a:cs typeface="Times New Roman" panose="02020603050405020304" pitchFamily="18" charset="0"/>
              </a:rPr>
              <a:t>желание стать школьником</a:t>
            </a:r>
          </a:p>
        </p:txBody>
      </p:sp>
      <p:sp>
        <p:nvSpPr>
          <p:cNvPr id="5" name="Прямоугольник 4"/>
          <p:cNvSpPr/>
          <p:nvPr/>
        </p:nvSpPr>
        <p:spPr>
          <a:xfrm>
            <a:off x="276066" y="4941168"/>
            <a:ext cx="8568952" cy="1754326"/>
          </a:xfrm>
          <a:prstGeom prst="rect">
            <a:avLst/>
          </a:prstGeom>
        </p:spPr>
        <p:txBody>
          <a:bodyPr wrap="square">
            <a:spAutoFit/>
          </a:bodyPr>
          <a:lstStyle/>
          <a:p>
            <a:pPr marL="285750" indent="-285750">
              <a:buFont typeface="Arial" panose="020B0604020202020204" pitchFamily="34" charset="0"/>
              <a:buChar char="•"/>
            </a:pPr>
            <a:r>
              <a:rPr lang="ru-RU" dirty="0" smtClean="0"/>
              <a:t>способность </a:t>
            </a:r>
            <a:r>
              <a:rPr lang="ru-RU" dirty="0"/>
              <a:t>управлять своим поведением </a:t>
            </a:r>
          </a:p>
          <a:p>
            <a:pPr marL="285750" indent="-285750">
              <a:buFont typeface="Arial" panose="020B0604020202020204" pitchFamily="34" charset="0"/>
              <a:buChar char="•"/>
            </a:pPr>
            <a:r>
              <a:rPr lang="ru-RU" dirty="0" smtClean="0"/>
              <a:t>умение </a:t>
            </a:r>
            <a:r>
              <a:rPr lang="ru-RU" dirty="0"/>
              <a:t>организовывать рабочее место и поддерживать порядок </a:t>
            </a:r>
          </a:p>
          <a:p>
            <a:pPr marL="285750" indent="-285750">
              <a:buFont typeface="Arial" panose="020B0604020202020204" pitchFamily="34" charset="0"/>
              <a:buChar char="•"/>
            </a:pPr>
            <a:r>
              <a:rPr lang="ru-RU" dirty="0" smtClean="0"/>
              <a:t>стремление </a:t>
            </a:r>
            <a:r>
              <a:rPr lang="ru-RU" dirty="0"/>
              <a:t>преодолевать трудности </a:t>
            </a:r>
          </a:p>
          <a:p>
            <a:pPr marL="285750" indent="-285750">
              <a:buFont typeface="Arial" panose="020B0604020202020204" pitchFamily="34" charset="0"/>
              <a:buChar char="•"/>
            </a:pPr>
            <a:r>
              <a:rPr lang="ru-RU" dirty="0" smtClean="0"/>
              <a:t>стремление </a:t>
            </a:r>
            <a:r>
              <a:rPr lang="ru-RU" dirty="0"/>
              <a:t>к достижению результата своей </a:t>
            </a:r>
            <a:r>
              <a:rPr lang="ru-RU" dirty="0" smtClean="0"/>
              <a:t>деятельности</a:t>
            </a:r>
          </a:p>
          <a:p>
            <a:pPr marL="285750" indent="-285750">
              <a:buFont typeface="Arial" panose="020B0604020202020204" pitchFamily="34" charset="0"/>
              <a:buChar char="•"/>
            </a:pPr>
            <a:r>
              <a:rPr lang="ru-RU" dirty="0" smtClean="0"/>
              <a:t>доводить </a:t>
            </a:r>
            <a:r>
              <a:rPr lang="ru-RU" dirty="0"/>
              <a:t>начатое дело до </a:t>
            </a:r>
            <a:r>
              <a:rPr lang="ru-RU" dirty="0" smtClean="0"/>
              <a:t>конца</a:t>
            </a:r>
          </a:p>
          <a:p>
            <a:pPr marL="285750" indent="-285750">
              <a:buFont typeface="Arial" panose="020B0604020202020204" pitchFamily="34" charset="0"/>
              <a:buChar char="•"/>
            </a:pPr>
            <a:r>
              <a:rPr lang="ru-RU" dirty="0" smtClean="0"/>
              <a:t>самостоятельная работа (15 мин.)</a:t>
            </a:r>
            <a:endParaRPr lang="ru-RU" dirty="0"/>
          </a:p>
        </p:txBody>
      </p:sp>
      <p:sp>
        <p:nvSpPr>
          <p:cNvPr id="6" name="Заголовок 1"/>
          <p:cNvSpPr txBox="1">
            <a:spLocks/>
          </p:cNvSpPr>
          <p:nvPr/>
        </p:nvSpPr>
        <p:spPr>
          <a:xfrm>
            <a:off x="-41172" y="4141535"/>
            <a:ext cx="8807892" cy="1143000"/>
          </a:xfrm>
          <a:prstGeom prst="rect">
            <a:avLst/>
          </a:prstGeom>
        </p:spPr>
        <p:txBody>
          <a:bodyPr vert="horz" lIns="91440" tIns="45720" rIns="91440" bIns="45720" rtlCol="0" anchor="ctr">
            <a:normAutofit fontScale="90000"/>
          </a:bodyPr>
          <a:lstStyle>
            <a:lvl1pPr algn="ctr" rtl="0" eaLnBrk="1" fontAlgn="base" hangingPunct="1">
              <a:spcBef>
                <a:spcPct val="0"/>
              </a:spcBef>
              <a:spcAft>
                <a:spcPct val="0"/>
              </a:spcAft>
              <a:defRPr sz="4400" b="1" kern="1200" spc="50">
                <a:ln w="12700" cmpd="sng">
                  <a:solidFill>
                    <a:schemeClr val="accent6">
                      <a:satMod val="120000"/>
                      <a:shade val="80000"/>
                    </a:schemeClr>
                  </a:solidFill>
                  <a:prstDash val="solid"/>
                </a:ln>
                <a:solidFill>
                  <a:srgbClr val="FFFEFE"/>
                </a:solidFill>
                <a:effectLst>
                  <a:glow rad="53100">
                    <a:schemeClr val="accent6">
                      <a:satMod val="180000"/>
                      <a:alpha val="30000"/>
                    </a:schemeClr>
                  </a:glow>
                </a:effectLst>
                <a:latin typeface="Constantia" pitchFamily="18" charset="0"/>
                <a:ea typeface="+mj-ea"/>
                <a:cs typeface="+mj-cs"/>
              </a:defRPr>
            </a:lvl1pPr>
            <a:lvl2pPr algn="ctr" rtl="0" eaLnBrk="1" fontAlgn="base" hangingPunct="1">
              <a:spcBef>
                <a:spcPct val="0"/>
              </a:spcBef>
              <a:spcAft>
                <a:spcPct val="0"/>
              </a:spcAft>
              <a:defRPr sz="4400" b="1">
                <a:solidFill>
                  <a:srgbClr val="FFFEFE"/>
                </a:solidFill>
                <a:latin typeface="Constantia" pitchFamily="18" charset="0"/>
              </a:defRPr>
            </a:lvl2pPr>
            <a:lvl3pPr algn="ctr" rtl="0" eaLnBrk="1" fontAlgn="base" hangingPunct="1">
              <a:spcBef>
                <a:spcPct val="0"/>
              </a:spcBef>
              <a:spcAft>
                <a:spcPct val="0"/>
              </a:spcAft>
              <a:defRPr sz="4400" b="1">
                <a:solidFill>
                  <a:srgbClr val="FFFEFE"/>
                </a:solidFill>
                <a:latin typeface="Constantia" pitchFamily="18" charset="0"/>
              </a:defRPr>
            </a:lvl3pPr>
            <a:lvl4pPr algn="ctr" rtl="0" eaLnBrk="1" fontAlgn="base" hangingPunct="1">
              <a:spcBef>
                <a:spcPct val="0"/>
              </a:spcBef>
              <a:spcAft>
                <a:spcPct val="0"/>
              </a:spcAft>
              <a:defRPr sz="4400" b="1">
                <a:solidFill>
                  <a:srgbClr val="FFFEFE"/>
                </a:solidFill>
                <a:latin typeface="Constantia" pitchFamily="18" charset="0"/>
              </a:defRPr>
            </a:lvl4pPr>
            <a:lvl5pPr algn="ctr" rtl="0" eaLnBrk="1" fontAlgn="base" hangingPunct="1">
              <a:spcBef>
                <a:spcPct val="0"/>
              </a:spcBef>
              <a:spcAft>
                <a:spcPct val="0"/>
              </a:spcAft>
              <a:defRPr sz="4400" b="1">
                <a:solidFill>
                  <a:srgbClr val="FFFEFE"/>
                </a:solidFill>
                <a:latin typeface="Constantia" pitchFamily="18" charset="0"/>
              </a:defRPr>
            </a:lvl5pPr>
            <a:lvl6pPr marL="457200" algn="ctr" rtl="0" eaLnBrk="1" fontAlgn="base" hangingPunct="1">
              <a:spcBef>
                <a:spcPct val="0"/>
              </a:spcBef>
              <a:spcAft>
                <a:spcPct val="0"/>
              </a:spcAft>
              <a:defRPr sz="4400" b="1">
                <a:solidFill>
                  <a:srgbClr val="FFFEFE"/>
                </a:solidFill>
                <a:latin typeface="Constantia" pitchFamily="18" charset="0"/>
              </a:defRPr>
            </a:lvl6pPr>
            <a:lvl7pPr marL="914400" algn="ctr" rtl="0" eaLnBrk="1" fontAlgn="base" hangingPunct="1">
              <a:spcBef>
                <a:spcPct val="0"/>
              </a:spcBef>
              <a:spcAft>
                <a:spcPct val="0"/>
              </a:spcAft>
              <a:defRPr sz="4400" b="1">
                <a:solidFill>
                  <a:srgbClr val="FFFEFE"/>
                </a:solidFill>
                <a:latin typeface="Constantia" pitchFamily="18" charset="0"/>
              </a:defRPr>
            </a:lvl7pPr>
            <a:lvl8pPr marL="1371600" algn="ctr" rtl="0" eaLnBrk="1" fontAlgn="base" hangingPunct="1">
              <a:spcBef>
                <a:spcPct val="0"/>
              </a:spcBef>
              <a:spcAft>
                <a:spcPct val="0"/>
              </a:spcAft>
              <a:defRPr sz="4400" b="1">
                <a:solidFill>
                  <a:srgbClr val="FFFEFE"/>
                </a:solidFill>
                <a:latin typeface="Constantia" pitchFamily="18" charset="0"/>
              </a:defRPr>
            </a:lvl8pPr>
            <a:lvl9pPr marL="1828800" algn="ctr" rtl="0" eaLnBrk="1" fontAlgn="base" hangingPunct="1">
              <a:spcBef>
                <a:spcPct val="0"/>
              </a:spcBef>
              <a:spcAft>
                <a:spcPct val="0"/>
              </a:spcAft>
              <a:defRPr sz="4400" b="1">
                <a:solidFill>
                  <a:srgbClr val="FFFEFE"/>
                </a:solidFill>
                <a:latin typeface="Constantia" pitchFamily="18" charset="0"/>
              </a:defRPr>
            </a:lvl9pPr>
          </a:lstStyle>
          <a:p>
            <a:r>
              <a:rPr lang="ru-RU" b="0" dirty="0" smtClean="0"/>
              <a:t>Эмоционально-волевая </a:t>
            </a:r>
            <a:r>
              <a:rPr lang="ru-RU" b="0" dirty="0"/>
              <a:t>готовность</a:t>
            </a:r>
            <a:r>
              <a:rPr lang="ru-RU" b="0" dirty="0" smtClean="0"/>
              <a:t>:</a:t>
            </a:r>
            <a:endParaRPr lang="ru-RU" b="0" dirty="0"/>
          </a:p>
        </p:txBody>
      </p:sp>
      <p:sp>
        <p:nvSpPr>
          <p:cNvPr id="7" name="Прямоугольник 6"/>
          <p:cNvSpPr/>
          <p:nvPr/>
        </p:nvSpPr>
        <p:spPr>
          <a:xfrm>
            <a:off x="102702" y="1124744"/>
            <a:ext cx="8725548" cy="3416320"/>
          </a:xfrm>
          <a:prstGeom prst="rect">
            <a:avLst/>
          </a:prstGeom>
        </p:spPr>
        <p:txBody>
          <a:bodyPr wrap="square">
            <a:spAutoFit/>
          </a:bodyPr>
          <a:lstStyle/>
          <a:p>
            <a:pPr indent="363538"/>
            <a:r>
              <a:rPr lang="ru-RU" dirty="0">
                <a:latin typeface="Times New Roman" panose="02020603050405020304" pitchFamily="18" charset="0"/>
                <a:cs typeface="Times New Roman" panose="02020603050405020304" pitchFamily="18" charset="0"/>
              </a:rPr>
              <a:t>Помните, что Ваше отношение к школе и учёбе вашего ребёнка формирует и отношение вашего ребёнка к этим явлениям. Ваше спокойное и радостное отношение к будущей школе, отсутствие завышенных требований к будущим успехам ребёнка, реалистичные оптимистические рассказы о школе, развитый познавательный интерес к окружающему миру и отсутствие страха у ребёнка перед возможной ошибкой – всё это создаёт положительную мотивацию вашему ребёнку. И, как бы не продвигались объективные успехи вашего ребёнка, старайтесь создавать здоровый настрой перед школой, при котором он стремился бы к знаниям, не перегружайте его занятиями, развивайте его уверенность в себе, учите правильно реагировать на неудачи и конструктивному взаимодействию со сверстниками и взрослыми. Помните, ребёнок должен быть уверен в том, что, отличник или двоечник, он всё равно для вас самый любимый! Поддержите своих детей, проявите к ним максимум внимания! </a:t>
            </a:r>
          </a:p>
        </p:txBody>
      </p:sp>
    </p:spTree>
    <p:extLst>
      <p:ext uri="{BB962C8B-B14F-4D97-AF65-F5344CB8AC3E}">
        <p14:creationId xmlns:p14="http://schemas.microsoft.com/office/powerpoint/2010/main" val="368915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effectLst/>
              </a:rPr>
              <a:t>Н</a:t>
            </a:r>
            <a:r>
              <a:rPr lang="ru-RU" dirty="0" smtClean="0">
                <a:effectLst/>
              </a:rPr>
              <a:t>авыки </a:t>
            </a:r>
            <a:r>
              <a:rPr lang="ru-RU" dirty="0">
                <a:effectLst/>
              </a:rPr>
              <a:t>самообслуживания</a:t>
            </a:r>
            <a:endParaRPr lang="ru-RU" dirty="0"/>
          </a:p>
        </p:txBody>
      </p:sp>
      <p:sp>
        <p:nvSpPr>
          <p:cNvPr id="3" name="Прямоугольник 2"/>
          <p:cNvSpPr/>
          <p:nvPr/>
        </p:nvSpPr>
        <p:spPr>
          <a:xfrm>
            <a:off x="395536" y="1582341"/>
            <a:ext cx="8064896" cy="4653646"/>
          </a:xfrm>
          <a:prstGeom prst="rect">
            <a:avLst/>
          </a:prstGeom>
        </p:spPr>
        <p:txBody>
          <a:bodyPr wrap="square">
            <a:spAutoFit/>
          </a:bodyPr>
          <a:lstStyle/>
          <a:p>
            <a:pPr marL="342900" indent="-34290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Уметь одеваться и раздеваться в школьной раздевалке, не теряя шарфы и варежки, учитывая пуговицы и шнурки; </a:t>
            </a:r>
            <a:endParaRPr lang="ru-RU"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переодеваться </a:t>
            </a:r>
            <a:r>
              <a:rPr lang="ru-RU" sz="2000" dirty="0">
                <a:latin typeface="Times New Roman" panose="02020603050405020304" pitchFamily="18" charset="0"/>
                <a:cs typeface="Times New Roman" panose="02020603050405020304" pitchFamily="18" charset="0"/>
              </a:rPr>
              <a:t>на уроках физкультуры; </a:t>
            </a:r>
            <a:endParaRPr lang="ru-RU"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знать </a:t>
            </a:r>
            <a:r>
              <a:rPr lang="ru-RU" sz="2000" dirty="0">
                <a:latin typeface="Times New Roman" panose="02020603050405020304" pitchFamily="18" charset="0"/>
                <a:cs typeface="Times New Roman" panose="02020603050405020304" pitchFamily="18" charset="0"/>
              </a:rPr>
              <a:t>назначение носового платка, </a:t>
            </a:r>
            <a:endParaRPr lang="ru-RU"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пользоваться </a:t>
            </a:r>
            <a:r>
              <a:rPr lang="ru-RU" sz="2000" dirty="0">
                <a:latin typeface="Times New Roman" panose="02020603050405020304" pitchFamily="18" charset="0"/>
                <a:cs typeface="Times New Roman" panose="02020603050405020304" pitchFamily="18" charset="0"/>
              </a:rPr>
              <a:t>общественным туалетом; </a:t>
            </a:r>
            <a:endParaRPr lang="ru-RU"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завтракать </a:t>
            </a:r>
            <a:r>
              <a:rPr lang="ru-RU" sz="2000" dirty="0">
                <a:latin typeface="Times New Roman" panose="02020603050405020304" pitchFamily="18" charset="0"/>
                <a:cs typeface="Times New Roman" panose="02020603050405020304" pitchFamily="18" charset="0"/>
              </a:rPr>
              <a:t>и убирать за собой посуду в школьной столовой; </a:t>
            </a:r>
            <a:endParaRPr lang="ru-RU"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сложить </a:t>
            </a:r>
            <a:r>
              <a:rPr lang="ru-RU" sz="2000" dirty="0">
                <a:latin typeface="Times New Roman" panose="02020603050405020304" pitchFamily="18" charset="0"/>
                <a:cs typeface="Times New Roman" panose="02020603050405020304" pitchFamily="18" charset="0"/>
              </a:rPr>
              <a:t>портфель, быстро достать из портфеля необходимое; </a:t>
            </a:r>
            <a:endParaRPr lang="ru-RU" sz="2000" dirty="0" smtClean="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вовремя </a:t>
            </a:r>
            <a:r>
              <a:rPr lang="ru-RU" sz="2000" dirty="0">
                <a:latin typeface="Times New Roman" panose="02020603050405020304" pitchFamily="18" charset="0"/>
                <a:cs typeface="Times New Roman" panose="02020603050405020304" pitchFamily="18" charset="0"/>
              </a:rPr>
              <a:t>ложиться спать и без усилий вставать </a:t>
            </a:r>
            <a:r>
              <a:rPr lang="ru-RU" sz="2000" dirty="0" smtClean="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и </a:t>
            </a:r>
            <a:r>
              <a:rPr lang="ru-RU" sz="2000" dirty="0">
                <a:latin typeface="Times New Roman" panose="02020603050405020304" pitchFamily="18" charset="0"/>
                <a:cs typeface="Times New Roman" panose="02020603050405020304" pitchFamily="18" charset="0"/>
              </a:rPr>
              <a:t>многое другое в школе придется делать самому, да еще в условиях ограниченного переменой времени.</a:t>
            </a:r>
          </a:p>
        </p:txBody>
      </p:sp>
    </p:spTree>
    <p:extLst>
      <p:ext uri="{BB962C8B-B14F-4D97-AF65-F5344CB8AC3E}">
        <p14:creationId xmlns:p14="http://schemas.microsoft.com/office/powerpoint/2010/main" val="286707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normAutofit fontScale="90000"/>
          </a:bodyPr>
          <a:lstStyle/>
          <a:p>
            <a:r>
              <a:rPr lang="ru-RU" dirty="0">
                <a:effectLst/>
              </a:rPr>
              <a:t>Интеллектуальная готовность </a:t>
            </a:r>
            <a:endParaRPr lang="ru-RU" dirty="0"/>
          </a:p>
        </p:txBody>
      </p:sp>
      <p:sp>
        <p:nvSpPr>
          <p:cNvPr id="3" name="Прямоугольник 2"/>
          <p:cNvSpPr/>
          <p:nvPr/>
        </p:nvSpPr>
        <p:spPr>
          <a:xfrm>
            <a:off x="454157" y="692696"/>
            <a:ext cx="8352928" cy="2862322"/>
          </a:xfrm>
          <a:prstGeom prst="rect">
            <a:avLst/>
          </a:prstGeom>
        </p:spPr>
        <p:txBody>
          <a:bodyPr wrap="square">
            <a:spAutoFit/>
          </a:bodyPr>
          <a:lstStyle/>
          <a:p>
            <a:pPr indent="363538" algn="just"/>
            <a:r>
              <a:rPr lang="ru-RU" sz="2000" dirty="0">
                <a:latin typeface="Times New Roman" panose="02020603050405020304" pitchFamily="18" charset="0"/>
                <a:cs typeface="Times New Roman" panose="02020603050405020304" pitchFamily="18" charset="0"/>
              </a:rPr>
              <a:t>М</a:t>
            </a:r>
            <a:r>
              <a:rPr lang="ru-RU" sz="2000" dirty="0" smtClean="0">
                <a:latin typeface="Times New Roman" panose="02020603050405020304" pitchFamily="18" charset="0"/>
                <a:cs typeface="Times New Roman" panose="02020603050405020304" pitchFamily="18" charset="0"/>
              </a:rPr>
              <a:t>ногие </a:t>
            </a:r>
            <a:r>
              <a:rPr lang="ru-RU" sz="2000" dirty="0">
                <a:latin typeface="Times New Roman" panose="02020603050405020304" pitchFamily="18" charset="0"/>
                <a:cs typeface="Times New Roman" panose="02020603050405020304" pitchFamily="18" charset="0"/>
              </a:rPr>
              <a:t>родители считают, что именно она является главной составляющей психологической готовности к школе, а основа ее - это обучение детей навыкам письма, чтения и счета. Это убеждение и является причиной ошибок родителей при подготовке детей к школе, а также причиной их разочарований. На самом деле интеллектуальная готовность не предполагает наличия у ребенка каких-то определенных сформированных знаний и умений (например, чтения), хотя, конечно, определенные навыки у ребенка должны быть. Наиболее важные показатели интеллектуальной готовности – это развитие мышления и речи.</a:t>
            </a:r>
          </a:p>
        </p:txBody>
      </p:sp>
      <p:sp>
        <p:nvSpPr>
          <p:cNvPr id="4" name="Прямоугольник 3"/>
          <p:cNvSpPr/>
          <p:nvPr/>
        </p:nvSpPr>
        <p:spPr>
          <a:xfrm>
            <a:off x="310141" y="3429000"/>
            <a:ext cx="8496944" cy="1754326"/>
          </a:xfrm>
          <a:prstGeom prst="rect">
            <a:avLst/>
          </a:prstGeom>
        </p:spPr>
        <p:txBody>
          <a:bodyPr wrap="square">
            <a:spAutoFit/>
          </a:bodyPr>
          <a:lstStyle/>
          <a:p>
            <a:r>
              <a:rPr lang="ru-RU" dirty="0"/>
              <a:t>МАТЕМАТИКА</a:t>
            </a:r>
          </a:p>
          <a:p>
            <a:r>
              <a:rPr lang="ru-RU" dirty="0"/>
              <a:t>        Совершенно не обязательно уметь считать до </a:t>
            </a:r>
            <a:r>
              <a:rPr lang="ru-RU" dirty="0" smtClean="0"/>
              <a:t>100. </a:t>
            </a:r>
            <a:r>
              <a:rPr lang="ru-RU" dirty="0"/>
              <a:t>Гораздо важнее, чтобы ребёнок ориентировался в пределах десятка, то есть считал в обратном порядке, умел сравнивать числа, понимал, какое большее, какое меньшее. Хорошо ориентировался в пространстве: вверху, внизу, </a:t>
            </a:r>
            <a:r>
              <a:rPr lang="ru-RU" b="1" dirty="0"/>
              <a:t>слева, справа</a:t>
            </a:r>
            <a:r>
              <a:rPr lang="ru-RU" dirty="0"/>
              <a:t>, между, впереди, сзади и т. д. Чем лучше он это знает, тем легче ему будет учиться в школе. </a:t>
            </a:r>
          </a:p>
        </p:txBody>
      </p:sp>
      <p:sp>
        <p:nvSpPr>
          <p:cNvPr id="5" name="Прямоугольник 4"/>
          <p:cNvSpPr/>
          <p:nvPr/>
        </p:nvSpPr>
        <p:spPr>
          <a:xfrm>
            <a:off x="310141" y="5445224"/>
            <a:ext cx="7613826" cy="1200329"/>
          </a:xfrm>
          <a:prstGeom prst="rect">
            <a:avLst/>
          </a:prstGeom>
        </p:spPr>
        <p:txBody>
          <a:bodyPr wrap="square">
            <a:spAutoFit/>
          </a:bodyPr>
          <a:lstStyle/>
          <a:p>
            <a:pPr marL="285750" indent="-285750">
              <a:buFont typeface="Wingdings" panose="05000000000000000000" pitchFamily="2" charset="2"/>
              <a:buChar char="q"/>
            </a:pPr>
            <a:r>
              <a:rPr lang="ru-RU" dirty="0" smtClean="0"/>
              <a:t>Знать времена года и их признаки;</a:t>
            </a:r>
          </a:p>
          <a:p>
            <a:pPr marL="285750" indent="-285750">
              <a:buFont typeface="Wingdings" panose="05000000000000000000" pitchFamily="2" charset="2"/>
              <a:buChar char="q"/>
            </a:pPr>
            <a:r>
              <a:rPr lang="ru-RU" dirty="0" smtClean="0"/>
              <a:t>Знать названия и последовательность дней недели;</a:t>
            </a:r>
          </a:p>
          <a:p>
            <a:pPr marL="285750" indent="-285750">
              <a:buFont typeface="Wingdings" panose="05000000000000000000" pitchFamily="2" charset="2"/>
              <a:buChar char="q"/>
            </a:pPr>
            <a:r>
              <a:rPr lang="ru-RU" dirty="0" smtClean="0"/>
              <a:t>Знать названия города, села,  страны, в которой живёт;</a:t>
            </a:r>
          </a:p>
          <a:p>
            <a:pPr marL="285750" indent="-285750">
              <a:buFont typeface="Wingdings" panose="05000000000000000000" pitchFamily="2" charset="2"/>
              <a:buChar char="q"/>
            </a:pPr>
            <a:r>
              <a:rPr lang="ru-RU" dirty="0" smtClean="0"/>
              <a:t>Знать свой домашний адрес, ФИО родителей, бабушек и дедушек.</a:t>
            </a:r>
            <a:endParaRPr lang="ru-RU" dirty="0"/>
          </a:p>
        </p:txBody>
      </p:sp>
    </p:spTree>
    <p:extLst>
      <p:ext uri="{BB962C8B-B14F-4D97-AF65-F5344CB8AC3E}">
        <p14:creationId xmlns:p14="http://schemas.microsoft.com/office/powerpoint/2010/main" val="184772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4126"/>
            <a:ext cx="8229600" cy="706090"/>
          </a:xfrm>
        </p:spPr>
        <p:txBody>
          <a:bodyPr>
            <a:normAutofit fontScale="90000"/>
          </a:bodyPr>
          <a:lstStyle/>
          <a:p>
            <a:r>
              <a:rPr lang="ru-RU" dirty="0">
                <a:effectLst/>
              </a:rPr>
              <a:t>Развитие устной </a:t>
            </a:r>
            <a:r>
              <a:rPr lang="ru-RU" dirty="0" smtClean="0">
                <a:effectLst/>
              </a:rPr>
              <a:t>речи</a:t>
            </a:r>
            <a:r>
              <a:rPr lang="ru-RU" dirty="0">
                <a:effectLst/>
              </a:rPr>
              <a:t/>
            </a:r>
            <a:br>
              <a:rPr lang="ru-RU" dirty="0">
                <a:effectLst/>
              </a:rPr>
            </a:br>
            <a:endParaRPr lang="ru-RU" dirty="0"/>
          </a:p>
        </p:txBody>
      </p:sp>
      <p:sp>
        <p:nvSpPr>
          <p:cNvPr id="3" name="Прямоугольник 2"/>
          <p:cNvSpPr/>
          <p:nvPr/>
        </p:nvSpPr>
        <p:spPr>
          <a:xfrm>
            <a:off x="181916" y="908720"/>
            <a:ext cx="8854580" cy="1938992"/>
          </a:xfrm>
          <a:prstGeom prst="rect">
            <a:avLst/>
          </a:prstGeom>
        </p:spPr>
        <p:txBody>
          <a:bodyPr wrap="square">
            <a:spAutoFit/>
          </a:bodyPr>
          <a:lstStyle/>
          <a:p>
            <a:pPr indent="261938" algn="just"/>
            <a:r>
              <a:rPr lang="ru-RU" sz="2000" b="1" dirty="0">
                <a:latin typeface="Times New Roman" panose="02020603050405020304" pitchFamily="18" charset="0"/>
                <a:cs typeface="Times New Roman" panose="02020603050405020304" pitchFamily="18" charset="0"/>
              </a:rPr>
              <a:t>Речь является основой, на которой строится учебный процесс.</a:t>
            </a:r>
          </a:p>
          <a:p>
            <a:pPr indent="261938" algn="just"/>
            <a:r>
              <a:rPr lang="ru-RU" sz="2000" dirty="0">
                <a:latin typeface="Times New Roman" panose="02020603050405020304" pitchFamily="18" charset="0"/>
                <a:cs typeface="Times New Roman" panose="02020603050405020304" pitchFamily="18" charset="0"/>
              </a:rPr>
              <a:t>Никогда не следует забывать, что уровень и качество </a:t>
            </a:r>
            <a:r>
              <a:rPr lang="ru-RU" sz="2000" dirty="0" err="1">
                <a:latin typeface="Times New Roman" panose="02020603050405020304" pitchFamily="18" charset="0"/>
                <a:cs typeface="Times New Roman" panose="02020603050405020304" pitchFamily="18" charset="0"/>
              </a:rPr>
              <a:t>сформированности</a:t>
            </a:r>
            <a:r>
              <a:rPr lang="ru-RU" sz="2000" dirty="0">
                <a:latin typeface="Times New Roman" panose="02020603050405020304" pitchFamily="18" charset="0"/>
                <a:cs typeface="Times New Roman" panose="02020603050405020304" pitchFamily="18" charset="0"/>
              </a:rPr>
              <a:t> связной речи ребёнка - это отражение той речевой среды, в которой он воспитывается, начиная с самого рождения. Именно поэтому взрослым необходимо тщательно следить за речевым климатом, за чистотой, точностью и выразительностью собственной речи.</a:t>
            </a:r>
          </a:p>
        </p:txBody>
      </p:sp>
      <p:sp>
        <p:nvSpPr>
          <p:cNvPr id="4" name="Прямоугольник 3"/>
          <p:cNvSpPr/>
          <p:nvPr/>
        </p:nvSpPr>
        <p:spPr>
          <a:xfrm>
            <a:off x="661729" y="2889125"/>
            <a:ext cx="3156762" cy="369332"/>
          </a:xfrm>
          <a:prstGeom prst="rect">
            <a:avLst/>
          </a:prstGeom>
        </p:spPr>
        <p:txBody>
          <a:bodyPr wrap="none">
            <a:spAutoFit/>
          </a:bodyPr>
          <a:lstStyle/>
          <a:p>
            <a:r>
              <a:rPr lang="ru-RU" b="1" dirty="0" smtClean="0"/>
              <a:t>Расширяйте словарный запас</a:t>
            </a:r>
            <a:endParaRPr lang="ru-RU" dirty="0"/>
          </a:p>
        </p:txBody>
      </p:sp>
      <p:sp>
        <p:nvSpPr>
          <p:cNvPr id="5" name="Прямоугольник 4"/>
          <p:cNvSpPr/>
          <p:nvPr/>
        </p:nvSpPr>
        <p:spPr>
          <a:xfrm>
            <a:off x="595490" y="3331655"/>
            <a:ext cx="7128792" cy="369332"/>
          </a:xfrm>
          <a:prstGeom prst="rect">
            <a:avLst/>
          </a:prstGeom>
        </p:spPr>
        <p:txBody>
          <a:bodyPr wrap="square">
            <a:spAutoFit/>
          </a:bodyPr>
          <a:lstStyle/>
          <a:p>
            <a:r>
              <a:rPr lang="ru-RU" dirty="0"/>
              <a:t>Дошкольник должен </a:t>
            </a:r>
            <a:r>
              <a:rPr lang="ru-RU" b="1" dirty="0"/>
              <a:t>владеть простейшими обобщениями</a:t>
            </a:r>
            <a:endParaRPr lang="ru-RU" dirty="0"/>
          </a:p>
        </p:txBody>
      </p:sp>
      <p:sp>
        <p:nvSpPr>
          <p:cNvPr id="6" name="Прямоугольник 5"/>
          <p:cNvSpPr/>
          <p:nvPr/>
        </p:nvSpPr>
        <p:spPr>
          <a:xfrm>
            <a:off x="595490" y="3700987"/>
            <a:ext cx="7568394" cy="646331"/>
          </a:xfrm>
          <a:prstGeom prst="rect">
            <a:avLst/>
          </a:prstGeom>
        </p:spPr>
        <p:txBody>
          <a:bodyPr wrap="square">
            <a:spAutoFit/>
          </a:bodyPr>
          <a:lstStyle/>
          <a:p>
            <a:r>
              <a:rPr lang="ru-RU" b="1" dirty="0"/>
              <a:t>Учите образовывать названия детенышей домашних и диких животных, птиц</a:t>
            </a:r>
            <a:r>
              <a:rPr lang="ru-RU" dirty="0"/>
              <a:t>.</a:t>
            </a:r>
          </a:p>
        </p:txBody>
      </p:sp>
      <p:sp>
        <p:nvSpPr>
          <p:cNvPr id="7" name="Прямоугольник 6"/>
          <p:cNvSpPr/>
          <p:nvPr/>
        </p:nvSpPr>
        <p:spPr>
          <a:xfrm>
            <a:off x="590554" y="4347318"/>
            <a:ext cx="7416824" cy="369332"/>
          </a:xfrm>
          <a:prstGeom prst="rect">
            <a:avLst/>
          </a:prstGeom>
        </p:spPr>
        <p:txBody>
          <a:bodyPr wrap="square">
            <a:spAutoFit/>
          </a:bodyPr>
          <a:lstStyle/>
          <a:p>
            <a:r>
              <a:rPr lang="ru-RU" b="1" dirty="0"/>
              <a:t>Полезно учить детей образовывать названия профессий</a:t>
            </a:r>
            <a:endParaRPr lang="ru-RU" dirty="0"/>
          </a:p>
        </p:txBody>
      </p:sp>
      <p:sp>
        <p:nvSpPr>
          <p:cNvPr id="8" name="Прямоугольник 7"/>
          <p:cNvSpPr/>
          <p:nvPr/>
        </p:nvSpPr>
        <p:spPr>
          <a:xfrm>
            <a:off x="590554" y="4781036"/>
            <a:ext cx="3095271" cy="369332"/>
          </a:xfrm>
          <a:prstGeom prst="rect">
            <a:avLst/>
          </a:prstGeom>
        </p:spPr>
        <p:txBody>
          <a:bodyPr wrap="none">
            <a:spAutoFit/>
          </a:bodyPr>
          <a:lstStyle/>
          <a:p>
            <a:r>
              <a:rPr lang="ru-RU" b="1" dirty="0" smtClean="0"/>
              <a:t>Рассказывайте </a:t>
            </a:r>
            <a:r>
              <a:rPr lang="ru-RU" b="1" dirty="0"/>
              <a:t>по </a:t>
            </a:r>
            <a:r>
              <a:rPr lang="ru-RU" b="1" dirty="0" smtClean="0"/>
              <a:t>картинкам</a:t>
            </a:r>
            <a:endParaRPr lang="ru-RU" dirty="0"/>
          </a:p>
        </p:txBody>
      </p:sp>
      <p:sp>
        <p:nvSpPr>
          <p:cNvPr id="9" name="Прямоугольник 8"/>
          <p:cNvSpPr/>
          <p:nvPr/>
        </p:nvSpPr>
        <p:spPr>
          <a:xfrm>
            <a:off x="590554" y="5626623"/>
            <a:ext cx="5045933" cy="369332"/>
          </a:xfrm>
          <a:prstGeom prst="rect">
            <a:avLst/>
          </a:prstGeom>
        </p:spPr>
        <p:txBody>
          <a:bodyPr wrap="none">
            <a:spAutoFit/>
          </a:bodyPr>
          <a:lstStyle/>
          <a:p>
            <a:r>
              <a:rPr lang="ru-RU" b="1" dirty="0" smtClean="0"/>
              <a:t>Пересказывайте сказки, мультфильмы, фильмы</a:t>
            </a:r>
            <a:endParaRPr lang="ru-RU" dirty="0"/>
          </a:p>
        </p:txBody>
      </p:sp>
      <p:sp>
        <p:nvSpPr>
          <p:cNvPr id="10" name="Прямоугольник 9"/>
          <p:cNvSpPr/>
          <p:nvPr/>
        </p:nvSpPr>
        <p:spPr>
          <a:xfrm>
            <a:off x="630153" y="5172034"/>
            <a:ext cx="2645791" cy="369332"/>
          </a:xfrm>
          <a:prstGeom prst="rect">
            <a:avLst/>
          </a:prstGeom>
        </p:spPr>
        <p:txBody>
          <a:bodyPr wrap="square">
            <a:spAutoFit/>
          </a:bodyPr>
          <a:lstStyle/>
          <a:p>
            <a:r>
              <a:rPr lang="ru-RU" b="1" dirty="0" smtClean="0"/>
              <a:t>Учите стишки наизусть</a:t>
            </a:r>
            <a:endParaRPr lang="ru-RU" dirty="0"/>
          </a:p>
        </p:txBody>
      </p:sp>
    </p:spTree>
    <p:extLst>
      <p:ext uri="{BB962C8B-B14F-4D97-AF65-F5344CB8AC3E}">
        <p14:creationId xmlns:p14="http://schemas.microsoft.com/office/powerpoint/2010/main" val="1169434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Развитие мелкой </a:t>
            </a:r>
            <a:r>
              <a:rPr lang="ru-RU" dirty="0" smtClean="0">
                <a:effectLst/>
              </a:rPr>
              <a:t>моторики</a:t>
            </a:r>
            <a:r>
              <a:rPr lang="ru-RU" dirty="0">
                <a:effectLst/>
              </a:rPr>
              <a:t/>
            </a:r>
            <a:br>
              <a:rPr lang="ru-RU" dirty="0">
                <a:effectLst/>
              </a:rPr>
            </a:br>
            <a:endParaRPr lang="ru-RU" dirty="0"/>
          </a:p>
        </p:txBody>
      </p:sp>
      <p:sp>
        <p:nvSpPr>
          <p:cNvPr id="3" name="Прямоугольник 2"/>
          <p:cNvSpPr/>
          <p:nvPr/>
        </p:nvSpPr>
        <p:spPr>
          <a:xfrm>
            <a:off x="323528" y="1052736"/>
            <a:ext cx="8496944" cy="5115311"/>
          </a:xfrm>
          <a:prstGeom prst="rect">
            <a:avLst/>
          </a:prstGeom>
        </p:spPr>
        <p:txBody>
          <a:bodyPr wrap="square">
            <a:spAutoFit/>
          </a:bodyPr>
          <a:lstStyle/>
          <a:p>
            <a:pPr marL="285750" indent="-285750">
              <a:lnSpc>
                <a:spcPct val="150000"/>
              </a:lnSpc>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лепка,</a:t>
            </a:r>
          </a:p>
          <a:p>
            <a:pPr marL="285750" indent="-285750">
              <a:lnSpc>
                <a:spcPct val="150000"/>
              </a:lnSpc>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собирание конструкторов с мелкими деталями, </a:t>
            </a:r>
          </a:p>
          <a:p>
            <a:pPr marL="285750" indent="-285750">
              <a:lnSpc>
                <a:spcPct val="150000"/>
              </a:lnSpc>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аппликация, </a:t>
            </a:r>
          </a:p>
          <a:p>
            <a:pPr marL="285750" indent="-285750">
              <a:lnSpc>
                <a:spcPct val="150000"/>
              </a:lnSpc>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рисование, </a:t>
            </a:r>
          </a:p>
          <a:p>
            <a:pPr marL="285750" indent="-285750">
              <a:lnSpc>
                <a:spcPct val="150000"/>
              </a:lnSpc>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вязание, </a:t>
            </a:r>
          </a:p>
          <a:p>
            <a:pPr marL="285750" indent="-285750">
              <a:lnSpc>
                <a:spcPct val="150000"/>
              </a:lnSpc>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собирание мозаики, </a:t>
            </a:r>
          </a:p>
          <a:p>
            <a:pPr marL="285750" indent="-285750">
              <a:lnSpc>
                <a:spcPct val="150000"/>
              </a:lnSpc>
              <a:buFont typeface="Wingdings" panose="05000000000000000000" pitchFamily="2" charset="2"/>
              <a:buChar char="ü"/>
            </a:pPr>
            <a:r>
              <a:rPr lang="ru-RU" sz="2000" dirty="0" smtClean="0">
                <a:latin typeface="Times New Roman" panose="02020603050405020304" pitchFamily="18" charset="0"/>
                <a:cs typeface="Times New Roman" panose="02020603050405020304" pitchFamily="18" charset="0"/>
              </a:rPr>
              <a:t>пальчиковые игры. </a:t>
            </a:r>
          </a:p>
          <a:p>
            <a:pPr>
              <a:lnSpc>
                <a:spcPct val="150000"/>
              </a:lnSpc>
            </a:pPr>
            <a:r>
              <a:rPr lang="ru-RU" sz="2000" dirty="0" smtClean="0">
                <a:latin typeface="Times New Roman" panose="02020603050405020304" pitchFamily="18" charset="0"/>
                <a:cs typeface="Times New Roman" panose="02020603050405020304" pitchFamily="18" charset="0"/>
              </a:rPr>
              <a:t>Полезно предлагать ребёнку задания на </a:t>
            </a:r>
            <a:r>
              <a:rPr lang="ru-RU" sz="2000" dirty="0" err="1" smtClean="0">
                <a:latin typeface="Times New Roman" panose="02020603050405020304" pitchFamily="18" charset="0"/>
                <a:cs typeface="Times New Roman" panose="02020603050405020304" pitchFamily="18" charset="0"/>
              </a:rPr>
              <a:t>дорисовывание</a:t>
            </a:r>
            <a:r>
              <a:rPr lang="ru-RU" sz="2000" dirty="0" smtClean="0">
                <a:latin typeface="Times New Roman" panose="02020603050405020304" pitchFamily="18" charset="0"/>
                <a:cs typeface="Times New Roman" panose="02020603050405020304" pitchFamily="18" charset="0"/>
              </a:rPr>
              <a:t>, когда взрослый рисует половину рисунка, а ребёнок дорисовывает зеркальное отображение, </a:t>
            </a:r>
          </a:p>
          <a:p>
            <a:pPr>
              <a:lnSpc>
                <a:spcPct val="150000"/>
              </a:lnSpc>
            </a:pPr>
            <a:r>
              <a:rPr lang="ru-RU" sz="2000" dirty="0" smtClean="0">
                <a:latin typeface="Times New Roman" panose="02020603050405020304" pitchFamily="18" charset="0"/>
                <a:cs typeface="Times New Roman" panose="02020603050405020304" pitchFamily="18" charset="0"/>
              </a:rPr>
              <a:t>задания на обведение намеченного точками или </a:t>
            </a:r>
            <a:r>
              <a:rPr lang="ru-RU" sz="2000" dirty="0" err="1" smtClean="0">
                <a:latin typeface="Times New Roman" panose="02020603050405020304" pitchFamily="18" charset="0"/>
                <a:cs typeface="Times New Roman" panose="02020603050405020304" pitchFamily="18" charset="0"/>
              </a:rPr>
              <a:t>штрихпунктиром</a:t>
            </a:r>
            <a:r>
              <a:rPr lang="ru-RU" sz="2000" dirty="0" smtClean="0">
                <a:latin typeface="Times New Roman" panose="02020603050405020304" pitchFamily="18" charset="0"/>
                <a:cs typeface="Times New Roman" panose="02020603050405020304" pitchFamily="18" charset="0"/>
              </a:rPr>
              <a:t> изображения, штриховки.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558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Развитие мелкой моторики в быту</a:t>
            </a:r>
            <a:br>
              <a:rPr lang="ru-RU" dirty="0">
                <a:effectLst/>
              </a:rPr>
            </a:br>
            <a:endParaRPr lang="ru-RU" dirty="0"/>
          </a:p>
        </p:txBody>
      </p:sp>
      <p:sp>
        <p:nvSpPr>
          <p:cNvPr id="3" name="Прямоугольник 2"/>
          <p:cNvSpPr/>
          <p:nvPr/>
        </p:nvSpPr>
        <p:spPr>
          <a:xfrm>
            <a:off x="166823" y="948386"/>
            <a:ext cx="8424936" cy="5632311"/>
          </a:xfrm>
          <a:prstGeom prst="rect">
            <a:avLst/>
          </a:prstGeom>
        </p:spPr>
        <p:txBody>
          <a:bodyPr wrap="square">
            <a:spAutoFit/>
          </a:bodyPr>
          <a:lstStyle/>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Снимать </a:t>
            </a:r>
            <a:r>
              <a:rPr lang="ru-RU" dirty="0">
                <a:latin typeface="Times New Roman" panose="02020603050405020304" pitchFamily="18" charset="0"/>
                <a:cs typeface="Times New Roman" panose="02020603050405020304" pitchFamily="18" charset="0"/>
              </a:rPr>
              <a:t>шкурку с овощей, сваренных в мундире. Чистить мандарины.</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Разбирать </a:t>
            </a:r>
            <a:r>
              <a:rPr lang="ru-RU" dirty="0">
                <a:latin typeface="Times New Roman" panose="02020603050405020304" pitchFamily="18" charset="0"/>
                <a:cs typeface="Times New Roman" panose="02020603050405020304" pitchFamily="18" charset="0"/>
              </a:rPr>
              <a:t>расколотые грецкие орехи (ядра от скорлупок). </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Помогать </a:t>
            </a:r>
            <a:r>
              <a:rPr lang="ru-RU" dirty="0">
                <a:latin typeface="Times New Roman" panose="02020603050405020304" pitchFamily="18" charset="0"/>
                <a:cs typeface="Times New Roman" panose="02020603050405020304" pitchFamily="18" charset="0"/>
              </a:rPr>
              <a:t>собирать рассыпавшиеся по полу предметы (пуговицы, гвоздики, фасоль, бусинки).</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Лепить </a:t>
            </a:r>
            <a:r>
              <a:rPr lang="ru-RU" dirty="0">
                <a:latin typeface="Times New Roman" panose="02020603050405020304" pitchFamily="18" charset="0"/>
                <a:cs typeface="Times New Roman" panose="02020603050405020304" pitchFamily="18" charset="0"/>
              </a:rPr>
              <a:t>из теста печенье. </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Пытаться </a:t>
            </a:r>
            <a:r>
              <a:rPr lang="ru-RU" dirty="0">
                <a:latin typeface="Times New Roman" panose="02020603050405020304" pitchFamily="18" charset="0"/>
                <a:cs typeface="Times New Roman" panose="02020603050405020304" pitchFamily="18" charset="0"/>
              </a:rPr>
              <a:t>самостоятельно обуваться, одеваться. А так же разуваться и раздеваться. Пробовать зашнуровывать кроссовки.</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Помогать </a:t>
            </a:r>
            <a:r>
              <a:rPr lang="ru-RU" dirty="0">
                <a:latin typeface="Times New Roman" panose="02020603050405020304" pitchFamily="18" charset="0"/>
                <a:cs typeface="Times New Roman" panose="02020603050405020304" pitchFamily="18" charset="0"/>
              </a:rPr>
              <a:t>сматывать нитки или веревку в клубок (О том, кто их размотал лучше умолчать)</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Вешать </a:t>
            </a:r>
            <a:r>
              <a:rPr lang="ru-RU" dirty="0">
                <a:latin typeface="Times New Roman" panose="02020603050405020304" pitchFamily="18" charset="0"/>
                <a:cs typeface="Times New Roman" panose="02020603050405020304" pitchFamily="18" charset="0"/>
              </a:rPr>
              <a:t>белье, используя прищепки (нужно натянуть веревку для ребенка).</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Помогать </a:t>
            </a:r>
            <a:r>
              <a:rPr lang="ru-RU" dirty="0">
                <a:latin typeface="Times New Roman" panose="02020603050405020304" pitchFamily="18" charset="0"/>
                <a:cs typeface="Times New Roman" panose="02020603050405020304" pitchFamily="18" charset="0"/>
              </a:rPr>
              <a:t>родителям отвинчивать различные пробки - у канистр с водой, пены для ванн, зубной пасты и т.п.</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Помогать </a:t>
            </a:r>
            <a:r>
              <a:rPr lang="ru-RU" dirty="0">
                <a:latin typeface="Times New Roman" panose="02020603050405020304" pitchFamily="18" charset="0"/>
                <a:cs typeface="Times New Roman" panose="02020603050405020304" pitchFamily="18" charset="0"/>
              </a:rPr>
              <a:t>перебирать крупу.</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Рвать</a:t>
            </a:r>
            <a:r>
              <a:rPr lang="ru-RU" dirty="0">
                <a:latin typeface="Times New Roman" panose="02020603050405020304" pitchFamily="18" charset="0"/>
                <a:cs typeface="Times New Roman" panose="02020603050405020304" pitchFamily="18" charset="0"/>
              </a:rPr>
              <a:t>, мять бумагу и набивать ей убираемую на хранение обувь.</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Собирать </a:t>
            </a:r>
            <a:r>
              <a:rPr lang="ru-RU" dirty="0">
                <a:latin typeface="Times New Roman" panose="02020603050405020304" pitchFamily="18" charset="0"/>
                <a:cs typeface="Times New Roman" panose="02020603050405020304" pitchFamily="18" charset="0"/>
              </a:rPr>
              <a:t>на даче или в лесу ягоды.</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Доставать </a:t>
            </a:r>
            <a:r>
              <a:rPr lang="ru-RU" dirty="0">
                <a:latin typeface="Times New Roman" panose="02020603050405020304" pitchFamily="18" charset="0"/>
                <a:cs typeface="Times New Roman" panose="02020603050405020304" pitchFamily="18" charset="0"/>
              </a:rPr>
              <a:t>что-то из узкой щели под шкафом, диваном, между мебелью.</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Вытирать </a:t>
            </a:r>
            <a:r>
              <a:rPr lang="ru-RU" dirty="0">
                <a:latin typeface="Times New Roman" panose="02020603050405020304" pitchFamily="18" charset="0"/>
                <a:cs typeface="Times New Roman" panose="02020603050405020304" pitchFamily="18" charset="0"/>
              </a:rPr>
              <a:t>пыль, ничего не упуская.</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Искать </a:t>
            </a:r>
            <a:r>
              <a:rPr lang="ru-RU" dirty="0">
                <a:latin typeface="Times New Roman" panose="02020603050405020304" pitchFamily="18" charset="0"/>
                <a:cs typeface="Times New Roman" panose="02020603050405020304" pitchFamily="18" charset="0"/>
              </a:rPr>
              <a:t>край скотча. Отлеплять и прилеплять наклейки.</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Перелистывать </a:t>
            </a:r>
            <a:r>
              <a:rPr lang="ru-RU" dirty="0">
                <a:latin typeface="Times New Roman" panose="02020603050405020304" pitchFamily="18" charset="0"/>
                <a:cs typeface="Times New Roman" panose="02020603050405020304" pitchFamily="18" charset="0"/>
              </a:rPr>
              <a:t>страницы книги.</a:t>
            </a:r>
          </a:p>
          <a:p>
            <a:pPr marL="285750" indent="-285750">
              <a:buFont typeface="Courier New" panose="02070309020205020404" pitchFamily="49" charset="0"/>
              <a:buChar char="o"/>
            </a:pPr>
            <a:r>
              <a:rPr lang="ru-RU" dirty="0" smtClean="0">
                <a:latin typeface="Times New Roman" panose="02020603050405020304" pitchFamily="18" charset="0"/>
                <a:cs typeface="Times New Roman" panose="02020603050405020304" pitchFamily="18" charset="0"/>
              </a:rPr>
              <a:t>Затачивать </a:t>
            </a:r>
            <a:r>
              <a:rPr lang="ru-RU" dirty="0">
                <a:latin typeface="Times New Roman" panose="02020603050405020304" pitchFamily="18" charset="0"/>
                <a:cs typeface="Times New Roman" panose="02020603050405020304" pitchFamily="18" charset="0"/>
              </a:rPr>
              <a:t>карандаши (точилкой). Стирать нарисованные каракули ластиком</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3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941" y="692696"/>
            <a:ext cx="8229600" cy="1143000"/>
          </a:xfrm>
        </p:spPr>
        <p:txBody>
          <a:bodyPr>
            <a:normAutofit fontScale="90000"/>
          </a:bodyPr>
          <a:lstStyle/>
          <a:p>
            <a:r>
              <a:rPr lang="ru-RU" dirty="0">
                <a:effectLst/>
              </a:rPr>
              <a:t>Физическое здоровье ребёнка.</a:t>
            </a:r>
            <a:br>
              <a:rPr lang="ru-RU" dirty="0">
                <a:effectLst/>
              </a:rPr>
            </a:br>
            <a:endParaRPr lang="ru-RU" dirty="0"/>
          </a:p>
        </p:txBody>
      </p:sp>
      <p:sp>
        <p:nvSpPr>
          <p:cNvPr id="3" name="Прямоугольник 2"/>
          <p:cNvSpPr/>
          <p:nvPr/>
        </p:nvSpPr>
        <p:spPr>
          <a:xfrm>
            <a:off x="661301" y="1988840"/>
            <a:ext cx="7920880" cy="3170099"/>
          </a:xfrm>
          <a:prstGeom prst="rect">
            <a:avLst/>
          </a:prstGeom>
        </p:spPr>
        <p:txBody>
          <a:bodyPr wrap="square">
            <a:spAutoFit/>
          </a:bodyPr>
          <a:lstStyle/>
          <a:p>
            <a:pPr indent="363538"/>
            <a:r>
              <a:rPr lang="ru-RU" sz="2000" dirty="0">
                <a:latin typeface="Times New Roman" panose="02020603050405020304" pitchFamily="18" charset="0"/>
                <a:cs typeface="Times New Roman" panose="02020603050405020304" pitchFamily="18" charset="0"/>
              </a:rPr>
              <a:t>Заранее приучите ребенка к </a:t>
            </a:r>
            <a:r>
              <a:rPr lang="ru-RU" sz="2000" b="1" dirty="0">
                <a:latin typeface="Times New Roman" panose="02020603050405020304" pitchFamily="18" charset="0"/>
                <a:cs typeface="Times New Roman" panose="02020603050405020304" pitchFamily="18" charset="0"/>
              </a:rPr>
              <a:t>режиму</a:t>
            </a:r>
            <a:r>
              <a:rPr lang="ru-RU" sz="2000" dirty="0">
                <a:latin typeface="Times New Roman" panose="02020603050405020304" pitchFamily="18" charset="0"/>
                <a:cs typeface="Times New Roman" panose="02020603050405020304" pitchFamily="18" charset="0"/>
              </a:rPr>
              <a:t> жизни школьника. </a:t>
            </a:r>
            <a:endParaRPr lang="ru-RU" sz="2000" dirty="0" smtClean="0">
              <a:latin typeface="Times New Roman" panose="02020603050405020304" pitchFamily="18" charset="0"/>
              <a:cs typeface="Times New Roman" panose="02020603050405020304" pitchFamily="18" charset="0"/>
            </a:endParaRPr>
          </a:p>
          <a:p>
            <a:pPr indent="363538"/>
            <a:endParaRPr lang="ru-RU" sz="2000" dirty="0" smtClean="0">
              <a:latin typeface="Times New Roman" panose="02020603050405020304" pitchFamily="18" charset="0"/>
              <a:cs typeface="Times New Roman" panose="02020603050405020304" pitchFamily="18" charset="0"/>
            </a:endParaRPr>
          </a:p>
          <a:p>
            <a:pPr indent="363538"/>
            <a:r>
              <a:rPr lang="ru-RU" sz="2000" dirty="0" smtClean="0">
                <a:latin typeface="Times New Roman" panose="02020603050405020304" pitchFamily="18" charset="0"/>
                <a:cs typeface="Times New Roman" panose="02020603050405020304" pitchFamily="18" charset="0"/>
              </a:rPr>
              <a:t>Режим </a:t>
            </a:r>
            <a:r>
              <a:rPr lang="ru-RU" sz="2000" dirty="0">
                <a:latin typeface="Times New Roman" panose="02020603050405020304" pitchFamily="18" charset="0"/>
                <a:cs typeface="Times New Roman" panose="02020603050405020304" pitchFamily="18" charset="0"/>
              </a:rPr>
              <a:t>дисциплинирует, помогает правильно сочетать труд и отдых, привыкать к новым условиям жизни. </a:t>
            </a:r>
            <a:endParaRPr lang="ru-RU" sz="2000" dirty="0" smtClean="0">
              <a:latin typeface="Times New Roman" panose="02020603050405020304" pitchFamily="18" charset="0"/>
              <a:cs typeface="Times New Roman" panose="02020603050405020304" pitchFamily="18" charset="0"/>
            </a:endParaRPr>
          </a:p>
          <a:p>
            <a:pPr indent="363538"/>
            <a:endParaRPr lang="ru-RU" sz="2000" dirty="0" smtClean="0">
              <a:latin typeface="Times New Roman" panose="02020603050405020304" pitchFamily="18" charset="0"/>
              <a:cs typeface="Times New Roman" panose="02020603050405020304" pitchFamily="18" charset="0"/>
            </a:endParaRPr>
          </a:p>
          <a:p>
            <a:pPr indent="363538"/>
            <a:r>
              <a:rPr lang="ru-RU" sz="2000" dirty="0" smtClean="0">
                <a:latin typeface="Times New Roman" panose="02020603050405020304" pitchFamily="18" charset="0"/>
                <a:cs typeface="Times New Roman" panose="02020603050405020304" pitchFamily="18" charset="0"/>
              </a:rPr>
              <a:t>Пусть ребёнок </a:t>
            </a:r>
            <a:r>
              <a:rPr lang="ru-RU" sz="2000" dirty="0">
                <a:latin typeface="Times New Roman" panose="02020603050405020304" pitchFamily="18" charset="0"/>
                <a:cs typeface="Times New Roman" panose="02020603050405020304" pitchFamily="18" charset="0"/>
              </a:rPr>
              <a:t>привыкнет рано просыпаться и рано ложиться спать, в первой половине дня заниматься серьезными делами: рисовать, раскрашивать картинки, строить из кубиков, помогать маме и бабушке. Важно, чтобы он много гулял, двигался, бывал на природе. </a:t>
            </a:r>
          </a:p>
          <a:p>
            <a:pPr indent="363538"/>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42221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rPr>
              <a:t> Рекомендации родителям будущих первоклассников</a:t>
            </a:r>
            <a:endParaRPr lang="ru-RU" dirty="0"/>
          </a:p>
        </p:txBody>
      </p:sp>
      <p:sp>
        <p:nvSpPr>
          <p:cNvPr id="3" name="Прямоугольник 2"/>
          <p:cNvSpPr/>
          <p:nvPr/>
        </p:nvSpPr>
        <p:spPr>
          <a:xfrm>
            <a:off x="604866" y="2060848"/>
            <a:ext cx="7927574" cy="3785652"/>
          </a:xfrm>
          <a:prstGeom prst="rect">
            <a:avLst/>
          </a:prstGeom>
        </p:spPr>
        <p:txBody>
          <a:bodyPr wrap="square">
            <a:spAutoFit/>
          </a:bodyPr>
          <a:lstStyle/>
          <a:p>
            <a:pPr indent="261938" algn="just"/>
            <a:r>
              <a:rPr lang="ru-RU" sz="2400" dirty="0">
                <a:latin typeface="Times New Roman" panose="02020603050405020304" pitchFamily="18" charset="0"/>
                <a:cs typeface="Times New Roman" panose="02020603050405020304" pitchFamily="18" charset="0"/>
              </a:rPr>
              <a:t> Больше говорите с ребенком для того, чтобы он, во-первых, чаще слышал правильную, четкую, неторопливую, выразительную речь взрослого, которая является для него образцом, а во-вторых - чтобы развивать активную речь будущего первоклассника. Необходимо добиваться полных ответов на Ваши вопросы, стараться дослушивать до конца, иногда специально изображать непонимание, чтобы ребенок более четко и подробно Вам что-либо объяснил. Понимание с полуслова или даже с жеста не очень полезно для развития речи ребенка.</a:t>
            </a:r>
          </a:p>
        </p:txBody>
      </p:sp>
    </p:spTree>
    <p:extLst>
      <p:ext uri="{BB962C8B-B14F-4D97-AF65-F5344CB8AC3E}">
        <p14:creationId xmlns:p14="http://schemas.microsoft.com/office/powerpoint/2010/main" val="45199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236" y="188640"/>
            <a:ext cx="8587251" cy="778098"/>
          </a:xfrm>
        </p:spPr>
        <p:txBody>
          <a:bodyPr/>
          <a:lstStyle/>
          <a:p>
            <a:r>
              <a:rPr lang="ru-RU" dirty="0" smtClean="0"/>
              <a:t>ФГОС 2 поколения</a:t>
            </a:r>
            <a:endParaRPr lang="ru-RU" dirty="0"/>
          </a:p>
        </p:txBody>
      </p:sp>
      <p:sp>
        <p:nvSpPr>
          <p:cNvPr id="3" name="Прямоугольник 2"/>
          <p:cNvSpPr/>
          <p:nvPr/>
        </p:nvSpPr>
        <p:spPr>
          <a:xfrm>
            <a:off x="213183" y="1124744"/>
            <a:ext cx="8784976" cy="5478423"/>
          </a:xfrm>
          <a:prstGeom prst="rect">
            <a:avLst/>
          </a:prstGeom>
        </p:spPr>
        <p:txBody>
          <a:bodyPr wrap="square">
            <a:spAutoFit/>
          </a:bodyPr>
          <a:lstStyle/>
          <a:p>
            <a:pPr indent="363538" algn="just">
              <a:lnSpc>
                <a:spcPct val="150000"/>
              </a:lnSpc>
            </a:pPr>
            <a:r>
              <a:rPr lang="ru-RU" sz="2000" dirty="0" smtClean="0">
                <a:latin typeface="Times New Roman" panose="02020603050405020304" pitchFamily="18" charset="0"/>
                <a:cs typeface="Times New Roman" panose="02020603050405020304" pitchFamily="18" charset="0"/>
              </a:rPr>
              <a:t>С 1 сентября 2011 года приказом Минобразования и науки был введён Федеральный образовательный стандарт начального общего образования.</a:t>
            </a:r>
          </a:p>
          <a:p>
            <a:pPr indent="363538" algn="just">
              <a:lnSpc>
                <a:spcPct val="150000"/>
              </a:lnSpc>
            </a:pPr>
            <a:r>
              <a:rPr lang="ru-RU" sz="2000" dirty="0" smtClean="0">
                <a:latin typeface="Times New Roman" panose="02020603050405020304" pitchFamily="18" charset="0"/>
                <a:cs typeface="Times New Roman" panose="02020603050405020304" pitchFamily="18" charset="0"/>
              </a:rPr>
              <a:t>В современных условиях приоритеты школьного образования заметно смещаются от необходимости усвоения только программных знаний к формированию основ учебной деятельности.</a:t>
            </a:r>
          </a:p>
          <a:p>
            <a:pPr indent="363538" algn="just">
              <a:lnSpc>
                <a:spcPct val="150000"/>
              </a:lnSpc>
            </a:pPr>
            <a:r>
              <a:rPr lang="ru-RU" sz="2000" dirty="0" smtClean="0">
                <a:latin typeface="Times New Roman" panose="02020603050405020304" pitchFamily="18" charset="0"/>
                <a:cs typeface="Times New Roman" panose="02020603050405020304" pitchFamily="18" charset="0"/>
              </a:rPr>
              <a:t>В стандартах второго поколения на решение задачи формирования учебной деятельности обращается особое внимание: </a:t>
            </a:r>
          </a:p>
          <a:p>
            <a:pPr indent="363538" algn="just"/>
            <a:endParaRPr lang="ru-RU" sz="2000" dirty="0" smtClean="0">
              <a:latin typeface="Times New Roman" panose="02020603050405020304" pitchFamily="18" charset="0"/>
              <a:cs typeface="Times New Roman" panose="02020603050405020304" pitchFamily="18" charset="0"/>
            </a:endParaRPr>
          </a:p>
          <a:p>
            <a:pPr indent="363538" algn="ctr"/>
            <a:r>
              <a:rPr lang="ru-RU" sz="2000" b="1" dirty="0" smtClean="0">
                <a:latin typeface="Times New Roman" panose="02020603050405020304" pitchFamily="18" charset="0"/>
                <a:cs typeface="Times New Roman" panose="02020603050405020304" pitchFamily="18" charset="0"/>
              </a:rPr>
              <a:t>«На ступени начального общего образования должно быть осуществлено формирование основ умения учиться и способности к организации своей деятельности – умение принимать, сохранять цели и следовать им в учебной деятельности, планировать свою деятельность, осуществлять её контроль и оценку, взаимодействовать с педагогом и сверстниками в учебном процессе».</a:t>
            </a:r>
          </a:p>
        </p:txBody>
      </p:sp>
    </p:spTree>
    <p:extLst>
      <p:ext uri="{BB962C8B-B14F-4D97-AF65-F5344CB8AC3E}">
        <p14:creationId xmlns:p14="http://schemas.microsoft.com/office/powerpoint/2010/main" val="360545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254" y="260648"/>
            <a:ext cx="8431630" cy="6370975"/>
          </a:xfrm>
          <a:prstGeom prst="rect">
            <a:avLst/>
          </a:prstGeom>
        </p:spPr>
        <p:txBody>
          <a:bodyPr wrap="square">
            <a:spAutoFit/>
          </a:bodyPr>
          <a:lstStyle/>
          <a:p>
            <a:pPr indent="261938"/>
            <a:r>
              <a:rPr lang="ru-RU" sz="2400" dirty="0">
                <a:latin typeface="Times New Roman" panose="02020603050405020304" pitchFamily="18" charset="0"/>
                <a:cs typeface="Times New Roman" panose="02020603050405020304" pitchFamily="18" charset="0"/>
              </a:rPr>
              <a:t> Обращайте внимание ребенка на огромное многообразие окружающих его предметов и явлений, таким образом, пополняя словарный запас ребенка. Увиденное на картинке ребенок может с первого раза и не запомнить, а вот увиденное "вживую" - запомнит почти наверняка. При этом можно задавать ребенку вопросы: "какой?", "какая?", "какое?", "что делает?" и т.д. Можно играть в такую игру. Ребенок загадывает какой-то предмет и начинает его описывать, при этом, не называя его. Вы должны отгадать, что это. В идеале ребенок должен описать предмет по следующим параметрам: цвет, форма, размер, материал, к какому классу предметов относится.</a:t>
            </a:r>
          </a:p>
          <a:p>
            <a:pPr indent="261938"/>
            <a:r>
              <a:rPr lang="ru-RU" sz="2400" dirty="0" smtClean="0">
                <a:latin typeface="Times New Roman" panose="02020603050405020304" pitchFamily="18" charset="0"/>
                <a:cs typeface="Times New Roman" panose="02020603050405020304" pitchFamily="18" charset="0"/>
              </a:rPr>
              <a:t>Составление </a:t>
            </a:r>
            <a:r>
              <a:rPr lang="ru-RU" sz="2400" dirty="0">
                <a:latin typeface="Times New Roman" panose="02020603050405020304" pitchFamily="18" charset="0"/>
                <a:cs typeface="Times New Roman" panose="02020603050405020304" pitchFamily="18" charset="0"/>
              </a:rPr>
              <a:t>коротких рассказов, по сюжетным картинкам. Основная задача состоит в том, чтобы ребенок научился правильно устанавливать последовательность картинок и составлять минимум по два предложения по каждой из них. Для этой цели подойдут любые наборы сюжетных картинок.</a:t>
            </a:r>
          </a:p>
        </p:txBody>
      </p:sp>
    </p:spTree>
    <p:extLst>
      <p:ext uri="{BB962C8B-B14F-4D97-AF65-F5344CB8AC3E}">
        <p14:creationId xmlns:p14="http://schemas.microsoft.com/office/powerpoint/2010/main" val="203544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8847"/>
            <a:ext cx="8352928" cy="6370975"/>
          </a:xfrm>
          <a:prstGeom prst="rect">
            <a:avLst/>
          </a:prstGeom>
        </p:spPr>
        <p:txBody>
          <a:bodyPr wrap="square">
            <a:spAutoFit/>
          </a:bodyPr>
          <a:lstStyle/>
          <a:p>
            <a:pPr indent="363538"/>
            <a:r>
              <a:rPr lang="ru-RU" sz="2400" dirty="0">
                <a:latin typeface="Times New Roman" panose="02020603050405020304" pitchFamily="18" charset="0"/>
                <a:cs typeface="Times New Roman" panose="02020603050405020304" pitchFamily="18" charset="0"/>
              </a:rPr>
              <a:t>Важной предпосылкой овладения письменной речью является хорошо развитый фонематический слух. Для того, чтобы успешно работать над ним, необходимо слуховое внимание, которое можно развивать, обращая внимание ребенка на звуки, окружающие его (шум дождя, рев мотора, шелест пакета и многие-многие другие). При этом обращайте внимание на то, откуда слышится звук (слева, справа, сверху, снизу, спереди, сзади). Советую поиграть в такую игру: возьмите колокольчик (погремушку), попросите ребенка закрыть глаза и звените колокольчиком с разных сторон, а ребенок должен называть, где звенит (справа, слева, спереди, сзади и т. д.), . И еще одна игра на развитие слухового внимания. Наполните спичечные коробки разными крупами (горохом, рисом, фасолью и т. д.). Послушайте вместе с ребенком, как гремят коробочки, какая крупа дает тот или иной звук, После этого можно попробовать угадать с закрытыми глазами</a:t>
            </a:r>
          </a:p>
        </p:txBody>
      </p:sp>
    </p:spTree>
    <p:extLst>
      <p:ext uri="{BB962C8B-B14F-4D97-AF65-F5344CB8AC3E}">
        <p14:creationId xmlns:p14="http://schemas.microsoft.com/office/powerpoint/2010/main" val="152137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effectLst/>
              </a:rPr>
              <a:t> Экипировка будущего первоклассника</a:t>
            </a:r>
            <a:br>
              <a:rPr lang="ru-RU" dirty="0">
                <a:effectLst/>
              </a:rPr>
            </a:br>
            <a:endParaRPr lang="ru-RU" dirty="0"/>
          </a:p>
        </p:txBody>
      </p:sp>
    </p:spTree>
    <p:extLst>
      <p:ext uri="{BB962C8B-B14F-4D97-AF65-F5344CB8AC3E}">
        <p14:creationId xmlns:p14="http://schemas.microsoft.com/office/powerpoint/2010/main" val="298517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7724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546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772400"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17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404664"/>
            <a:ext cx="8568952" cy="5940088"/>
          </a:xfrm>
          <a:prstGeom prst="rect">
            <a:avLst/>
          </a:prstGeom>
        </p:spPr>
        <p:txBody>
          <a:bodyPr wrap="square">
            <a:spAutoFit/>
          </a:bodyPr>
          <a:lstStyle/>
          <a:p>
            <a:pPr indent="363538" algn="just"/>
            <a:r>
              <a:rPr lang="ru-RU" sz="2000" dirty="0" smtClean="0">
                <a:latin typeface="Times New Roman" panose="02020603050405020304" pitchFamily="18" charset="0"/>
                <a:cs typeface="Times New Roman" panose="02020603050405020304" pitchFamily="18" charset="0"/>
              </a:rPr>
              <a:t>Обучение строится как процесс «открытия» каждым школьником конкретного знания. Ученик не принимает его в готовом виде, а деятельность на уроке организована так, что требует от него усилия, размышления, поиска. </a:t>
            </a:r>
          </a:p>
          <a:p>
            <a:pPr indent="363538" algn="just"/>
            <a:r>
              <a:rPr lang="ru-RU" sz="2000" dirty="0" smtClean="0">
                <a:latin typeface="Times New Roman" panose="02020603050405020304" pitchFamily="18" charset="0"/>
                <a:cs typeface="Times New Roman" panose="02020603050405020304" pitchFamily="18" charset="0"/>
              </a:rPr>
              <a:t>Основная задача - в разработке исследовательских и поисковых учебных задач: проблемных ситуаций, альтернативных вопросов, заданий на моделирование и т. п.</a:t>
            </a:r>
          </a:p>
          <a:p>
            <a:pPr indent="363538" algn="just"/>
            <a:r>
              <a:rPr lang="ru-RU" sz="2000" dirty="0" smtClean="0">
                <a:latin typeface="Times New Roman" panose="02020603050405020304" pitchFamily="18" charset="0"/>
                <a:cs typeface="Times New Roman" panose="02020603050405020304" pitchFamily="18" charset="0"/>
              </a:rPr>
              <a:t>Важным условием развития детской любознательности, потребности самостоятельного познания окружающего мира, познавательной активности и инициативности в начальной школе является создание развивающей образовательной среды, стимулирующей активные формы познания: наблюдение, опыты, учебный диалог, исследовательские работы, учебные проекты, коллизии и пр. </a:t>
            </a:r>
          </a:p>
          <a:p>
            <a:pPr indent="363538" algn="just"/>
            <a:r>
              <a:rPr lang="ru-RU" sz="2000" dirty="0" smtClean="0">
                <a:latin typeface="Times New Roman" panose="02020603050405020304" pitchFamily="18" charset="0"/>
                <a:cs typeface="Times New Roman" panose="02020603050405020304" pitchFamily="18" charset="0"/>
              </a:rPr>
              <a:t>Младшему школьнику должны быть созданы условия для развития </a:t>
            </a:r>
            <a:r>
              <a:rPr lang="ru-RU" sz="2000" u="sng" dirty="0" smtClean="0">
                <a:latin typeface="Times New Roman" panose="02020603050405020304" pitchFamily="18" charset="0"/>
                <a:cs typeface="Times New Roman" panose="02020603050405020304" pitchFamily="18" charset="0"/>
              </a:rPr>
              <a:t>рефлексии</a:t>
            </a:r>
            <a:r>
              <a:rPr lang="ru-RU" sz="2000" dirty="0" smtClean="0">
                <a:latin typeface="Times New Roman" panose="02020603050405020304" pitchFamily="18" charset="0"/>
                <a:cs typeface="Times New Roman" panose="02020603050405020304" pitchFamily="18" charset="0"/>
              </a:rPr>
              <a:t> — способности осознавать и оценивать свои мысли и действия как бы со стороны, соотносить результат деятельности с поставленной целью, определять своё знание и незнание и др. Способность к рефлексии — важнейшее качество, определяющее социальную роль ребёнка как ученика, школьника, направленность на саморазвитие.</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55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379" y="124272"/>
            <a:ext cx="8229600" cy="1143000"/>
          </a:xfrm>
        </p:spPr>
        <p:txBody>
          <a:bodyPr/>
          <a:lstStyle/>
          <a:p>
            <a:r>
              <a:rPr lang="ru-RU" dirty="0">
                <a:effectLst/>
                <a:latin typeface="Times New Roman" panose="02020603050405020304" pitchFamily="18" charset="0"/>
                <a:cs typeface="Times New Roman" panose="02020603050405020304" pitchFamily="18" charset="0"/>
              </a:rPr>
              <a:t>УМК «Школа 2100»</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1344836"/>
            <a:ext cx="8784976" cy="5355312"/>
          </a:xfrm>
          <a:prstGeom prst="rect">
            <a:avLst/>
          </a:prstGeom>
        </p:spPr>
        <p:txBody>
          <a:bodyPr wrap="square">
            <a:spAutoFit/>
          </a:bodyPr>
          <a:lstStyle/>
          <a:p>
            <a:pPr indent="363538"/>
            <a:r>
              <a:rPr lang="ru-RU" b="1" dirty="0">
                <a:latin typeface="Times New Roman" panose="02020603050405020304" pitchFamily="18" charset="0"/>
                <a:cs typeface="Times New Roman" panose="02020603050405020304" pitchFamily="18" charset="0"/>
              </a:rPr>
              <a:t>Основные особенности программы:</a:t>
            </a:r>
          </a:p>
          <a:p>
            <a:pPr indent="363538"/>
            <a:r>
              <a:rPr lang="ru-RU" dirty="0">
                <a:latin typeface="Times New Roman" panose="02020603050405020304" pitchFamily="18" charset="0"/>
                <a:cs typeface="Times New Roman" panose="02020603050405020304" pitchFamily="18" charset="0"/>
              </a:rPr>
              <a:t>Вся система заданий построена таким образом, чтобы наряду с развитием умений и навыков ученики эффективно продвигались в </a:t>
            </a:r>
            <a:r>
              <a:rPr lang="ru-RU" b="1" dirty="0">
                <a:latin typeface="Times New Roman" panose="02020603050405020304" pitchFamily="18" charset="0"/>
                <a:cs typeface="Times New Roman" panose="02020603050405020304" pitchFamily="18" charset="0"/>
              </a:rPr>
              <a:t>развитии мыслительных операций</a:t>
            </a:r>
            <a:r>
              <a:rPr lang="ru-RU" dirty="0">
                <a:latin typeface="Times New Roman" panose="02020603050405020304" pitchFamily="18" charset="0"/>
                <a:cs typeface="Times New Roman" panose="02020603050405020304" pitchFamily="18" charset="0"/>
              </a:rPr>
              <a:t>, умении анализировать, сравнивать, обобщать, классифицировать, рассуждать по аналогии. С самых первых уроков детям предлагаются задания, которые требуют от них </a:t>
            </a:r>
            <a:r>
              <a:rPr lang="ru-RU" b="1" dirty="0">
                <a:latin typeface="Times New Roman" panose="02020603050405020304" pitchFamily="18" charset="0"/>
                <a:cs typeface="Times New Roman" panose="02020603050405020304" pitchFamily="18" charset="0"/>
              </a:rPr>
              <a:t>творческого участия</a:t>
            </a:r>
            <a:r>
              <a:rPr lang="ru-RU" dirty="0">
                <a:latin typeface="Times New Roman" panose="02020603050405020304" pitchFamily="18" charset="0"/>
                <a:cs typeface="Times New Roman" panose="02020603050405020304" pitchFamily="18" charset="0"/>
              </a:rPr>
              <a:t>, развивают не только ум, но и волю, чувства, духовные потребности и мотивы деятельности.</a:t>
            </a:r>
          </a:p>
          <a:p>
            <a:pPr indent="363538"/>
            <a:r>
              <a:rPr lang="ru-RU" dirty="0">
                <a:latin typeface="Times New Roman" panose="02020603050405020304" pitchFamily="18" charset="0"/>
                <a:cs typeface="Times New Roman" panose="02020603050405020304" pitchFamily="18" charset="0"/>
              </a:rPr>
              <a:t>Основная особенность в том, что новые понятия и отношения между ними </a:t>
            </a:r>
            <a:r>
              <a:rPr lang="ru-RU" b="1" dirty="0">
                <a:latin typeface="Times New Roman" panose="02020603050405020304" pitchFamily="18" charset="0"/>
                <a:cs typeface="Times New Roman" panose="02020603050405020304" pitchFamily="18" charset="0"/>
              </a:rPr>
              <a:t>не даются детям в готовом виде</a:t>
            </a:r>
            <a:r>
              <a:rPr lang="ru-RU" dirty="0">
                <a:latin typeface="Times New Roman" panose="02020603050405020304" pitchFamily="18" charset="0"/>
                <a:cs typeface="Times New Roman" panose="02020603050405020304" pitchFamily="18" charset="0"/>
              </a:rPr>
              <a:t>. Дети “открывают” их сами в процессе самостоятельной исследовательской деятельности. Учитель лишь направляет эту деятельность и в завершение подводит итог, давая точную формулировку установленных алгоритмов действия и знакомя с общепринятой системой обозначений.</a:t>
            </a:r>
          </a:p>
          <a:p>
            <a:pPr indent="363538"/>
            <a:r>
              <a:rPr lang="ru-RU" dirty="0" smtClean="0">
                <a:latin typeface="Times New Roman" panose="02020603050405020304" pitchFamily="18" charset="0"/>
                <a:cs typeface="Times New Roman" panose="02020603050405020304" pitchFamily="18" charset="0"/>
              </a:rPr>
              <a:t>Развивающее </a:t>
            </a:r>
            <a:r>
              <a:rPr lang="ru-RU" dirty="0">
                <a:latin typeface="Times New Roman" panose="02020603050405020304" pitchFamily="18" charset="0"/>
                <a:cs typeface="Times New Roman" panose="02020603050405020304" pitchFamily="18" charset="0"/>
              </a:rPr>
              <a:t>направление программы «Школа 2100» преследует принцип </a:t>
            </a:r>
            <a:r>
              <a:rPr lang="ru-RU" b="1" dirty="0">
                <a:latin typeface="Times New Roman" panose="02020603050405020304" pitchFamily="18" charset="0"/>
                <a:cs typeface="Times New Roman" panose="02020603050405020304" pitchFamily="18" charset="0"/>
              </a:rPr>
              <a:t>«мини-макса»</a:t>
            </a:r>
            <a:r>
              <a:rPr lang="ru-RU" dirty="0">
                <a:latin typeface="Times New Roman" panose="02020603050405020304" pitchFamily="18" charset="0"/>
                <a:cs typeface="Times New Roman" panose="02020603050405020304" pitchFamily="18" charset="0"/>
              </a:rPr>
              <a:t>. Это значит, что для каждого ученика на уроке обеспечивается возможность «продвигаться» своим темпом, каждый берет необходимый минимум и возможный максимум. </a:t>
            </a:r>
            <a:endParaRPr lang="ru-RU" dirty="0" smtClean="0">
              <a:latin typeface="Times New Roman" panose="02020603050405020304" pitchFamily="18" charset="0"/>
              <a:cs typeface="Times New Roman" panose="02020603050405020304" pitchFamily="18" charset="0"/>
            </a:endParaRPr>
          </a:p>
          <a:p>
            <a:pPr indent="363538"/>
            <a:r>
              <a:rPr lang="ru-RU" dirty="0" smtClean="0">
                <a:latin typeface="Times New Roman" panose="02020603050405020304" pitchFamily="18" charset="0"/>
                <a:cs typeface="Times New Roman" panose="02020603050405020304" pitchFamily="18" charset="0"/>
              </a:rPr>
              <a:t>Задания </a:t>
            </a:r>
            <a:r>
              <a:rPr lang="ru-RU" dirty="0">
                <a:latin typeface="Times New Roman" panose="02020603050405020304" pitchFamily="18" charset="0"/>
                <a:cs typeface="Times New Roman" panose="02020603050405020304" pitchFamily="18" charset="0"/>
              </a:rPr>
              <a:t>на уроках носят </a:t>
            </a:r>
            <a:r>
              <a:rPr lang="ru-RU" b="1" dirty="0">
                <a:latin typeface="Times New Roman" panose="02020603050405020304" pitchFamily="18" charset="0"/>
                <a:cs typeface="Times New Roman" panose="02020603050405020304" pitchFamily="18" charset="0"/>
              </a:rPr>
              <a:t>вариативный характер </a:t>
            </a:r>
            <a:r>
              <a:rPr lang="ru-RU" dirty="0">
                <a:latin typeface="Times New Roman" panose="02020603050405020304" pitchFamily="18" charset="0"/>
                <a:cs typeface="Times New Roman" panose="02020603050405020304" pitchFamily="18" charset="0"/>
              </a:rPr>
              <a:t>– если ребенок пришел в школу читающим, то уже в первом классе одна страница материала дается в тексте, а другая в картинках. </a:t>
            </a:r>
          </a:p>
        </p:txBody>
      </p:sp>
    </p:spTree>
    <p:extLst>
      <p:ext uri="{BB962C8B-B14F-4D97-AF65-F5344CB8AC3E}">
        <p14:creationId xmlns:p14="http://schemas.microsoft.com/office/powerpoint/2010/main" val="327512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31" y="764704"/>
            <a:ext cx="77724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573" y="2852936"/>
            <a:ext cx="64008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73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УМК «2100»</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84" y="1396997"/>
            <a:ext cx="10191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6" y="3212976"/>
            <a:ext cx="14287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705" y="3184401"/>
            <a:ext cx="11906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832" y="3184401"/>
            <a:ext cx="10858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471" y="1406973"/>
            <a:ext cx="914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008" y="1344377"/>
            <a:ext cx="10858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1874" y="5234738"/>
            <a:ext cx="11906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3882" y="5252881"/>
            <a:ext cx="12096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6657" y="1441438"/>
            <a:ext cx="12858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8720" y="3180142"/>
            <a:ext cx="10668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2021" y="1436750"/>
            <a:ext cx="10572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171" y="1500862"/>
            <a:ext cx="1047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6216" y="3212976"/>
            <a:ext cx="10953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3171" y="3212976"/>
            <a:ext cx="12287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41937" y="5234738"/>
            <a:ext cx="11906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3"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03171" y="5013176"/>
            <a:ext cx="914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4"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834" y="5252881"/>
            <a:ext cx="10001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5"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07721" y="5146832"/>
            <a:ext cx="11715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19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Режим обучения</a:t>
            </a:r>
            <a:endParaRPr lang="ru-RU" dirty="0"/>
          </a:p>
        </p:txBody>
      </p:sp>
      <p:sp>
        <p:nvSpPr>
          <p:cNvPr id="3" name="Прямоугольник 2"/>
          <p:cNvSpPr/>
          <p:nvPr/>
        </p:nvSpPr>
        <p:spPr>
          <a:xfrm>
            <a:off x="539552" y="1412776"/>
            <a:ext cx="8424936" cy="5115311"/>
          </a:xfrm>
          <a:prstGeom prst="rect">
            <a:avLst/>
          </a:prstGeom>
        </p:spPr>
        <p:txBody>
          <a:bodyPr wrap="square">
            <a:spAutoFit/>
          </a:bodyPr>
          <a:lstStyle/>
          <a:p>
            <a:pPr marL="285750" indent="-28575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Уроки начинаются в 9.00.</a:t>
            </a:r>
          </a:p>
          <a:p>
            <a:pPr marL="285750" indent="-28575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первом полугодии урок длится 35 минут. </a:t>
            </a:r>
          </a:p>
          <a:p>
            <a:pPr marL="285750" indent="-28575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Первая неделя – по 3 урока, далее по 4 урока с динамической паузой (прогулка между уроками)</a:t>
            </a:r>
          </a:p>
          <a:p>
            <a:pPr marL="285750" indent="-28575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Завтрак после первого урока.</a:t>
            </a:r>
          </a:p>
          <a:p>
            <a:pPr marL="285750" indent="-28575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феврале дополнительные каникулы (1 неделя)</a:t>
            </a:r>
          </a:p>
          <a:p>
            <a:pPr marL="285750" indent="-28575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Группа продлённого дня для 1 классов до 15.00.</a:t>
            </a:r>
          </a:p>
          <a:p>
            <a:pPr marL="285750" indent="-285750">
              <a:lnSpc>
                <a:spcPct val="150000"/>
              </a:lnSpc>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Домашних заданий в 1 классе нет. Однако если вы хотите сформировать у своего ребёнка качественные навыки письма, чтения, счёта, то не отказывайтесь от тренировочных упражнений, которые может предложить учитель.</a:t>
            </a:r>
          </a:p>
        </p:txBody>
      </p:sp>
    </p:spTree>
    <p:extLst>
      <p:ext uri="{BB962C8B-B14F-4D97-AF65-F5344CB8AC3E}">
        <p14:creationId xmlns:p14="http://schemas.microsoft.com/office/powerpoint/2010/main" val="1943370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dirty="0" smtClean="0"/>
              <a:t>Готовность к школе</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556792"/>
            <a:ext cx="8870950" cy="425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37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sz="3200" dirty="0" smtClean="0"/>
              <a:t>Тест</a:t>
            </a:r>
            <a:endParaRPr lang="ru-RU" sz="3200" dirty="0"/>
          </a:p>
        </p:txBody>
      </p:sp>
      <p:sp>
        <p:nvSpPr>
          <p:cNvPr id="3" name="Прямоугольник 2"/>
          <p:cNvSpPr/>
          <p:nvPr/>
        </p:nvSpPr>
        <p:spPr>
          <a:xfrm>
            <a:off x="179512" y="1052736"/>
            <a:ext cx="8374136" cy="5588068"/>
          </a:xfrm>
          <a:prstGeom prst="rect">
            <a:avLst/>
          </a:prstGeom>
        </p:spPr>
        <p:txBody>
          <a:bodyPr wrap="square">
            <a:spAutoFit/>
          </a:bodyPr>
          <a:lstStyle/>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Есть ли у Вашего ребенка желание идти в школу?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Может ли он  заниматься самостоятельно каким-либо делом в течение получаса (например, рисовать, лепить из пластилина, собирать конструктор или </a:t>
            </a:r>
            <a:r>
              <a:rPr lang="ru-RU" sz="1600" dirty="0" err="1">
                <a:latin typeface="Times New Roman" panose="02020603050405020304" pitchFamily="18" charset="0"/>
                <a:cs typeface="Times New Roman" panose="02020603050405020304" pitchFamily="18" charset="0"/>
              </a:rPr>
              <a:t>пазлы</a:t>
            </a:r>
            <a:r>
              <a:rPr lang="ru-RU" sz="1600" dirty="0">
                <a:latin typeface="Times New Roman" panose="02020603050405020304" pitchFamily="18" charset="0"/>
                <a:cs typeface="Times New Roman" panose="02020603050405020304" pitchFamily="18" charset="0"/>
              </a:rPr>
              <a:t>)?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Знает ли Ваш ребенок наизусть несколько стихотворений?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Знает ли названия диких и домашних животных?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Умеет ли он составлять рассказы по картинке ?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Знает ли ваш ребенок буквы?</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Умеет ли он  считать до десяти и обратно?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Может ли решать простые задачи на прибавление и вычитание единицы?</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 Может ли Ваш ребенок понимать и точно выполнять словесные инструкции?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Любит ли он раскрашивать картинки и  рисовать?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Умеет ли Ваш ребенок пользоваться ножницами и клеем (например, делать аппликации)?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Любит ли Ваш ребенок заниматься самостоятельно: рисовать, собирать мозаику и т. д. ? </a:t>
            </a:r>
          </a:p>
          <a:p>
            <a:pPr marL="342900" lvl="0" indent="-342900">
              <a:lnSpc>
                <a:spcPct val="150000"/>
              </a:lnSpc>
              <a:buFont typeface="+mj-lt"/>
              <a:buAutoNum type="arabicPeriod"/>
            </a:pPr>
            <a:r>
              <a:rPr lang="ru-RU" sz="1600" dirty="0">
                <a:latin typeface="Times New Roman" panose="02020603050405020304" pitchFamily="18" charset="0"/>
                <a:cs typeface="Times New Roman" panose="02020603050405020304" pitchFamily="18" charset="0"/>
              </a:rPr>
              <a:t>Может ли он обобщать понятия (например, назвать одним словом “овощи”    огурцы, помидоры)? </a:t>
            </a:r>
          </a:p>
        </p:txBody>
      </p:sp>
    </p:spTree>
    <p:extLst>
      <p:ext uri="{BB962C8B-B14F-4D97-AF65-F5344CB8AC3E}">
        <p14:creationId xmlns:p14="http://schemas.microsoft.com/office/powerpoint/2010/main" val="3464243485"/>
      </p:ext>
    </p:extLst>
  </p:cSld>
  <p:clrMapOvr>
    <a:masterClrMapping/>
  </p:clrMapOvr>
</p:sld>
</file>

<file path=ppt/theme/theme1.xml><?xml version="1.0" encoding="utf-8"?>
<a:theme xmlns:a="http://schemas.openxmlformats.org/drawingml/2006/main" name="Тема1">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324</TotalTime>
  <Words>2117</Words>
  <Application>Microsoft Office PowerPoint</Application>
  <PresentationFormat>Экран (4:3)</PresentationFormat>
  <Paragraphs>128</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Тема1</vt:lpstr>
      <vt:lpstr>Презентация PowerPoint</vt:lpstr>
      <vt:lpstr>ФГОС 2 поколения</vt:lpstr>
      <vt:lpstr>Презентация PowerPoint</vt:lpstr>
      <vt:lpstr>УМК «Школа 2100»</vt:lpstr>
      <vt:lpstr>Презентация PowerPoint</vt:lpstr>
      <vt:lpstr>УМК «2100»</vt:lpstr>
      <vt:lpstr>Режим обучения</vt:lpstr>
      <vt:lpstr>Готовность к школе</vt:lpstr>
      <vt:lpstr>Тест</vt:lpstr>
      <vt:lpstr>Презентация PowerPoint</vt:lpstr>
      <vt:lpstr>Готовность к школе</vt:lpstr>
      <vt:lpstr>Психологическая готовность</vt:lpstr>
      <vt:lpstr>Навыки самообслуживания</vt:lpstr>
      <vt:lpstr>Интеллектуальная готовность </vt:lpstr>
      <vt:lpstr>Развитие устной речи </vt:lpstr>
      <vt:lpstr>Развитие мелкой моторики </vt:lpstr>
      <vt:lpstr>Развитие мелкой моторики в быту </vt:lpstr>
      <vt:lpstr>Физическое здоровье ребёнка. </vt:lpstr>
      <vt:lpstr> Рекомендации родителям будущих первоклассников</vt:lpstr>
      <vt:lpstr>Презентация PowerPoint</vt:lpstr>
      <vt:lpstr>Презентация PowerPoint</vt:lpstr>
      <vt:lpstr> Экипировка будущего первоклассника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км</dc:creator>
  <cp:lastModifiedBy>км</cp:lastModifiedBy>
  <cp:revision>13</cp:revision>
  <dcterms:created xsi:type="dcterms:W3CDTF">2013-03-01T17:46:17Z</dcterms:created>
  <dcterms:modified xsi:type="dcterms:W3CDTF">2013-03-03T19:52:33Z</dcterms:modified>
</cp:coreProperties>
</file>