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69" r:id="rId4"/>
    <p:sldId id="271" r:id="rId5"/>
    <p:sldId id="261" r:id="rId6"/>
    <p:sldId id="272" r:id="rId7"/>
    <p:sldId id="263" r:id="rId8"/>
    <p:sldId id="270" r:id="rId9"/>
    <p:sldId id="264" r:id="rId10"/>
    <p:sldId id="267" r:id="rId11"/>
    <p:sldId id="268" r:id="rId12"/>
    <p:sldId id="257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FF9900"/>
    <a:srgbClr val="009900"/>
    <a:srgbClr val="0000FF"/>
    <a:srgbClr val="CCFF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A31EDA-6AF1-44CF-ABD8-0BA3DFAE5D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CA7B5-8609-458B-A259-7546243AAE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33D32-B9FB-4006-B8DB-C27A6D82A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7594BE1-27DE-4458-9A0A-092814B11B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39D361-7154-4DA4-9E62-8521C08E83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5182A6-3BB1-43DD-AD0F-1C2320AA28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9FD5-C2C5-4F9F-AEAD-852F936616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4D208-3321-47D0-9777-FEB33C3BCF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07618-694A-4AE9-8D5E-1D64074158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B73C1-81F4-4702-A1BA-17BEB54A85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B48D7-4376-42C3-BC99-1BEE6B884D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4667B-BAC2-4E0E-80B9-E648292EC0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EB011-CDBD-4394-B9C3-F58F72F48C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70487-602D-4D14-BA5F-35A55692E5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fld id="{C3BDF0F0-C73C-4353-B743-D5D60869C9A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image" Target="../media/image3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2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0"/>
            <a:ext cx="6400800" cy="1752600"/>
          </a:xfrm>
        </p:spPr>
        <p:txBody>
          <a:bodyPr/>
          <a:lstStyle/>
          <a:p>
            <a:r>
              <a:rPr lang="ru-RU" dirty="0" smtClean="0"/>
              <a:t>ГБСКОУ </a:t>
            </a:r>
            <a:r>
              <a:rPr lang="ru-RU" dirty="0"/>
              <a:t>школа-интернат №67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11188" y="908050"/>
            <a:ext cx="7921625" cy="453548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ПОМОГИТЕ</a:t>
            </a:r>
          </a:p>
          <a:p>
            <a:pPr algn="ctr"/>
            <a:r>
              <a:rPr lang="ru-RU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FF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ПТИЦАМ!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539115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Презентацию внеклассного мероприятия подготовила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Осмаченко Елена Вячеславовна.</a:t>
            </a:r>
            <a:r>
              <a:rPr lang="ru-R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классный руководитель </a:t>
            </a:r>
            <a:r>
              <a:rPr lang="ru-RU" sz="1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ru-RU" sz="1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класса</a:t>
            </a:r>
            <a:r>
              <a:rPr lang="ru-RU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  <p:pic>
        <p:nvPicPr>
          <p:cNvPr id="2055" name="Picture 7" descr="447386c8b4a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58075" y="0"/>
            <a:ext cx="1685925" cy="139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Станция «Повесь кормушку»</a:t>
            </a:r>
          </a:p>
        </p:txBody>
      </p:sp>
      <p:pic>
        <p:nvPicPr>
          <p:cNvPr id="21510" name="Picture 6" descr="мама 00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932363" y="1484313"/>
            <a:ext cx="3240087" cy="2430462"/>
          </a:xfrm>
          <a:noFill/>
          <a:ln/>
        </p:spPr>
      </p:pic>
      <p:pic>
        <p:nvPicPr>
          <p:cNvPr id="21516" name="Picture 12" descr="мама 01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32363" y="4005263"/>
            <a:ext cx="3240087" cy="2430462"/>
          </a:xfrm>
          <a:noFill/>
          <a:ln/>
        </p:spPr>
      </p:pic>
      <p:sp>
        <p:nvSpPr>
          <p:cNvPr id="21518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565400"/>
            <a:ext cx="4392613" cy="41036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u="sng" dirty="0"/>
              <a:t>Советы юным натуралистам: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Разместить кормушку нужно повыше, чтобы птицы не попали к хищникам в лапы.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Чтобы птицы не разучились добывать свой «хлеб», кормушку нужно заполнять дважды в сутки, но в одно и то же время.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Помните, что пернатым противопоказано всё жареное и солёное, а также ржаной хлеб.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 dirty="0"/>
          </a:p>
          <a:p>
            <a:pPr>
              <a:lnSpc>
                <a:spcPct val="90000"/>
              </a:lnSpc>
            </a:pPr>
            <a:endParaRPr lang="ru-RU" sz="2000" dirty="0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288" y="1412875"/>
            <a:ext cx="151288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195513" y="1557338"/>
            <a:ext cx="27352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Учащиеся с учителем вешают кормушки на пришкольном участке.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ru-RU"/>
              <a:t>Станция «Художественная»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14554"/>
            <a:ext cx="4572000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2800" b="1" i="1" dirty="0"/>
              <a:t>Ученик читает загадку:</a:t>
            </a:r>
            <a:r>
              <a:rPr lang="ru-RU" sz="2800" b="1" dirty="0"/>
              <a:t> 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dirty="0"/>
              <a:t>Что за стол среди берёз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dirty="0"/>
              <a:t>Под открытым небом?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dirty="0"/>
              <a:t>Угощает он в мороз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dirty="0"/>
              <a:t>Птиц зерном и хлебом.</a:t>
            </a:r>
          </a:p>
          <a:p>
            <a:pPr marL="0" indent="0">
              <a:buFont typeface="Wingdings" pitchFamily="2" charset="2"/>
              <a:buNone/>
            </a:pPr>
            <a:r>
              <a:rPr lang="ru-RU" sz="2800" b="1" i="1" dirty="0"/>
              <a:t>(Кормушка). </a:t>
            </a:r>
          </a:p>
          <a:p>
            <a:pPr marL="0" indent="0"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22534" name="Picture 6" descr="мама 0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572000" y="2133600"/>
            <a:ext cx="4392613" cy="3294063"/>
          </a:xfrm>
          <a:noFill/>
          <a:ln/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288" y="1052513"/>
            <a:ext cx="16192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124075" y="1268413"/>
            <a:ext cx="7019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Каждый учащийся выполняет рисунок-коллаж на тему:        «Моя кормушка».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ru-RU"/>
              <a:t>Результат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8229600" cy="1981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/>
              <a:t>Выставка рисунков по теме:                   </a:t>
            </a:r>
            <a:r>
              <a:rPr lang="ru-RU" b="1" dirty="0"/>
              <a:t>«Моя кормушка».</a:t>
            </a:r>
          </a:p>
        </p:txBody>
      </p:sp>
      <p:pic>
        <p:nvPicPr>
          <p:cNvPr id="10248" name="Picture 8" descr="мама 00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8" y="2378075"/>
            <a:ext cx="2646362" cy="3527425"/>
          </a:xfrm>
          <a:prstGeom prst="rect">
            <a:avLst/>
          </a:prstGeom>
          <a:noFill/>
        </p:spPr>
      </p:pic>
      <p:pic>
        <p:nvPicPr>
          <p:cNvPr id="10249" name="Picture 9" descr="мама 01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6238" y="2133600"/>
            <a:ext cx="2808287" cy="2106613"/>
          </a:xfrm>
          <a:prstGeom prst="rect">
            <a:avLst/>
          </a:prstGeom>
          <a:noFill/>
        </p:spPr>
      </p:pic>
      <p:pic>
        <p:nvPicPr>
          <p:cNvPr id="10250" name="Picture 10" descr="мама 01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43213" y="4365625"/>
            <a:ext cx="2989262" cy="2243138"/>
          </a:xfrm>
          <a:prstGeom prst="rect">
            <a:avLst/>
          </a:prstGeom>
          <a:noFill/>
        </p:spPr>
      </p:pic>
      <p:pic>
        <p:nvPicPr>
          <p:cNvPr id="10251" name="Picture 11" descr="мама 01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940425" y="2133600"/>
            <a:ext cx="2879725" cy="2160588"/>
          </a:xfrm>
          <a:prstGeom prst="rect">
            <a:avLst/>
          </a:prstGeom>
          <a:noFill/>
        </p:spPr>
      </p:pic>
      <p:pic>
        <p:nvPicPr>
          <p:cNvPr id="10252" name="Picture 12" descr="мама 013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940425" y="4365625"/>
            <a:ext cx="2808288" cy="2106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82296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/>
              <a:t>Фотовыставка</a:t>
            </a:r>
          </a:p>
          <a:p>
            <a:pPr algn="ctr">
              <a:buFont typeface="Wingdings" pitchFamily="2" charset="2"/>
              <a:buNone/>
            </a:pPr>
            <a:r>
              <a:rPr lang="ru-RU" b="1" dirty="0"/>
              <a:t>«Кормушки около школы». </a:t>
            </a:r>
          </a:p>
        </p:txBody>
      </p:sp>
      <p:pic>
        <p:nvPicPr>
          <p:cNvPr id="19461" name="Picture 5" descr="мама 00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6713" y="1150938"/>
            <a:ext cx="4160837" cy="5545137"/>
          </a:xfrm>
          <a:prstGeom prst="rect">
            <a:avLst/>
          </a:prstGeom>
          <a:noFill/>
        </p:spPr>
      </p:pic>
      <p:pic>
        <p:nvPicPr>
          <p:cNvPr id="19463" name="Picture 7" descr="мама 00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463" y="1093788"/>
            <a:ext cx="4103687" cy="3078162"/>
          </a:xfrm>
          <a:prstGeom prst="rect">
            <a:avLst/>
          </a:prstGeom>
          <a:noFill/>
        </p:spPr>
      </p:pic>
      <p:pic>
        <p:nvPicPr>
          <p:cNvPr id="19465" name="Picture 9" descr="мама 00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91100" y="4243388"/>
            <a:ext cx="3325813" cy="2493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8313" y="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«Кормушки во дворах домов». </a:t>
            </a:r>
          </a:p>
        </p:txBody>
      </p:sp>
      <p:pic>
        <p:nvPicPr>
          <p:cNvPr id="20485" name="Picture 5" descr="мама 01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549275"/>
            <a:ext cx="3455987" cy="4608513"/>
          </a:xfrm>
          <a:prstGeom prst="rect">
            <a:avLst/>
          </a:prstGeom>
          <a:noFill/>
        </p:spPr>
      </p:pic>
      <p:pic>
        <p:nvPicPr>
          <p:cNvPr id="20486" name="Picture 6" descr="мама 02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92725" y="2852738"/>
            <a:ext cx="2809875" cy="3744912"/>
          </a:xfrm>
          <a:prstGeom prst="rect">
            <a:avLst/>
          </a:prstGeom>
          <a:noFill/>
        </p:spPr>
      </p:pic>
      <p:pic>
        <p:nvPicPr>
          <p:cNvPr id="20487" name="Picture 7" descr="мама 021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851275" y="549275"/>
            <a:ext cx="2881313" cy="2160588"/>
          </a:xfrm>
          <a:prstGeom prst="rect">
            <a:avLst/>
          </a:prstGeom>
          <a:noFill/>
        </p:spPr>
      </p:pic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179388" y="5157788"/>
            <a:ext cx="5214937" cy="1411287"/>
            <a:chOff x="113" y="3294"/>
            <a:chExt cx="3285" cy="889"/>
          </a:xfrm>
        </p:grpSpPr>
        <p:pic>
          <p:nvPicPr>
            <p:cNvPr id="20490" name="Picture 10" descr="447386c8b4af"/>
            <p:cNvPicPr>
              <a:picLocks noChangeAspect="1" noChangeArrowheads="1" noCrop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>
              <a:off x="2336" y="3294"/>
              <a:ext cx="1062" cy="876"/>
            </a:xfrm>
            <a:prstGeom prst="rect">
              <a:avLst/>
            </a:prstGeom>
            <a:noFill/>
          </p:spPr>
        </p:pic>
        <p:pic>
          <p:nvPicPr>
            <p:cNvPr id="20491" name="Picture 11" descr="447386c8b4af"/>
            <p:cNvPicPr>
              <a:picLocks noChangeAspect="1" noChangeArrowheads="1" noCrop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 flipH="1">
              <a:off x="113" y="3307"/>
              <a:ext cx="1062" cy="876"/>
            </a:xfrm>
            <a:prstGeom prst="rect">
              <a:avLst/>
            </a:prstGeom>
            <a:noFill/>
          </p:spPr>
        </p:pic>
        <p:sp>
          <p:nvSpPr>
            <p:cNvPr id="20492" name="AutoShape 12"/>
            <p:cNvSpPr>
              <a:spLocks noChangeArrowheads="1"/>
            </p:cNvSpPr>
            <p:nvPr/>
          </p:nvSpPr>
          <p:spPr bwMode="auto">
            <a:xfrm>
              <a:off x="952" y="3657"/>
              <a:ext cx="1610" cy="453"/>
            </a:xfrm>
            <a:prstGeom prst="flowChartPunchedTap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dirty="0"/>
                <a:t>СПАСИБО, РЕБЯТА!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569325" cy="62642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u="sng" dirty="0"/>
              <a:t>Цель:</a:t>
            </a:r>
            <a:r>
              <a:rPr lang="ru-RU" sz="2200" dirty="0"/>
              <a:t> оказание помощи птицам в зимний период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b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u="sng" dirty="0"/>
              <a:t>Задачи:</a:t>
            </a:r>
            <a:r>
              <a:rPr lang="ru-RU" sz="22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научиться различать птиц, зимующих в наших краях.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научиться изготавливать кормушки и подбирать корм для птиц.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активизация познавательной деятельности учащихся.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воспитание любви к родной природе.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формирование у детей экологической ответственности за судьбу природы.</a:t>
            </a:r>
          </a:p>
          <a:p>
            <a:pPr>
              <a:lnSpc>
                <a:spcPct val="80000"/>
              </a:lnSpc>
            </a:pPr>
            <a:r>
              <a:rPr lang="ru-RU" sz="2200" i="1" dirty="0"/>
              <a:t>коррекционная задача: </a:t>
            </a:r>
            <a:r>
              <a:rPr lang="ru-RU" sz="2200" dirty="0"/>
              <a:t>расширение кругозора у детей, обогащение словарного запаса, развитие общих психических процессов, моторики, умение понимать словесную инструкцию.</a:t>
            </a:r>
            <a:r>
              <a:rPr lang="ru-RU" sz="2200" i="1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2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 u="sng" dirty="0"/>
              <a:t>Технологии: 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технология игровой деятельности (элементы).</a:t>
            </a:r>
          </a:p>
          <a:p>
            <a:pPr>
              <a:lnSpc>
                <a:spcPct val="80000"/>
              </a:lnSpc>
            </a:pPr>
            <a:r>
              <a:rPr lang="ru-RU" sz="2200" dirty="0"/>
              <a:t>технология личностно-ориентированного подхода.</a:t>
            </a:r>
          </a:p>
          <a:p>
            <a:pPr>
              <a:lnSpc>
                <a:spcPct val="80000"/>
              </a:lnSpc>
            </a:pPr>
            <a:r>
              <a:rPr lang="ru-RU" sz="2200" dirty="0" err="1"/>
              <a:t>здоровьесберегающая</a:t>
            </a:r>
            <a:r>
              <a:rPr lang="ru-RU" sz="2200" dirty="0"/>
              <a:t> технология.</a:t>
            </a:r>
            <a:r>
              <a:rPr lang="ru-RU" sz="1400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5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0"/>
                            </p:stCondLst>
                            <p:childTnLst>
                              <p:par>
                                <p:cTn id="6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371600"/>
          </a:xfrm>
        </p:spPr>
        <p:txBody>
          <a:bodyPr/>
          <a:lstStyle/>
          <a:p>
            <a:r>
              <a:rPr lang="ru-RU" sz="3200"/>
              <a:t>Универсальные учебные действия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964613" cy="56880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Личностные: 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формирование целостного, социально ориентированного взгляда на мир в его органичном единстве и разнообразии природы (т.е. осознавать  себя частью изменяющегося мира);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формирование эстетических потребностей;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понимание отзывчивости к бедам всех живых существ;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развитие навыков сотрудничества со взрослыми и сверстниками;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оценивать важность бережного отношения к природе.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Коммуникативные: 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оформлять свои мысли (доносить свою позицию до других);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отстаивать свою позицию;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умение слушать других;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умение вести диалог;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умение договариваться с другими.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Регулятивные: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определять цель деятельности и пути её осуществления;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составлять план выполнения задач, решения проблем творческого характера;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давать оценку своей деятельности;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понимать причины неуспеха и находить способы выхода из ситуации.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Познавательные: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добывать новые знания и различных источников и разными способами;</a:t>
            </a:r>
          </a:p>
          <a:p>
            <a:pPr>
              <a:lnSpc>
                <a:spcPct val="80000"/>
              </a:lnSpc>
            </a:pPr>
            <a:r>
              <a:rPr lang="ru-RU" sz="1600" dirty="0"/>
              <a:t>преобразовывать информацию из одной формы в другую.  </a:t>
            </a:r>
          </a:p>
          <a:p>
            <a:pPr>
              <a:lnSpc>
                <a:spcPct val="80000"/>
              </a:lnSpc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Критерии оценивания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11525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На станциях выдаются жетоны: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       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/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179388" y="2133600"/>
            <a:ext cx="792162" cy="792163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79388" y="3429000"/>
            <a:ext cx="792162" cy="7921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179388" y="4868863"/>
            <a:ext cx="792162" cy="7921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331913" y="2276475"/>
            <a:ext cx="727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Правильный (полный) ответ.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258888" y="3500438"/>
            <a:ext cx="7272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Частично правильный (неполный) ответ.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187450" y="5013325"/>
            <a:ext cx="795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Правильный ответ на дополнительный вопрос.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0" y="583565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/>
              <a:t>(Жетоны меняются на корм для птиц на станции «Повесь кормушку»).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0" name="Picture 14" descr="к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Мотивация и постановка проблемы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3119438"/>
            <a:ext cx="8291512" cy="34639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Озябли пташки малые,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Голодные, усталые,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жмутся поплотней.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просят вашей помощи.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Придите поскорей!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(дети предлагают, как помочь птицам зимой)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Составляется маршрутный лист.</a:t>
            </a:r>
          </a:p>
        </p:txBody>
      </p:sp>
      <p:grpSp>
        <p:nvGrpSpPr>
          <p:cNvPr id="14346" name="Group 10"/>
          <p:cNvGrpSpPr>
            <a:grpSpLocks/>
          </p:cNvGrpSpPr>
          <p:nvPr/>
        </p:nvGrpSpPr>
        <p:grpSpPr bwMode="auto">
          <a:xfrm>
            <a:off x="1908175" y="1700213"/>
            <a:ext cx="4745038" cy="1411287"/>
            <a:chOff x="0" y="1979"/>
            <a:chExt cx="2989" cy="889"/>
          </a:xfrm>
        </p:grpSpPr>
        <p:pic>
          <p:nvPicPr>
            <p:cNvPr id="14342" name="Picture 6" descr="447386c8b4af"/>
            <p:cNvPicPr>
              <a:picLocks noChangeAspect="1" noChangeArrowheads="1" noCrop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1927" y="1979"/>
              <a:ext cx="1062" cy="876"/>
            </a:xfrm>
            <a:prstGeom prst="rect">
              <a:avLst/>
            </a:prstGeom>
            <a:noFill/>
          </p:spPr>
        </p:pic>
        <p:pic>
          <p:nvPicPr>
            <p:cNvPr id="14343" name="Picture 7" descr="447386c8b4af"/>
            <p:cNvPicPr>
              <a:picLocks noChangeAspect="1" noChangeArrowheads="1" noCrop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 flipH="1">
              <a:off x="0" y="1992"/>
              <a:ext cx="1062" cy="876"/>
            </a:xfrm>
            <a:prstGeom prst="rect">
              <a:avLst/>
            </a:prstGeom>
            <a:noFill/>
          </p:spPr>
        </p:pic>
        <p:sp>
          <p:nvSpPr>
            <p:cNvPr id="14344" name="AutoShape 8"/>
            <p:cNvSpPr>
              <a:spLocks noChangeArrowheads="1"/>
            </p:cNvSpPr>
            <p:nvPr/>
          </p:nvSpPr>
          <p:spPr bwMode="auto">
            <a:xfrm>
              <a:off x="839" y="2387"/>
              <a:ext cx="1315" cy="408"/>
            </a:xfrm>
            <a:prstGeom prst="flowChartPunchedTap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/>
                <a:t>ТЕЛЕГРАММА</a:t>
              </a:r>
            </a:p>
          </p:txBody>
        </p:sp>
      </p:grp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258888" y="1628775"/>
            <a:ext cx="6842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>
                <a:solidFill>
                  <a:srgbClr val="FFFF00"/>
                </a:solidFill>
              </a:rPr>
              <a:t>Учитель: Внимание! Пришла телеграмма из лесного царства!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371600"/>
          </a:xfrm>
        </p:spPr>
        <p:txBody>
          <a:bodyPr/>
          <a:lstStyle/>
          <a:p>
            <a:r>
              <a:rPr lang="ru-RU" dirty="0"/>
              <a:t>Маршрутный лист</a:t>
            </a:r>
          </a:p>
        </p:txBody>
      </p:sp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07163" y="5589588"/>
            <a:ext cx="1296987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40138" y="5605463"/>
            <a:ext cx="151288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988" y="5754688"/>
            <a:ext cx="16192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4973638" y="5805488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Работа в паре.</a:t>
            </a: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7672388" y="5797550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Работа в группе.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1547813" y="5876925"/>
            <a:ext cx="2016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Индивидуальная работа.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357290" y="5072074"/>
            <a:ext cx="6624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Как будем работать?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43174" y="2428868"/>
            <a:ext cx="421484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Как помочь птицам зимой?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57158" y="1285860"/>
            <a:ext cx="2089150" cy="649288"/>
            <a:chOff x="357158" y="2786058"/>
            <a:chExt cx="2089150" cy="649288"/>
          </a:xfrm>
        </p:grpSpPr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357158" y="2786058"/>
              <a:ext cx="1798638" cy="649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dirty="0"/>
                <a:t>Станция </a:t>
              </a:r>
            </a:p>
            <a:p>
              <a:pPr algn="ctr"/>
              <a:r>
                <a:rPr lang="ru-RU" dirty="0"/>
                <a:t>«Хочу знать»</a:t>
              </a: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357158" y="2786058"/>
              <a:ext cx="2089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/>
                <a:t>1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714744" y="1357298"/>
            <a:ext cx="2089150" cy="649288"/>
            <a:chOff x="5214942" y="1641462"/>
            <a:chExt cx="2089150" cy="649288"/>
          </a:xfrm>
        </p:grpSpPr>
        <p:sp>
          <p:nvSpPr>
            <p:cNvPr id="18" name="AutoShape 12"/>
            <p:cNvSpPr>
              <a:spLocks noChangeArrowheads="1"/>
            </p:cNvSpPr>
            <p:nvPr/>
          </p:nvSpPr>
          <p:spPr bwMode="auto">
            <a:xfrm>
              <a:off x="5229229" y="1641462"/>
              <a:ext cx="1798638" cy="649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dirty="0"/>
                <a:t>Станция </a:t>
              </a:r>
            </a:p>
            <a:p>
              <a:pPr algn="ctr"/>
              <a:r>
                <a:rPr lang="ru-RU" dirty="0"/>
                <a:t>«</a:t>
              </a:r>
              <a:r>
                <a:rPr lang="ru-RU" dirty="0" err="1"/>
                <a:t>Самоделкин</a:t>
              </a:r>
              <a:r>
                <a:rPr lang="ru-RU" dirty="0"/>
                <a:t>»</a:t>
              </a:r>
            </a:p>
          </p:txBody>
        </p:sp>
        <p:sp>
          <p:nvSpPr>
            <p:cNvPr id="20" name="Text Box 39"/>
            <p:cNvSpPr txBox="1">
              <a:spLocks noChangeArrowheads="1"/>
            </p:cNvSpPr>
            <p:nvPr/>
          </p:nvSpPr>
          <p:spPr bwMode="auto">
            <a:xfrm>
              <a:off x="5214942" y="1643050"/>
              <a:ext cx="2089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2</a:t>
              </a: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6572264" y="1214422"/>
            <a:ext cx="2409827" cy="793748"/>
            <a:chOff x="6486539" y="3771902"/>
            <a:chExt cx="2124075" cy="1079500"/>
          </a:xfrm>
        </p:grpSpPr>
        <p:sp>
          <p:nvSpPr>
            <p:cNvPr id="24" name="AutoShape 14"/>
            <p:cNvSpPr>
              <a:spLocks noChangeArrowheads="1"/>
            </p:cNvSpPr>
            <p:nvPr/>
          </p:nvSpPr>
          <p:spPr bwMode="auto">
            <a:xfrm>
              <a:off x="6486539" y="3771902"/>
              <a:ext cx="2124075" cy="10795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dirty="0"/>
                <a:t>Станция </a:t>
              </a:r>
            </a:p>
            <a:p>
              <a:pPr algn="ctr"/>
              <a:r>
                <a:rPr lang="ru-RU" dirty="0"/>
                <a:t>«Повесь </a:t>
              </a:r>
              <a:r>
                <a:rPr lang="ru-RU" dirty="0" smtClean="0"/>
                <a:t>кормушку</a:t>
              </a:r>
              <a:r>
                <a:rPr lang="ru-RU" dirty="0"/>
                <a:t>»</a:t>
              </a:r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6500826" y="3786190"/>
              <a:ext cx="2089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dirty="0"/>
                <a:t>3</a:t>
              </a: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00034" y="4071942"/>
            <a:ext cx="2116138" cy="765175"/>
            <a:chOff x="511175" y="3673475"/>
            <a:chExt cx="2116138" cy="765175"/>
          </a:xfrm>
        </p:grpSpPr>
        <p:sp>
          <p:nvSpPr>
            <p:cNvPr id="28" name="AutoShape 9"/>
            <p:cNvSpPr>
              <a:spLocks noChangeArrowheads="1"/>
            </p:cNvSpPr>
            <p:nvPr/>
          </p:nvSpPr>
          <p:spPr bwMode="auto">
            <a:xfrm>
              <a:off x="539750" y="3716338"/>
              <a:ext cx="2087563" cy="7223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dirty="0"/>
                <a:t>Станция </a:t>
              </a:r>
            </a:p>
            <a:p>
              <a:pPr algn="ctr"/>
              <a:r>
                <a:rPr lang="ru-RU" dirty="0"/>
                <a:t>«Художественная»</a:t>
              </a:r>
            </a:p>
          </p:txBody>
        </p:sp>
        <p:sp>
          <p:nvSpPr>
            <p:cNvPr id="30" name="Text Box 41"/>
            <p:cNvSpPr txBox="1">
              <a:spLocks noChangeArrowheads="1"/>
            </p:cNvSpPr>
            <p:nvPr/>
          </p:nvSpPr>
          <p:spPr bwMode="auto">
            <a:xfrm>
              <a:off x="511175" y="3673475"/>
              <a:ext cx="2089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4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6858016" y="4071942"/>
            <a:ext cx="2089150" cy="706437"/>
            <a:chOff x="3592513" y="3659188"/>
            <a:chExt cx="2089150" cy="706437"/>
          </a:xfrm>
        </p:grpSpPr>
        <p:sp>
          <p:nvSpPr>
            <p:cNvPr id="31" name="AutoShape 18"/>
            <p:cNvSpPr>
              <a:spLocks noChangeArrowheads="1"/>
            </p:cNvSpPr>
            <p:nvPr/>
          </p:nvSpPr>
          <p:spPr bwMode="auto">
            <a:xfrm>
              <a:off x="3635375" y="3716338"/>
              <a:ext cx="2014538" cy="649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/>
                <a:t>Подведём итог</a:t>
              </a:r>
            </a:p>
          </p:txBody>
        </p:sp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3592513" y="3659188"/>
              <a:ext cx="2089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5</a:t>
              </a:r>
            </a:p>
          </p:txBody>
        </p:sp>
      </p:grpSp>
      <p:cxnSp>
        <p:nvCxnSpPr>
          <p:cNvPr id="40" name="Прямая со стрелкой 39"/>
          <p:cNvCxnSpPr/>
          <p:nvPr/>
        </p:nvCxnSpPr>
        <p:spPr>
          <a:xfrm rot="10800000" flipV="1">
            <a:off x="2643174" y="371475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6143636" y="3714752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rot="16200000" flipV="1">
            <a:off x="1964513" y="1964521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6858016" y="2000240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 flipH="1" flipV="1">
            <a:off x="4572794" y="22137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315913"/>
            <a:ext cx="8229600" cy="1371601"/>
          </a:xfrm>
        </p:spPr>
        <p:txBody>
          <a:bodyPr/>
          <a:lstStyle/>
          <a:p>
            <a:r>
              <a:rPr lang="ru-RU" sz="4000"/>
              <a:t>Станция «Хочу знать»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44663"/>
            <a:ext cx="9396413" cy="511333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sz="1800" b="1" u="sng" dirty="0"/>
              <a:t>1 конкурс: «Хочу знать, каким птицам нужно помогать зимой».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b="1" i="1" dirty="0">
                <a:solidFill>
                  <a:srgbClr val="FF0000"/>
                </a:solidFill>
              </a:rPr>
              <a:t>1 группа: </a:t>
            </a:r>
            <a:r>
              <a:rPr lang="ru-RU" sz="1800" dirty="0"/>
              <a:t>прочитать стихотворение З.Н. Александровой «Новая столовая». Выбрать карточки с названиями птиц, которые прилетали к кормушкам в каждый день недели.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b="1" i="1" dirty="0">
                <a:solidFill>
                  <a:srgbClr val="FF0000"/>
                </a:solidFill>
              </a:rPr>
              <a:t>2 группа</a:t>
            </a:r>
            <a:r>
              <a:rPr lang="ru-RU" sz="1800" b="1" dirty="0">
                <a:solidFill>
                  <a:srgbClr val="FF0000"/>
                </a:solidFill>
              </a:rPr>
              <a:t>: </a:t>
            </a:r>
            <a:r>
              <a:rPr lang="ru-RU" sz="1800" dirty="0"/>
              <a:t>из предложенных картинок птиц выбрать тех птиц, которых можно видеть на улице зимой.</a:t>
            </a:r>
          </a:p>
          <a:p>
            <a:pPr marL="0" indent="0" algn="ctr">
              <a:buFont typeface="Wingdings" pitchFamily="2" charset="2"/>
              <a:buNone/>
            </a:pPr>
            <a:r>
              <a:rPr lang="ru-RU" sz="1800" b="1" u="sng" dirty="0"/>
              <a:t>2 конкурс: «Хочу знать меню для птичьей столовой».</a:t>
            </a:r>
          </a:p>
          <a:p>
            <a:pPr marL="0" indent="0">
              <a:buFont typeface="Wingdings" pitchFamily="2" charset="2"/>
              <a:buNone/>
            </a:pPr>
            <a:r>
              <a:rPr lang="ru-RU" sz="1800" b="1" i="1" dirty="0">
                <a:solidFill>
                  <a:srgbClr val="FF0000"/>
                </a:solidFill>
              </a:rPr>
              <a:t>1 группа</a:t>
            </a:r>
            <a:r>
              <a:rPr lang="ru-RU" sz="1800" b="1" dirty="0">
                <a:solidFill>
                  <a:srgbClr val="FF0000"/>
                </a:solidFill>
              </a:rPr>
              <a:t>: </a:t>
            </a:r>
            <a:r>
              <a:rPr lang="ru-RU" sz="1800" dirty="0"/>
              <a:t>убери лишнее: что не является кормом для птиц?</a:t>
            </a:r>
            <a:r>
              <a:rPr lang="ru-RU" sz="2400" dirty="0"/>
              <a:t>  </a:t>
            </a:r>
          </a:p>
          <a:p>
            <a:pPr marL="0" indent="0">
              <a:buFont typeface="Wingdings" pitchFamily="2" charset="2"/>
              <a:buNone/>
            </a:pPr>
            <a:endParaRPr lang="ru-RU" sz="2400" dirty="0"/>
          </a:p>
          <a:p>
            <a:pPr marL="0" indent="0">
              <a:buFont typeface="Wingdings" pitchFamily="2" charset="2"/>
              <a:buNone/>
            </a:pPr>
            <a:endParaRPr lang="ru-RU" sz="2400" dirty="0"/>
          </a:p>
          <a:p>
            <a:pPr marL="0" indent="0">
              <a:buFont typeface="Wingdings" pitchFamily="2" charset="2"/>
              <a:buNone/>
            </a:pPr>
            <a:endParaRPr lang="ru-RU" sz="1800" dirty="0"/>
          </a:p>
          <a:p>
            <a:pPr marL="0" indent="0">
              <a:buFont typeface="Wingdings" pitchFamily="2" charset="2"/>
              <a:buNone/>
            </a:pPr>
            <a:endParaRPr lang="ru-RU" sz="1800" dirty="0"/>
          </a:p>
          <a:p>
            <a:pPr marL="0" indent="0">
              <a:buFont typeface="Wingdings" pitchFamily="2" charset="2"/>
              <a:buNone/>
            </a:pPr>
            <a:r>
              <a:rPr lang="ru-RU" sz="1800" b="1" i="1" dirty="0">
                <a:solidFill>
                  <a:srgbClr val="FF0000"/>
                </a:solidFill>
              </a:rPr>
              <a:t>2 группа</a:t>
            </a:r>
            <a:r>
              <a:rPr lang="ru-RU" sz="1800" b="1" dirty="0">
                <a:solidFill>
                  <a:srgbClr val="FF0000"/>
                </a:solidFill>
              </a:rPr>
              <a:t>:</a:t>
            </a:r>
            <a:r>
              <a:rPr lang="ru-RU" sz="1800" dirty="0"/>
              <a:t> что можно положить в кормушку для птиц? </a:t>
            </a:r>
            <a:r>
              <a:rPr lang="ru-RU" sz="1800" i="1" dirty="0"/>
              <a:t>На карточках написаны слова (семечки, арбуз, сало, конфета, пшено, горох, ягоды рябины) Учащиеся выбирают нужное. </a:t>
            </a:r>
          </a:p>
          <a:p>
            <a:pPr marL="0" indent="0">
              <a:buFont typeface="Wingdings" pitchFamily="2" charset="2"/>
              <a:buNone/>
            </a:pPr>
            <a:endParaRPr lang="ru-RU" sz="1800" i="1" dirty="0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650" y="692150"/>
            <a:ext cx="122396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195513" y="981075"/>
            <a:ext cx="4392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Учащиеся делятся на две группы.</a:t>
            </a:r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413" y="4076700"/>
            <a:ext cx="2808287" cy="1465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93663" y="6049963"/>
            <a:ext cx="16922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93663" y="5013325"/>
            <a:ext cx="16922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107950" y="3990975"/>
            <a:ext cx="16922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165100" y="2924175"/>
            <a:ext cx="16922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136525" y="1916113"/>
            <a:ext cx="16922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79375" y="981075"/>
            <a:ext cx="169227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569325" cy="685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2800" dirty="0"/>
              <a:t>Ожидаемый результат </a:t>
            </a:r>
            <a:r>
              <a:rPr lang="ru-RU" sz="2800" i="1" dirty="0"/>
              <a:t>(на доске)</a:t>
            </a:r>
            <a:r>
              <a:rPr lang="ru-RU" sz="2800" dirty="0"/>
              <a:t>: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Синица              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Снегирь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Воробей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Ворона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Сорока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Голубь</a:t>
            </a:r>
          </a:p>
          <a:p>
            <a:pPr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82850" y="735013"/>
            <a:ext cx="1081088" cy="833437"/>
          </a:xfrm>
          <a:prstGeom prst="rect">
            <a:avLst/>
          </a:prstGeom>
          <a:noFill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82850" y="1600200"/>
            <a:ext cx="982663" cy="1079500"/>
          </a:xfrm>
          <a:prstGeom prst="rect">
            <a:avLst/>
          </a:prstGeom>
          <a:noFill/>
        </p:spPr>
      </p:pic>
      <p:pic>
        <p:nvPicPr>
          <p:cNvPr id="35846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82850" y="2679700"/>
            <a:ext cx="949325" cy="1008063"/>
          </a:xfrm>
          <a:prstGeom prst="rect">
            <a:avLst/>
          </a:prstGeom>
          <a:noFill/>
        </p:spPr>
      </p:pic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411413" y="3673475"/>
            <a:ext cx="1081087" cy="960438"/>
          </a:xfrm>
          <a:prstGeom prst="rect">
            <a:avLst/>
          </a:prstGeom>
          <a:noFill/>
        </p:spPr>
      </p:pic>
      <p:pic>
        <p:nvPicPr>
          <p:cNvPr id="35848" name="Picture 8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266950" y="4652963"/>
            <a:ext cx="1368425" cy="1025525"/>
          </a:xfrm>
          <a:prstGeom prst="rect">
            <a:avLst/>
          </a:prstGeom>
          <a:noFill/>
        </p:spPr>
      </p:pic>
      <p:pic>
        <p:nvPicPr>
          <p:cNvPr id="35850" name="Picture 10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266950" y="5803900"/>
            <a:ext cx="1368425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1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7900" y="447675"/>
            <a:ext cx="1439863" cy="1138238"/>
          </a:xfrm>
          <a:prstGeom prst="rect">
            <a:avLst/>
          </a:prstGeom>
          <a:noFill/>
        </p:spPr>
      </p:pic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4859338" y="1527175"/>
            <a:ext cx="12969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53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30775" y="2608263"/>
            <a:ext cx="800100" cy="1104900"/>
          </a:xfrm>
          <a:prstGeom prst="rect">
            <a:avLst/>
          </a:prstGeom>
          <a:noFill/>
        </p:spPr>
      </p:pic>
      <p:pic>
        <p:nvPicPr>
          <p:cNvPr id="35854" name="Picture 14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03800" y="5753100"/>
            <a:ext cx="800100" cy="1104900"/>
          </a:xfrm>
          <a:prstGeom prst="rect">
            <a:avLst/>
          </a:prstGeom>
          <a:noFill/>
        </p:spPr>
      </p:pic>
      <p:pic>
        <p:nvPicPr>
          <p:cNvPr id="35855" name="Picture 15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4859338" y="3759200"/>
            <a:ext cx="1003300" cy="1038225"/>
          </a:xfrm>
          <a:prstGeom prst="rect">
            <a:avLst/>
          </a:prstGeom>
          <a:noFill/>
        </p:spPr>
      </p:pic>
      <p:pic>
        <p:nvPicPr>
          <p:cNvPr id="35856" name="Picture 16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4714875" y="4624388"/>
            <a:ext cx="13684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Группа 25"/>
          <p:cNvGrpSpPr/>
          <p:nvPr/>
        </p:nvGrpSpPr>
        <p:grpSpPr>
          <a:xfrm>
            <a:off x="6343650" y="1268413"/>
            <a:ext cx="2800350" cy="5040312"/>
            <a:chOff x="6343650" y="1268413"/>
            <a:chExt cx="2800350" cy="5040312"/>
          </a:xfrm>
        </p:grpSpPr>
        <p:sp>
          <p:nvSpPr>
            <p:cNvPr id="35861" name="Rectangle 21"/>
            <p:cNvSpPr>
              <a:spLocks noChangeArrowheads="1"/>
            </p:cNvSpPr>
            <p:nvPr/>
          </p:nvSpPr>
          <p:spPr bwMode="auto">
            <a:xfrm>
              <a:off x="6343650" y="1268413"/>
              <a:ext cx="2771775" cy="50403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5857" name="Picture 17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6732588" y="2836863"/>
              <a:ext cx="1600200" cy="1238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5858" name="Picture 18"/>
            <p:cNvPicPr>
              <a:picLocks noChangeAspect="1" noChangeArrowheads="1"/>
            </p:cNvPicPr>
            <p:nvPr/>
          </p:nvPicPr>
          <p:blipFill>
            <a:blip r:embed="rId14" cstate="email"/>
            <a:srcRect/>
            <a:stretch>
              <a:fillRect/>
            </a:stretch>
          </p:blipFill>
          <p:spPr bwMode="auto">
            <a:xfrm>
              <a:off x="6804025" y="4149725"/>
              <a:ext cx="1476375" cy="158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5859" name="Text Box 19"/>
            <p:cNvSpPr txBox="1">
              <a:spLocks noChangeArrowheads="1"/>
            </p:cNvSpPr>
            <p:nvPr/>
          </p:nvSpPr>
          <p:spPr bwMode="auto">
            <a:xfrm>
              <a:off x="6443663" y="1628775"/>
              <a:ext cx="2700337" cy="119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b="1" dirty="0"/>
                <a:t>Дополнительный вопрос: Как называются эти птицы и почему?</a:t>
              </a:r>
            </a:p>
          </p:txBody>
        </p:sp>
      </p:grp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8199438" y="2938463"/>
            <a:ext cx="208915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Станция «Самоделкин»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492375"/>
            <a:ext cx="4932363" cy="4114800"/>
          </a:xfrm>
        </p:spPr>
        <p:txBody>
          <a:bodyPr/>
          <a:lstStyle/>
          <a:p>
            <a:pPr marL="0" indent="6350">
              <a:buFont typeface="Wingdings" pitchFamily="2" charset="2"/>
              <a:buNone/>
            </a:pPr>
            <a:r>
              <a:rPr lang="ru-RU" sz="2800" b="1" u="sng" dirty="0"/>
              <a:t>Учитель:</a:t>
            </a:r>
            <a:r>
              <a:rPr lang="ru-RU" sz="2800" dirty="0"/>
              <a:t> Помните! Кормушки могут быть разных конструкций, но все они должны иметь крышу, чтобы корм не посыпало снегом, и широкое отверстие, чтобы птица могла в него легко проходить.</a:t>
            </a:r>
          </a:p>
          <a:p>
            <a:pPr marL="0" indent="6350">
              <a:buFont typeface="Wingdings" pitchFamily="2" charset="2"/>
              <a:buNone/>
            </a:pPr>
            <a:endParaRPr lang="ru-RU" sz="2800" dirty="0"/>
          </a:p>
          <a:p>
            <a:pPr marL="0" indent="6350"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17417" name="Picture 9" descr="мама 00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932363" y="1484313"/>
            <a:ext cx="3384550" cy="2538412"/>
          </a:xfrm>
          <a:noFill/>
          <a:ln/>
        </p:spPr>
      </p:pic>
      <p:pic>
        <p:nvPicPr>
          <p:cNvPr id="17418" name="Picture 10" descr="мама 01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32363" y="4076700"/>
            <a:ext cx="3384550" cy="2538413"/>
          </a:xfrm>
          <a:noFill/>
          <a:ln/>
        </p:spPr>
      </p:pic>
      <p:pic>
        <p:nvPicPr>
          <p:cNvPr id="17421" name="Picture 13" descr="2952e5cf06c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84325" cy="1169988"/>
          </a:xfrm>
          <a:prstGeom prst="rect">
            <a:avLst/>
          </a:prstGeom>
          <a:noFill/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850" y="1341438"/>
            <a:ext cx="1512888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1979613" y="1489075"/>
            <a:ext cx="295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Учащиеся изготавливают кормушки из бутылок, пакетов, коробок.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8">
      <a:dk1>
        <a:srgbClr val="000000"/>
      </a:dk1>
      <a:lt1>
        <a:srgbClr val="DCE8F4"/>
      </a:lt1>
      <a:dk2>
        <a:srgbClr val="7B9CB5"/>
      </a:dk2>
      <a:lt2>
        <a:srgbClr val="969696"/>
      </a:lt2>
      <a:accent1>
        <a:srgbClr val="FFFFFF"/>
      </a:accent1>
      <a:accent2>
        <a:srgbClr val="00BAB6"/>
      </a:accent2>
      <a:accent3>
        <a:srgbClr val="EBF2F8"/>
      </a:accent3>
      <a:accent4>
        <a:srgbClr val="000000"/>
      </a:accent4>
      <a:accent5>
        <a:srgbClr val="FFFFFF"/>
      </a:accent5>
      <a:accent6>
        <a:srgbClr val="00A8A5"/>
      </a:accent6>
      <a:hlink>
        <a:srgbClr val="8A8AD8"/>
      </a:hlink>
      <a:folHlink>
        <a:srgbClr val="242492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268</TotalTime>
  <Words>719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Текстура</vt:lpstr>
      <vt:lpstr>Слайд 1</vt:lpstr>
      <vt:lpstr>Слайд 2</vt:lpstr>
      <vt:lpstr>Универсальные учебные действия</vt:lpstr>
      <vt:lpstr>Критерии оценивания </vt:lpstr>
      <vt:lpstr>Мотивация и постановка проблемы</vt:lpstr>
      <vt:lpstr>Маршрутный лист</vt:lpstr>
      <vt:lpstr>Станция «Хочу знать»</vt:lpstr>
      <vt:lpstr>Слайд 8</vt:lpstr>
      <vt:lpstr>Станция «Самоделкин»</vt:lpstr>
      <vt:lpstr>Станция «Повесь кормушку»</vt:lpstr>
      <vt:lpstr>Станция «Художественная»</vt:lpstr>
      <vt:lpstr>Результат</vt:lpstr>
      <vt:lpstr>Слайд 13</vt:lpstr>
      <vt:lpstr>Слайд 14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Лена</cp:lastModifiedBy>
  <cp:revision>12</cp:revision>
  <dcterms:created xsi:type="dcterms:W3CDTF">2012-02-25T13:46:51Z</dcterms:created>
  <dcterms:modified xsi:type="dcterms:W3CDTF">2013-12-07T12:59:56Z</dcterms:modified>
</cp:coreProperties>
</file>