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5" r:id="rId10"/>
    <p:sldId id="268" r:id="rId11"/>
    <p:sldId id="269" r:id="rId12"/>
    <p:sldId id="263" r:id="rId13"/>
    <p:sldId id="27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D57B-1BC7-4B6D-ACE1-CBA5AA54828B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D733-AEE4-4BBF-84AE-D32FCF13F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D57B-1BC7-4B6D-ACE1-CBA5AA54828B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D733-AEE4-4BBF-84AE-D32FCF13F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D57B-1BC7-4B6D-ACE1-CBA5AA54828B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D733-AEE4-4BBF-84AE-D32FCF13F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D57B-1BC7-4B6D-ACE1-CBA5AA54828B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D733-AEE4-4BBF-84AE-D32FCF13F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D57B-1BC7-4B6D-ACE1-CBA5AA54828B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D733-AEE4-4BBF-84AE-D32FCF13F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D57B-1BC7-4B6D-ACE1-CBA5AA54828B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D733-AEE4-4BBF-84AE-D32FCF13F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D57B-1BC7-4B6D-ACE1-CBA5AA54828B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D733-AEE4-4BBF-84AE-D32FCF13F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D57B-1BC7-4B6D-ACE1-CBA5AA54828B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D733-AEE4-4BBF-84AE-D32FCF13F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D57B-1BC7-4B6D-ACE1-CBA5AA54828B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D733-AEE4-4BBF-84AE-D32FCF13F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D57B-1BC7-4B6D-ACE1-CBA5AA54828B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D733-AEE4-4BBF-84AE-D32FCF13F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D57B-1BC7-4B6D-ACE1-CBA5AA54828B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C5D733-AEE4-4BBF-84AE-D32FCF13FB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BED57B-1BC7-4B6D-ACE1-CBA5AA54828B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C5D733-AEE4-4BBF-84AE-D32FCF13FB5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22717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РЕЧЕВАЯ ГОТОВНОСТЬ ДЕТЕЙ</a:t>
            </a:r>
            <a:br>
              <a:rPr lang="ru-RU" dirty="0" smtClean="0"/>
            </a:br>
            <a:r>
              <a:rPr lang="ru-RU" dirty="0" smtClean="0"/>
              <a:t> К ШКОЛЬНОМУ ОБУЧЕНИЮ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14818"/>
            <a:ext cx="7854696" cy="1500198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 </a:t>
            </a:r>
            <a:r>
              <a:rPr lang="ru-RU" dirty="0" smtClean="0"/>
              <a:t>Мартынова Г. Г.</a:t>
            </a:r>
          </a:p>
          <a:p>
            <a:r>
              <a:rPr lang="ru-RU" dirty="0" smtClean="0"/>
              <a:t>МОУ СОШ № 4 </a:t>
            </a:r>
          </a:p>
          <a:p>
            <a:r>
              <a:rPr lang="ru-RU" dirty="0" smtClean="0"/>
              <a:t>г. Дмитров</a:t>
            </a:r>
            <a:endParaRPr lang="ru-RU" dirty="0"/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dirty="0" smtClean="0"/>
              <a:t>Владение связной речью</a:t>
            </a:r>
            <a:endParaRPr lang="ru-RU" sz="4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Уметь пересказывать небольшие по объёму незнакомые рассказы и сказки.  </a:t>
            </a:r>
          </a:p>
          <a:p>
            <a:pPr>
              <a:buNone/>
            </a:pPr>
            <a:r>
              <a:rPr lang="ru-RU" dirty="0" smtClean="0"/>
              <a:t>   Уметь составить рассказ по сюжетной картинке.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6669" y="3286124"/>
            <a:ext cx="665066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Уметь составлять рассказ по серии картинок.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785926"/>
            <a:ext cx="5429287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35732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Данные логопедического обследования (сентябрь 2011 г.) МОУ СОШ № 4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 1-е классы:</a:t>
            </a:r>
          </a:p>
          <a:p>
            <a:r>
              <a:rPr lang="ru-RU" dirty="0" smtClean="0"/>
              <a:t>с </a:t>
            </a:r>
            <a:r>
              <a:rPr lang="ru-RU" dirty="0"/>
              <a:t>нарушением звукопроизношения </a:t>
            </a:r>
            <a:r>
              <a:rPr lang="ru-RU" dirty="0" smtClean="0"/>
              <a:t>– 37 %;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с ФФН (фонетико-фонематическое недоразвитие)  </a:t>
            </a:r>
            <a:r>
              <a:rPr lang="ru-RU" dirty="0"/>
              <a:t>- </a:t>
            </a:r>
            <a:r>
              <a:rPr lang="ru-RU" dirty="0" smtClean="0"/>
              <a:t>13 %;</a:t>
            </a:r>
          </a:p>
          <a:p>
            <a:r>
              <a:rPr lang="ru-RU" dirty="0" smtClean="0"/>
              <a:t>Недостаточно сформированным звуковым анализом и синтезом – 6 %</a:t>
            </a:r>
            <a:endParaRPr lang="ru-RU" dirty="0"/>
          </a:p>
          <a:p>
            <a:r>
              <a:rPr lang="ru-RU" dirty="0" smtClean="0"/>
              <a:t>с ОНР (общее недоразвитие речи)– 1,6 %.</a:t>
            </a:r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1.Ильина М.Н., Парамонова Л.Г., Головнева Н.Я , Минск, изд. Дельта.</a:t>
            </a:r>
          </a:p>
          <a:p>
            <a:pPr>
              <a:buNone/>
            </a:pPr>
            <a:r>
              <a:rPr lang="ru-RU" sz="2800" dirty="0" smtClean="0"/>
              <a:t>2.Козырева Л.М. Тетрадь для логопедических занятий.- Ярославль,2006.</a:t>
            </a:r>
          </a:p>
          <a:p>
            <a:pPr>
              <a:buNone/>
            </a:pPr>
            <a:r>
              <a:rPr lang="ru-RU" sz="2800" dirty="0" smtClean="0"/>
              <a:t>3. </a:t>
            </a:r>
            <a:r>
              <a:rPr lang="ru-RU" sz="2800" dirty="0" err="1" smtClean="0"/>
              <a:t>Ястребова</a:t>
            </a:r>
            <a:r>
              <a:rPr lang="ru-RU" sz="2800" dirty="0" smtClean="0"/>
              <a:t> А.В., Бессонова Т.П.  Обучаем читать и писать без ошибок.- Москва, АРКТИ, 2007.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СПАСИБО ЗА ВНИМАНИЕ</a:t>
            </a:r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000372"/>
            <a:ext cx="814393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Особые критерии готовности к школьному обучению предъявляются к усвоению ребенком родного языка как средства общения. </a:t>
            </a:r>
          </a:p>
          <a:p>
            <a:r>
              <a:rPr lang="ru-RU" sz="2000" dirty="0" smtClean="0"/>
              <a:t>   У некоторых детей  наблюдается </a:t>
            </a:r>
            <a:r>
              <a:rPr lang="ru-RU" sz="2000" dirty="0" err="1" smtClean="0"/>
              <a:t>нерезко</a:t>
            </a:r>
            <a:r>
              <a:rPr lang="ru-RU" sz="2000" dirty="0" smtClean="0"/>
              <a:t> выраженное отставание в речевом развитии, которое в дошкольном возрасте обычно не привлекает к себе особого внимания, но в дальнейшем значительно затрудняет овладение письменной речью и приводит к появлению специфических ошибок, не поддающихся устранению обычными школьными методами. Рассмотрим компоненты речи, необходимые для успешного овладения грамотой.</a:t>
            </a:r>
          </a:p>
          <a:p>
            <a:endParaRPr lang="ru-RU" sz="2000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115328" cy="32232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6766" cy="2786082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/>
              <a:t>Быть готовым к школе – не значит </a:t>
            </a:r>
            <a:br>
              <a:rPr lang="ru-RU" sz="3600" dirty="0" smtClean="0"/>
            </a:br>
            <a:r>
              <a:rPr lang="ru-RU" sz="3600" dirty="0" smtClean="0"/>
              <a:t>уметь читать, писать, считать. </a:t>
            </a:r>
            <a:br>
              <a:rPr lang="ru-RU" sz="3600" dirty="0" smtClean="0"/>
            </a:br>
            <a:r>
              <a:rPr lang="ru-RU" sz="3600" dirty="0" smtClean="0"/>
              <a:t>Быть готовым к школе – значит </a:t>
            </a:r>
            <a:br>
              <a:rPr lang="ru-RU" sz="3600" dirty="0" smtClean="0"/>
            </a:br>
            <a:r>
              <a:rPr lang="ru-RU" sz="3600" dirty="0" smtClean="0"/>
              <a:t>быть готовым всему этому научиться.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 </a:t>
            </a:r>
            <a:endParaRPr lang="ru-RU" sz="3000" dirty="0"/>
          </a:p>
        </p:txBody>
      </p:sp>
    </p:spTree>
  </p:cSld>
  <p:clrMapOvr>
    <a:masterClrMapping/>
  </p:clrMapOvr>
  <p:transition spd="med">
    <p:fad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Правильность произношения звуков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   До начала обучения грамоте ребёнок должен овладеть правильным произношением всех речевых звуков. Особенно недопустимо наличие в его речи звуковых замен (типа СЫПЛЕНОК вместо ЦЫПЛЕНОК, КАЛТИНА вместо КАРТИНА и т.д.) Такого рода дефекты обычно отражаются на письме.</a:t>
            </a:r>
          </a:p>
          <a:p>
            <a:r>
              <a:rPr lang="ru-RU" sz="2000" dirty="0" smtClean="0"/>
              <a:t>Для проверки правильности звукопроизношения необходимо чтобы ребенок самостоятельно назвал предложенные ему картинки.</a:t>
            </a:r>
          </a:p>
          <a:p>
            <a:r>
              <a:rPr lang="ru-RU" sz="2000" dirty="0" smtClean="0"/>
              <a:t>.</a:t>
            </a:r>
            <a:endParaRPr lang="en-US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4714884"/>
            <a:ext cx="128588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9" y="4714884"/>
            <a:ext cx="107156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7" y="4714884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714884"/>
            <a:ext cx="128588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9" y="4714884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4714884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Умение </a:t>
            </a:r>
            <a:r>
              <a:rPr lang="ru-RU" dirty="0"/>
              <a:t>различать звуки речи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слух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Полная </a:t>
            </a:r>
            <a:r>
              <a:rPr lang="ru-RU" sz="2400" dirty="0" err="1"/>
              <a:t>сформированность</a:t>
            </a:r>
            <a:r>
              <a:rPr lang="ru-RU" sz="2400" dirty="0"/>
              <a:t> фонематических процессов, умение слышать и </a:t>
            </a:r>
            <a:r>
              <a:rPr lang="ru-RU" sz="2400" dirty="0" smtClean="0"/>
              <a:t>различать фонемы </a:t>
            </a:r>
            <a:r>
              <a:rPr lang="ru-RU" sz="2400" dirty="0"/>
              <a:t>(звуки) родного языка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3" y="3043237"/>
            <a:ext cx="1643073" cy="117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9" y="3071810"/>
            <a:ext cx="142875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429132"/>
            <a:ext cx="16430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9" y="4429132"/>
            <a:ext cx="142875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3071810"/>
            <a:ext cx="164307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3286123"/>
            <a:ext cx="1285883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9191" y="4500570"/>
            <a:ext cx="17859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55" y="4500570"/>
            <a:ext cx="185738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А</a:t>
            </a:r>
            <a:r>
              <a:rPr lang="ru-RU" sz="4400" dirty="0" smtClean="0"/>
              <a:t>нализ и синтез звукового состава речи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Умение выделять звук на фоне слова.</a:t>
            </a:r>
          </a:p>
          <a:p>
            <a:pPr>
              <a:buNone/>
            </a:pPr>
            <a:r>
              <a:rPr lang="ru-RU" sz="2400" dirty="0" smtClean="0"/>
              <a:t>«Назови картинки, в названии которых есть [ж].»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умение определять место звука в слове (в начале, в середине, в  конце). 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1" y="2786058"/>
            <a:ext cx="571503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Сформированность</a:t>
            </a:r>
            <a:r>
              <a:rPr lang="ru-RU" dirty="0" smtClean="0"/>
              <a:t> грамматического строя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Овладение на практическом уровне существующими в языке закономерностями словоизменения (изменение слов по различным грамматическим категориям: родам, числам, падежам, временам) и словообразования.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143380"/>
            <a:ext cx="2143140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071942"/>
            <a:ext cx="21431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 Грамматическая система словообразования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Системой словообразования ребёнок овладевает к семи годам. </a:t>
            </a:r>
          </a:p>
          <a:p>
            <a:r>
              <a:rPr lang="ru-RU" dirty="0" smtClean="0"/>
              <a:t>Чтобы проверить насколько  ребёнок овладел системой словообразования предлагаются  следующие задания: </a:t>
            </a:r>
          </a:p>
          <a:p>
            <a:r>
              <a:rPr lang="ru-RU" dirty="0" smtClean="0"/>
              <a:t> Закончи предложение: весной картошку сажают, а осенью … . </a:t>
            </a:r>
          </a:p>
          <a:p>
            <a:r>
              <a:rPr lang="ru-RU" dirty="0" smtClean="0"/>
              <a:t>Назови детенышей </a:t>
            </a:r>
          </a:p>
          <a:p>
            <a:r>
              <a:rPr lang="ru-RU" dirty="0" smtClean="0"/>
              <a:t>животных: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Если кораблик из бумаги, значит он бумажный, а шуба из меха (какая шуба?) и т.д.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 У лисы хвост- лисий, а у зайца - …, у собаки- …, у кошки-… и т.д.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214687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214687"/>
            <a:ext cx="13573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1" y="3214687"/>
            <a:ext cx="157163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5" y="4857760"/>
            <a:ext cx="1428760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1" y="4643446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7157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Словарный запас ребёнка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r>
              <a:rPr lang="ru-RU" sz="2400" dirty="0"/>
              <a:t>К</a:t>
            </a:r>
            <a:r>
              <a:rPr lang="ru-RU" sz="2400" dirty="0" smtClean="0"/>
              <a:t>  7-ми годам должен составлять 2500-3000 слов. </a:t>
            </a:r>
          </a:p>
          <a:p>
            <a:r>
              <a:rPr lang="ru-RU" sz="2400" dirty="0" smtClean="0"/>
              <a:t>В нём должны присутствовать все основные части речи: существительные, прилагательные, глаголы, числительные, местоимения, наречия, предлоги,  сочинительные и подчинительные союзы. </a:t>
            </a:r>
          </a:p>
          <a:p>
            <a:endParaRPr lang="ru-RU" sz="2400" dirty="0" smtClean="0"/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571876"/>
            <a:ext cx="671517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Ребёнок должен уметь обобщать и классифицировать предметы по группам (времена года, овощи, фрукты, насекомые, перелетные, зимующие и домашние птицы, грибы, ягоды, домашние и дикие животные, их детеныши, одежда по сезонам, обувь, головные уборы, мебель, посуда, транспорт, профессии, инструменты, комнатные растения, рыбы, деревья, цветы, игрушки, геометрические фигуры, школьные принадлежности ).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9" y="2676540"/>
            <a:ext cx="6429420" cy="389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670</TotalTime>
  <Words>419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РЕЧЕВАЯ ГОТОВНОСТЬ ДЕТЕЙ  К ШКОЛЬНОМУ ОБУЧЕНИЮ</vt:lpstr>
      <vt:lpstr>Быть готовым к школе – не значит  уметь читать, писать, считать.  Быть готовым к школе – значит  быть готовым всему этому научиться.   </vt:lpstr>
      <vt:lpstr>Правильность произношения звуков</vt:lpstr>
      <vt:lpstr>Умение различать звуки речи  на слух</vt:lpstr>
      <vt:lpstr>       Анализ и синтез звукового состава речи</vt:lpstr>
      <vt:lpstr>Сформированность грамматического строя речи</vt:lpstr>
      <vt:lpstr> Грамматическая система словообразования</vt:lpstr>
      <vt:lpstr>Словарный запас ребёнка</vt:lpstr>
      <vt:lpstr>            Ребёнок должен уметь обобщать и классифицировать предметы по группам (времена года, овощи, фрукты, насекомые, перелетные, зимующие и домашние птицы, грибы, ягоды, домашние и дикие животные, их детеныши, одежда по сезонам, обувь, головные уборы, мебель, посуда, транспорт, профессии, инструменты, комнатные растения, рыбы, деревья, цветы, игрушки, геометрические фигуры, школьные принадлежности ). </vt:lpstr>
      <vt:lpstr>Владение связной речью</vt:lpstr>
      <vt:lpstr>     Уметь составлять рассказ по серии картинок. </vt:lpstr>
      <vt:lpstr>Данные логопедического обследования (сентябрь 2011 г.) МОУ СОШ № 4 </vt:lpstr>
      <vt:lpstr>ЛИТЕРАТУРА</vt:lpstr>
      <vt:lpstr>Слайд 14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РЕЧЕВАЯ ГОТОВНОСТЬ ДЕТЕЙ К ШКОЛЬНОМУ ОБУЧЕНИЮ</dc:title>
  <dc:creator>WIN7XP</dc:creator>
  <cp:lastModifiedBy>WIN7XP</cp:lastModifiedBy>
  <cp:revision>49</cp:revision>
  <dcterms:created xsi:type="dcterms:W3CDTF">2011-10-28T16:00:53Z</dcterms:created>
  <dcterms:modified xsi:type="dcterms:W3CDTF">2014-12-24T18:40:39Z</dcterms:modified>
</cp:coreProperties>
</file>