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4243219597550291E-2"/>
          <c:y val="3.0270434945631797E-2"/>
          <c:w val="0.90584225048791978"/>
          <c:h val="0.8206638232720912"/>
        </c:manualLayout>
      </c:layout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0.55000000000000004</c:v>
                </c:pt>
                <c:pt idx="1">
                  <c:v>0.33000000000000046</c:v>
                </c:pt>
                <c:pt idx="2">
                  <c:v>0.12000000000000002</c:v>
                </c:pt>
              </c:numCache>
            </c:numRef>
          </c:val>
        </c:ser>
        <c:axId val="77733248"/>
        <c:axId val="78165120"/>
      </c:barChart>
      <c:catAx>
        <c:axId val="77733248"/>
        <c:scaling>
          <c:orientation val="minMax"/>
        </c:scaling>
        <c:axPos val="b"/>
        <c:tickLblPos val="nextTo"/>
        <c:crossAx val="78165120"/>
        <c:crosses val="autoZero"/>
        <c:auto val="1"/>
        <c:lblAlgn val="ctr"/>
        <c:lblOffset val="100"/>
      </c:catAx>
      <c:valAx>
        <c:axId val="78165120"/>
        <c:scaling>
          <c:orientation val="minMax"/>
        </c:scaling>
        <c:axPos val="l"/>
        <c:majorGridlines/>
        <c:numFmt formatCode="0%" sourceLinked="1"/>
        <c:tickLblPos val="nextTo"/>
        <c:crossAx val="77733248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Лист1!$C$21</c:f>
              <c:strCache>
                <c:ptCount val="1"/>
                <c:pt idx="0">
                  <c:v>1 кл.</c:v>
                </c:pt>
              </c:strCache>
            </c:strRef>
          </c:tx>
          <c:dLbls>
            <c:showVal val="1"/>
          </c:dLbls>
          <c:cat>
            <c:strRef>
              <c:f>Лист1!$B$22:$B$25</c:f>
              <c:strCache>
                <c:ptCount val="4"/>
                <c:pt idx="0">
                  <c:v>"звезды"</c:v>
                </c:pt>
                <c:pt idx="1">
                  <c:v>«предпочитаемые»</c:v>
                </c:pt>
                <c:pt idx="2">
                  <c:v>«пренебрегаемые»</c:v>
                </c:pt>
                <c:pt idx="3">
                  <c:v>«изолированные»</c:v>
                </c:pt>
              </c:strCache>
            </c:strRef>
          </c:cat>
          <c:val>
            <c:numRef>
              <c:f>Лист1!$C$22:$C$25</c:f>
              <c:numCache>
                <c:formatCode>0%</c:formatCode>
                <c:ptCount val="4"/>
                <c:pt idx="0">
                  <c:v>0.1</c:v>
                </c:pt>
                <c:pt idx="1">
                  <c:v>0.2</c:v>
                </c:pt>
                <c:pt idx="2">
                  <c:v>0.45</c:v>
                </c:pt>
                <c:pt idx="3">
                  <c:v>0.25</c:v>
                </c:pt>
              </c:numCache>
            </c:numRef>
          </c:val>
        </c:ser>
        <c:axId val="83833600"/>
        <c:axId val="83835136"/>
      </c:barChart>
      <c:catAx>
        <c:axId val="83833600"/>
        <c:scaling>
          <c:orientation val="minMax"/>
        </c:scaling>
        <c:axPos val="b"/>
        <c:tickLblPos val="nextTo"/>
        <c:crossAx val="83835136"/>
        <c:crosses val="autoZero"/>
        <c:auto val="1"/>
        <c:lblAlgn val="ctr"/>
        <c:lblOffset val="100"/>
      </c:catAx>
      <c:valAx>
        <c:axId val="83835136"/>
        <c:scaling>
          <c:orientation val="minMax"/>
        </c:scaling>
        <c:axPos val="l"/>
        <c:majorGridlines/>
        <c:numFmt formatCode="0%" sourceLinked="1"/>
        <c:tickLblPos val="nextTo"/>
        <c:crossAx val="83833600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Лист1!$B$6:$B$9</c:f>
              <c:strCache>
                <c:ptCount val="4"/>
                <c:pt idx="0">
                  <c:v>Первая</c:v>
                </c:pt>
                <c:pt idx="1">
                  <c:v>Вторая</c:v>
                </c:pt>
                <c:pt idx="2">
                  <c:v>Третья</c:v>
                </c:pt>
                <c:pt idx="3">
                  <c:v>Четвертая</c:v>
                </c:pt>
              </c:strCache>
            </c:strRef>
          </c:cat>
          <c:val>
            <c:numRef>
              <c:f>Лист1!$C$6:$C$9</c:f>
              <c:numCache>
                <c:formatCode>0%</c:formatCode>
                <c:ptCount val="4"/>
                <c:pt idx="0">
                  <c:v>0</c:v>
                </c:pt>
                <c:pt idx="1">
                  <c:v>0.1</c:v>
                </c:pt>
                <c:pt idx="2">
                  <c:v>0.05</c:v>
                </c:pt>
                <c:pt idx="3">
                  <c:v>0.85000000000000064</c:v>
                </c:pt>
              </c:numCache>
            </c:numRef>
          </c:val>
        </c:ser>
        <c:axId val="83851520"/>
        <c:axId val="83869696"/>
      </c:barChart>
      <c:catAx>
        <c:axId val="83851520"/>
        <c:scaling>
          <c:orientation val="minMax"/>
        </c:scaling>
        <c:axPos val="b"/>
        <c:tickLblPos val="nextTo"/>
        <c:crossAx val="83869696"/>
        <c:crosses val="autoZero"/>
        <c:auto val="1"/>
        <c:lblAlgn val="ctr"/>
        <c:lblOffset val="100"/>
      </c:catAx>
      <c:valAx>
        <c:axId val="83869696"/>
        <c:scaling>
          <c:orientation val="minMax"/>
        </c:scaling>
        <c:axPos val="l"/>
        <c:majorGridlines/>
        <c:numFmt formatCode="0%" sourceLinked="1"/>
        <c:tickLblPos val="nextTo"/>
        <c:crossAx val="83851520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Лист1!$G$10</c:f>
              <c:strCache>
                <c:ptCount val="1"/>
                <c:pt idx="0">
                  <c:v>1 кл.</c:v>
                </c:pt>
              </c:strCache>
            </c:strRef>
          </c:tx>
          <c:dLbls>
            <c:showVal val="1"/>
          </c:dLbls>
          <c:cat>
            <c:strRef>
              <c:f>Лист1!$F$11:$F$13</c:f>
              <c:strCache>
                <c:ptCount val="3"/>
                <c:pt idx="0">
                  <c:v>низкая</c:v>
                </c:pt>
                <c:pt idx="1">
                  <c:v>средняя </c:v>
                </c:pt>
                <c:pt idx="2">
                  <c:v>высокая</c:v>
                </c:pt>
              </c:strCache>
            </c:strRef>
          </c:cat>
          <c:val>
            <c:numRef>
              <c:f>Лист1!$G$11:$G$13</c:f>
              <c:numCache>
                <c:formatCode>0%</c:formatCode>
                <c:ptCount val="3"/>
                <c:pt idx="0">
                  <c:v>0.55000000000000004</c:v>
                </c:pt>
                <c:pt idx="1">
                  <c:v>0.33000000000000046</c:v>
                </c:pt>
                <c:pt idx="2">
                  <c:v>0.12000000000000002</c:v>
                </c:pt>
              </c:numCache>
            </c:numRef>
          </c:val>
        </c:ser>
        <c:ser>
          <c:idx val="1"/>
          <c:order val="1"/>
          <c:tx>
            <c:strRef>
              <c:f>Лист1!$H$10</c:f>
              <c:strCache>
                <c:ptCount val="1"/>
                <c:pt idx="0">
                  <c:v>2 кл.</c:v>
                </c:pt>
              </c:strCache>
            </c:strRef>
          </c:tx>
          <c:dLbls>
            <c:showVal val="1"/>
          </c:dLbls>
          <c:cat>
            <c:strRef>
              <c:f>Лист1!$F$11:$F$13</c:f>
              <c:strCache>
                <c:ptCount val="3"/>
                <c:pt idx="0">
                  <c:v>низкая</c:v>
                </c:pt>
                <c:pt idx="1">
                  <c:v>средняя </c:v>
                </c:pt>
                <c:pt idx="2">
                  <c:v>высокая</c:v>
                </c:pt>
              </c:strCache>
            </c:strRef>
          </c:cat>
          <c:val>
            <c:numRef>
              <c:f>Лист1!$H$11:$H$13</c:f>
              <c:numCache>
                <c:formatCode>0%</c:formatCode>
                <c:ptCount val="3"/>
                <c:pt idx="0">
                  <c:v>0.16</c:v>
                </c:pt>
                <c:pt idx="1">
                  <c:v>0.38000000000000039</c:v>
                </c:pt>
                <c:pt idx="2">
                  <c:v>0.46</c:v>
                </c:pt>
              </c:numCache>
            </c:numRef>
          </c:val>
        </c:ser>
        <c:axId val="85044224"/>
        <c:axId val="85046016"/>
      </c:barChart>
      <c:catAx>
        <c:axId val="85044224"/>
        <c:scaling>
          <c:orientation val="minMax"/>
        </c:scaling>
        <c:axPos val="b"/>
        <c:tickLblPos val="nextTo"/>
        <c:crossAx val="85046016"/>
        <c:crosses val="autoZero"/>
        <c:auto val="1"/>
        <c:lblAlgn val="ctr"/>
        <c:lblOffset val="100"/>
      </c:catAx>
      <c:valAx>
        <c:axId val="85046016"/>
        <c:scaling>
          <c:orientation val="minMax"/>
        </c:scaling>
        <c:axPos val="l"/>
        <c:majorGridlines/>
        <c:numFmt formatCode="0%" sourceLinked="1"/>
        <c:tickLblPos val="nextTo"/>
        <c:crossAx val="8504422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Лист1!$C$21</c:f>
              <c:strCache>
                <c:ptCount val="1"/>
                <c:pt idx="0">
                  <c:v>1 кл.</c:v>
                </c:pt>
              </c:strCache>
            </c:strRef>
          </c:tx>
          <c:dLbls>
            <c:showVal val="1"/>
          </c:dLbls>
          <c:cat>
            <c:strRef>
              <c:f>Лист1!$B$22:$B$25</c:f>
              <c:strCache>
                <c:ptCount val="4"/>
                <c:pt idx="0">
                  <c:v>"звезды"</c:v>
                </c:pt>
                <c:pt idx="1">
                  <c:v>«предпочитаемые»</c:v>
                </c:pt>
                <c:pt idx="2">
                  <c:v>«пренебрегаемые»</c:v>
                </c:pt>
                <c:pt idx="3">
                  <c:v>«изолированные»</c:v>
                </c:pt>
              </c:strCache>
            </c:strRef>
          </c:cat>
          <c:val>
            <c:numRef>
              <c:f>Лист1!$C$22:$C$25</c:f>
              <c:numCache>
                <c:formatCode>0%</c:formatCode>
                <c:ptCount val="4"/>
                <c:pt idx="0">
                  <c:v>0.1</c:v>
                </c:pt>
                <c:pt idx="1">
                  <c:v>0.2</c:v>
                </c:pt>
                <c:pt idx="2">
                  <c:v>0.45</c:v>
                </c:pt>
                <c:pt idx="3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Лист1!$D$21</c:f>
              <c:strCache>
                <c:ptCount val="1"/>
                <c:pt idx="0">
                  <c:v>2 кл.</c:v>
                </c:pt>
              </c:strCache>
            </c:strRef>
          </c:tx>
          <c:dLbls>
            <c:showVal val="1"/>
          </c:dLbls>
          <c:cat>
            <c:strRef>
              <c:f>Лист1!$B$22:$B$25</c:f>
              <c:strCache>
                <c:ptCount val="4"/>
                <c:pt idx="0">
                  <c:v>"звезды"</c:v>
                </c:pt>
                <c:pt idx="1">
                  <c:v>«предпочитаемые»</c:v>
                </c:pt>
                <c:pt idx="2">
                  <c:v>«пренебрегаемые»</c:v>
                </c:pt>
                <c:pt idx="3">
                  <c:v>«изолированные»</c:v>
                </c:pt>
              </c:strCache>
            </c:strRef>
          </c:cat>
          <c:val>
            <c:numRef>
              <c:f>Лист1!$D$22:$D$25</c:f>
              <c:numCache>
                <c:formatCode>0%</c:formatCode>
                <c:ptCount val="4"/>
                <c:pt idx="0">
                  <c:v>0.30000000000000032</c:v>
                </c:pt>
                <c:pt idx="1">
                  <c:v>0.55000000000000004</c:v>
                </c:pt>
                <c:pt idx="2">
                  <c:v>0.15000000000000016</c:v>
                </c:pt>
                <c:pt idx="3">
                  <c:v>0</c:v>
                </c:pt>
              </c:numCache>
            </c:numRef>
          </c:val>
        </c:ser>
        <c:axId val="83047936"/>
        <c:axId val="83049472"/>
      </c:barChart>
      <c:catAx>
        <c:axId val="83047936"/>
        <c:scaling>
          <c:orientation val="minMax"/>
        </c:scaling>
        <c:axPos val="b"/>
        <c:tickLblPos val="nextTo"/>
        <c:crossAx val="83049472"/>
        <c:crosses val="autoZero"/>
        <c:auto val="1"/>
        <c:lblAlgn val="ctr"/>
        <c:lblOffset val="100"/>
      </c:catAx>
      <c:valAx>
        <c:axId val="83049472"/>
        <c:scaling>
          <c:orientation val="minMax"/>
        </c:scaling>
        <c:axPos val="l"/>
        <c:majorGridlines/>
        <c:numFmt formatCode="0%" sourceLinked="1"/>
        <c:tickLblPos val="nextTo"/>
        <c:crossAx val="8304793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470025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Из опыта работы по теме самообразования: «Формирование коммуникативных УУД в процессе обучения младших школьников учебной дискуссии»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4419600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Составитель: Н.Н. Матафонова</a:t>
            </a: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2014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90600" y="3012996"/>
            <a:ext cx="1847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66800" y="0"/>
            <a:ext cx="7315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Основной ступени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990600" y="533400"/>
          <a:ext cx="7238999" cy="5484070"/>
        </p:xfrm>
        <a:graphic>
          <a:graphicData uri="http://schemas.openxmlformats.org/drawingml/2006/table">
            <a:tbl>
              <a:tblPr/>
              <a:tblGrid>
                <a:gridCol w="1611974"/>
                <a:gridCol w="1406402"/>
                <a:gridCol w="4220623"/>
              </a:tblGrid>
              <a:tr h="58767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Образовательный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Тема урока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Речевая ситуация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415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Можно ли разбить подкову на 6 частей двумя ударами топора?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Докажите друг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другу,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можно ли разбить подкову на 6 частей двумя ударами топора.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08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Сколько антонимов у слова «свежий»?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Докажите друг другу, что можно подобрать больше пяти антонимов к слову «свежий».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043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Окружающий мир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Кит-это рыба?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Докажите друг другу, что кит – это рыба.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0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Чтение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Может ли Незнайка стать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вежливым?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Докажите друг другу, что Незнайка сможет стать вежливым.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90600" y="3012996"/>
            <a:ext cx="1847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14400" y="0"/>
            <a:ext cx="7315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Программа «Веселые уроки этикета»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457200"/>
            <a:ext cx="754380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Содержание программы</a:t>
            </a: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Модуль. «Этика отношения к окружающим» (12 ч.)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Сказка об этике и этикете. Знакомство с правилами школьной страны: города Полезных Игр, междугородних дорог. Знакомство с правилами города Подкрепления. Знакомство с правилами  и путешествие в город Хранитель Знаний. Культура поведения во время игры. Этикет застолья. Правила поведения на улице. Можно ли дома забывать об этикете? Веселые правила хорошего тона в гостях. Нормы поведения в магазине. Как правильно себя вести в культурных зрелищных заведениях? Закрепление. Составляем этический кодекс Игра «Кто хочет стать миллионером?»</a:t>
            </a:r>
          </a:p>
          <a:p>
            <a:pPr algn="just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Модуль. «Культура речевого общения» (13 ч.)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Речевой этикет. Дружим с добрыми словами. Юмор нас выручает. Алло, слушаю вас! Подстригите меня, пожалуйста. Поздравляю с днем рождения! Выздоравливай поскорее. Коллектив начинается с тебя! Учимся мириться. Как участвовать в дискуссии и что это такое? Секретные советы девочкам. Секретные советы мальчикам. Наши помощницы – Мимика и Пантомимика. Составляем (дополняем) этический кодекс.</a:t>
            </a:r>
          </a:p>
          <a:p>
            <a:pPr algn="just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Модуль. «Культура внешности» (4 ч.)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Разрешите представиться – Гигиена. Встречают по одежке… Культура движений. Посоветуемся с зеркалом. Составляем (дополняем) этический кодекс. Выпуск газеты «Калейдоскоп этикета».</a:t>
            </a:r>
          </a:p>
          <a:p>
            <a:pPr algn="just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Модуль. «Систематизация и закрепление пройденного материала» (3 ч.)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Составляем, разгадываем кроссворды, шарады, посвященные этике. Проект «Азбука поведения». Праздник веселого этикета.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90600" y="3012996"/>
            <a:ext cx="1847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152400"/>
            <a:ext cx="6934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данном этапе детьми были реализованы разные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виды работ: </a:t>
            </a:r>
          </a:p>
          <a:p>
            <a:pPr algn="just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ролевая игра;</a:t>
            </a:r>
          </a:p>
          <a:p>
            <a:pPr algn="just">
              <a:buFont typeface="Wingdings" pitchFamily="2" charset="2"/>
              <a:buChar char="v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дискуссия;</a:t>
            </a:r>
          </a:p>
          <a:p>
            <a:pPr algn="just">
              <a:buFont typeface="Wingdings" pitchFamily="2" charset="2"/>
              <a:buChar char="v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заседание экспертной группы.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90600" y="3012996"/>
            <a:ext cx="1847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0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0"/>
            <a:ext cx="6781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этап. Диагностический этап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67000" y="533400"/>
            <a:ext cx="4495800" cy="609600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Потребность в общении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52600" y="2971800"/>
            <a:ext cx="57397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Динамика межличностных отношений в классе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Статус учащихся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676400" y="914400"/>
          <a:ext cx="50292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1981200" y="3657600"/>
          <a:ext cx="48768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90600" y="3012996"/>
            <a:ext cx="1847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0"/>
            <a:ext cx="69342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Группы ранжирования учащихся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диалогических умений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81000"/>
            <a:ext cx="4495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276600"/>
            <a:ext cx="3352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57800" y="3200400"/>
            <a:ext cx="28956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Условные обозначения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оси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расположены умения: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1.С точки зрения логичности и последовательности речи.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2.С точки зрения лексического строя речи.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3.С точки зрения синтаксической структуры.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4.С точки зрения контроля эффективность собственных высказываний.</a:t>
            </a:r>
          </a:p>
          <a:p>
            <a:endParaRPr lang="ru-RU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419600" y="4343400"/>
            <a:ext cx="6535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класс</a:t>
            </a:r>
            <a:endParaRPr lang="ru-RU" sz="12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latin typeface="Calibri" pitchFamily="34" charset="0"/>
                <a:cs typeface="Times New Roman" pitchFamily="18" charset="0"/>
              </a:rPr>
              <a:t>2 класс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90600" y="3012996"/>
            <a:ext cx="1847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2362200"/>
            <a:ext cx="6934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endParaRPr lang="ru-RU" sz="24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470025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2600" y="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Актуальность темы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762000"/>
            <a:ext cx="70104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Изменения в представлении о целях образования и путях их реализации.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ЗУНов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как основных итогов образования, произошел переход к пониманию обучения как процесса подготовки учащихся к реальной жизни.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Формирование коммуникативных УУД, определенных в ФГОС начального общего образования, направлены на воспитание нравственного человека, готового к активному взаимодействию с окружающим миром.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Только у 20% первоклассников уровень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коммуникативной компетентности достаточен для их адаптации в классном коллективе.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470025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2600" y="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Цели и задачи работы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762000"/>
            <a:ext cx="70104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работы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состоит в выявлении условий, при которых формирование коммуникативных УУД у младших школьников в процессе обучения учебной дискуссии будет наиболее эффективным.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выявить исходный уровень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коммуникативных умений  учащихся 1 "Б" класса.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и апробировать программу формирования коммуникативных УУД при обучении  ведению учебной дискуссии, программу по этике;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провести повторную диагностику, сравнить полученные результаты, сформулировать выводы о результативности проведенного исследования.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0"/>
            <a:ext cx="7162800" cy="1752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I</a:t>
            </a:r>
            <a:r>
              <a:rPr lang="ru-RU" sz="2800" b="1" dirty="0" smtClean="0">
                <a:solidFill>
                  <a:schemeClr val="tx1"/>
                </a:solidFill>
              </a:rPr>
              <a:t> этап.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Комплексная оценка и выявление уровня </a:t>
            </a:r>
            <a:r>
              <a:rPr lang="ru-RU" sz="2800" b="1" dirty="0" err="1" smtClean="0">
                <a:solidFill>
                  <a:schemeClr val="tx1"/>
                </a:solidFill>
              </a:rPr>
              <a:t>сформированности</a:t>
            </a:r>
            <a:r>
              <a:rPr lang="ru-RU" sz="2800" b="1" dirty="0" smtClean="0">
                <a:solidFill>
                  <a:schemeClr val="tx1"/>
                </a:solidFill>
              </a:rPr>
              <a:t> коммуникативных УУД ребят.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1905000"/>
            <a:ext cx="7002173" cy="2795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Методики диагностики: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наблюдение;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анкета: «Потребность в общении»;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метод социометрии «Выявление межличностных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отношений в классе» (Л.И. Ларионова)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228600"/>
            <a:ext cx="7315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Потребность в общении</a:t>
            </a:r>
          </a:p>
          <a:p>
            <a:pPr lvl="0"/>
            <a:endParaRPr lang="ru-RU" sz="2400" dirty="0" smtClean="0"/>
          </a:p>
          <a:p>
            <a:r>
              <a:rPr lang="ru-RU" sz="2400" dirty="0" smtClean="0"/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Цель. Выявить у учащихся уровень потребности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общении.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Уровни потребности в общении</a:t>
            </a:r>
            <a:endParaRPr lang="ru-RU" sz="2400" dirty="0" smtClean="0"/>
          </a:p>
          <a:p>
            <a:pPr>
              <a:lnSpc>
                <a:spcPct val="150000"/>
              </a:lnSpc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524000" y="2743200"/>
          <a:ext cx="6172200" cy="3398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228600"/>
            <a:ext cx="7391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Выявление межличностных отношений в классе</a:t>
            </a:r>
          </a:p>
          <a:p>
            <a:pPr algn="ctr"/>
            <a:endParaRPr lang="ru-RU" sz="2400" dirty="0" smtClean="0"/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Цель. Выявить социометрический статус ученика в классе, взаимность выбора, степень удовлетворенности межличностных отношений в группе.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676400" y="2514600"/>
          <a:ext cx="57912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228600"/>
            <a:ext cx="7391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Ранжирование учащихся по группам</a:t>
            </a:r>
          </a:p>
          <a:p>
            <a:r>
              <a:rPr lang="ru-RU" sz="2400" dirty="0" smtClean="0"/>
              <a:t> 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47800" y="2895600"/>
          <a:ext cx="60198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33600" y="2057400"/>
            <a:ext cx="5791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Ранжирование учащихся по группам в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«Б» классе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371600" y="762000"/>
          <a:ext cx="6077585" cy="1261872"/>
        </p:xfrm>
        <a:graphic>
          <a:graphicData uri="http://schemas.openxmlformats.org/drawingml/2006/table">
            <a:tbl>
              <a:tblPr/>
              <a:tblGrid>
                <a:gridCol w="2021840"/>
                <a:gridCol w="2004695"/>
                <a:gridCol w="205105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Уровни взаимности межличностных отношений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Первая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75-100%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благополучный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Вторая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50-75%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Третья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25-50%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неблагополучный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Четвертая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0-25%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90600" y="0"/>
            <a:ext cx="716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II</a:t>
            </a:r>
            <a:r>
              <a:rPr lang="ru-RU" sz="2400" b="1" dirty="0" smtClean="0"/>
              <a:t>этап. Разработка  и апробирование программы формирования коммуникативных УУД при обучении  ведению учебной дискуссии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90600" y="1905000"/>
            <a:ext cx="720876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Работа по формированию у младших школьников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коммуникативных УУД разделена на 2 программы.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Программа «Учебная дискуссия».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«Весёлые уроки этикета».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90600" y="3012996"/>
            <a:ext cx="1847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66800" y="0"/>
            <a:ext cx="7315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Программа «Учебная дискуссия»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Подготовительная ступень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90600" y="990600"/>
          <a:ext cx="7162801" cy="4964117"/>
        </p:xfrm>
        <a:graphic>
          <a:graphicData uri="http://schemas.openxmlformats.org/drawingml/2006/table">
            <a:tbl>
              <a:tblPr/>
              <a:tblGrid>
                <a:gridCol w="1077447"/>
                <a:gridCol w="2589812"/>
                <a:gridCol w="3495542"/>
              </a:tblGrid>
              <a:tr h="79292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часов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Тема урока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Образовательные цели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69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Речевая ситуация. Ориентировка в речевой ситуации.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Формировать представление о речевой ситуации, умение ориентироваться в речевой ситуации.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69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Дискуссия. Стратегии дискуссии. Составляющие части дискуссии.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Формировать понятие дискуссия.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Учить определять компоненты дискуссии.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46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Правила ведения дискуссии.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Формировать знания о правилах ведения дискуссии.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69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Обоснованные доказательства. Виды доказательств. Структуры доказательств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Формировать умение строить обоснованные доказательства. Формировать знание о видах доказательств.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46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Такие разные предложения в нашей дискуссии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Формировать умение конструировать разные виды предложений.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69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Фразы при разных вариантах доказательств.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Формировать умение использовать соответствующую лексику при разных вариантах доказательств.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625</Words>
  <Application>Microsoft Office PowerPoint</Application>
  <PresentationFormat>Экран (4:3)</PresentationFormat>
  <Paragraphs>156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 Из опыта работы по теме самообразования: «Формирование коммуникативных УУД в процессе обучения младших школьников учебной дискуссии» </vt:lpstr>
      <vt:lpstr> </vt:lpstr>
      <vt:lpstr>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III этап. Диагностический этап 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7</cp:lastModifiedBy>
  <cp:revision>35</cp:revision>
  <dcterms:created xsi:type="dcterms:W3CDTF">2013-10-20T14:54:06Z</dcterms:created>
  <dcterms:modified xsi:type="dcterms:W3CDTF">2014-03-24T04:02:14Z</dcterms:modified>
</cp:coreProperties>
</file>