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60" r:id="rId3"/>
    <p:sldId id="267" r:id="rId4"/>
    <p:sldId id="256" r:id="rId5"/>
    <p:sldId id="259" r:id="rId6"/>
    <p:sldId id="261" r:id="rId7"/>
    <p:sldId id="262" r:id="rId8"/>
    <p:sldId id="264" r:id="rId9"/>
    <p:sldId id="263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tudy.baltinform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857232"/>
            <a:ext cx="8229600" cy="3071834"/>
          </a:xfrm>
        </p:spPr>
        <p:txBody>
          <a:bodyPr>
            <a:normAutofit/>
          </a:bodyPr>
          <a:lstStyle/>
          <a:p>
            <a:r>
              <a:rPr lang="ru-RU" sz="2700" dirty="0" smtClean="0">
                <a:solidFill>
                  <a:schemeClr val="accent1"/>
                </a:solidFill>
              </a:rPr>
              <a:t>Особенности написания рабочих учебных программ по предметам начальной школы, отвечающих требованиям  ФГОС  </a:t>
            </a: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3714752"/>
            <a:ext cx="6000792" cy="2571768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Подготовила учитель начальных классов МБОУ </a:t>
            </a:r>
            <a:r>
              <a:rPr lang="ru-RU" dirty="0" err="1" smtClean="0"/>
              <a:t>Луговской</a:t>
            </a:r>
            <a:r>
              <a:rPr lang="ru-RU" dirty="0" smtClean="0"/>
              <a:t> СОШ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 Новикова Ольга Сергеевна 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2013г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Учебно-тематическое планирование</a:t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09" y="2071679"/>
          <a:ext cx="8001057" cy="3036311"/>
        </p:xfrm>
        <a:graphic>
          <a:graphicData uri="http://schemas.openxmlformats.org/drawingml/2006/table">
            <a:tbl>
              <a:tblPr/>
              <a:tblGrid>
                <a:gridCol w="464982"/>
                <a:gridCol w="3341945"/>
                <a:gridCol w="4194130"/>
              </a:tblGrid>
              <a:tr h="522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1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1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Наименование разделов и тем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1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Всего ча­сов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</a:tr>
              <a:tr h="604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</a:tr>
              <a:tr h="604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</a:tr>
              <a:tr h="52224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1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В нижней части таблицы часы суммируются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4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indent="180975" fontAlgn="base">
              <a:spcAft>
                <a:spcPct val="0"/>
              </a:spcAft>
            </a:pPr>
            <a:r>
              <a:rPr lang="ru-RU" sz="24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Схема календарно-тематического планирования учебного предмета на учебный год</a:t>
            </a:r>
            <a:endParaRPr lang="ru-RU" sz="2400" b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6" y="1571613"/>
          <a:ext cx="7929616" cy="2035535"/>
        </p:xfrm>
        <a:graphic>
          <a:graphicData uri="http://schemas.openxmlformats.org/drawingml/2006/table">
            <a:tbl>
              <a:tblPr/>
              <a:tblGrid>
                <a:gridCol w="775969"/>
                <a:gridCol w="1286540"/>
                <a:gridCol w="984730"/>
                <a:gridCol w="1188633"/>
                <a:gridCol w="758978"/>
                <a:gridCol w="1119856"/>
                <a:gridCol w="915951"/>
                <a:gridCol w="898959"/>
              </a:tblGrid>
              <a:tr h="1647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№ занятий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Наименование разделов и тем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Количество часов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Календарные сроки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Вид занятия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Наглядные пособия и технические средства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Задания для учащихся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Повторение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</a:tr>
              <a:tr h="353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1" y="4071941"/>
          <a:ext cx="7858178" cy="2243328"/>
        </p:xfrm>
        <a:graphic>
          <a:graphicData uri="http://schemas.openxmlformats.org/drawingml/2006/table">
            <a:tbl>
              <a:tblPr/>
              <a:tblGrid>
                <a:gridCol w="432824"/>
                <a:gridCol w="1364177"/>
                <a:gridCol w="1081650"/>
                <a:gridCol w="663608"/>
                <a:gridCol w="878788"/>
                <a:gridCol w="1358427"/>
                <a:gridCol w="1257406"/>
                <a:gridCol w="821298"/>
              </a:tblGrid>
              <a:tr h="359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Наименование разделов и тем программы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Количество часов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Занятия на уроках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Лабораторные и практические работы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Самостоятельная учебная деятельность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Виды контроля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</a:tr>
              <a:tr h="215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</a:tr>
              <a:tr h="248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</a:tr>
              <a:tr h="248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1" y="2000240"/>
          <a:ext cx="8643997" cy="3202906"/>
        </p:xfrm>
        <a:graphic>
          <a:graphicData uri="http://schemas.openxmlformats.org/drawingml/2006/table">
            <a:tbl>
              <a:tblPr/>
              <a:tblGrid>
                <a:gridCol w="932220"/>
                <a:gridCol w="588036"/>
                <a:gridCol w="664239"/>
                <a:gridCol w="1607256"/>
                <a:gridCol w="1607256"/>
                <a:gridCol w="1313236"/>
                <a:gridCol w="965877"/>
                <a:gridCol w="965877"/>
              </a:tblGrid>
              <a:tr h="42503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Календарные сроки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№уроков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Тема (раздел)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Планируемые результаты обучения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Возможные виды деятельности учащихся/возможные формы контроля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Возможные направления творческой, исследовательской, проектной деятельности учащихся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Использование ТСО, компьютерной техники, компьютерного программного обеспечения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91" marR="40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</a:tr>
              <a:tr h="11896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Освоение предметных знаний (базовые понятия)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Универсальные учебные действия (личностные и метапредметные результаты)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</a:endParaRPr>
                    </a:p>
                  </a:txBody>
                  <a:tcPr marL="40791" marR="40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4282" y="642919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Календарно-тематическое планирование учебного предмета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3" y="1142982"/>
          <a:ext cx="8001056" cy="2222596"/>
        </p:xfrm>
        <a:graphic>
          <a:graphicData uri="http://schemas.openxmlformats.org/drawingml/2006/table">
            <a:tbl>
              <a:tblPr/>
              <a:tblGrid>
                <a:gridCol w="471703"/>
                <a:gridCol w="818696"/>
                <a:gridCol w="1390861"/>
                <a:gridCol w="818696"/>
                <a:gridCol w="1636816"/>
                <a:gridCol w="1472845"/>
                <a:gridCol w="1391439"/>
              </a:tblGrid>
              <a:tr h="938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Тема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Содержание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Количество часов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Планируемые результаты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Формы контроля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Примечание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42910" y="4786321"/>
          <a:ext cx="7858181" cy="1633249"/>
        </p:xfrm>
        <a:graphic>
          <a:graphicData uri="http://schemas.openxmlformats.org/drawingml/2006/table">
            <a:tbl>
              <a:tblPr/>
              <a:tblGrid>
                <a:gridCol w="1571508"/>
                <a:gridCol w="1571509"/>
                <a:gridCol w="1571509"/>
                <a:gridCol w="1571509"/>
                <a:gridCol w="1572146"/>
              </a:tblGrid>
              <a:tr h="385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Дата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№ урока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Содержание урока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Оборудование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Примечание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Что я делаю на уроке</a:t>
                      </a:r>
                    </a:p>
                  </a:txBody>
                  <a:tcPr marL="53435" marR="53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071538" y="240081"/>
            <a:ext cx="80724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Календарно-тематическое планирование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500298" y="3568461"/>
            <a:ext cx="535785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Планирование урока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Литература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hlinkClick r:id="rId2"/>
              </a:rPr>
              <a:t>http://study.baltinform.ru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программы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Титульный лист</a:t>
            </a:r>
            <a:r>
              <a:rPr lang="ru-RU" dirty="0" smtClean="0"/>
              <a:t> (оформляется единый на все предметы, преподаваемые учителем, имеет     грифы  «рассмотрено», «согласовано», «утверждено»)</a:t>
            </a:r>
            <a:endParaRPr lang="en-US" dirty="0" smtClean="0"/>
          </a:p>
          <a:p>
            <a:pPr lvl="0"/>
            <a:r>
              <a:rPr lang="ru-RU" b="1" dirty="0" smtClean="0"/>
              <a:t>Пояснительная записка</a:t>
            </a:r>
            <a:endParaRPr lang="ru-RU" dirty="0" smtClean="0"/>
          </a:p>
          <a:p>
            <a:pPr lvl="0"/>
            <a:r>
              <a:rPr lang="ru-RU" b="1" dirty="0" smtClean="0"/>
              <a:t>Календарно-тематический план реализации рабочей программы</a:t>
            </a:r>
          </a:p>
          <a:p>
            <a:pPr lvl="0"/>
            <a:r>
              <a:rPr lang="ru-RU" b="1" dirty="0" smtClean="0"/>
              <a:t>Содержание учебного предмета </a:t>
            </a:r>
          </a:p>
          <a:p>
            <a:r>
              <a:rPr lang="ru-RU" b="1" dirty="0" smtClean="0"/>
              <a:t>Календарно-тематическое планирование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7777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МУНИЦИПАЛЬНОЕ БЮДЖЕТНОЕ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ОБЩЕОБРАЗОВАТЕЛЬНОЕ УЧРЕЖДЕНИЕ                                                                                                    ЛУГОВСКАЯ СРЕДНЯЯ ОБЩЕОБРАЗОВАТЕЛЬНАЯ ШКОЛА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142976" y="763047"/>
            <a:ext cx="800102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48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                  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48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«Утверждаю»                                                                  «Рассмотрено и одобрено          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48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Директор школы                                                                                     Руководитель МО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48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_______ Н.А.Киреева                                                                     ___________  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Пр.№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«__»__________2013г.                                                                 «__»__________2013г.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48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546505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Рабочая программа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учителя начальных классов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Ф.И.О.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 математике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начального общего образования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357554" y="5572140"/>
            <a:ext cx="2857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2013-2014 учебный год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000924" cy="106047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Пояснительная записка </a:t>
            </a:r>
            <a:br>
              <a:rPr lang="ru-RU" sz="3100" dirty="0" smtClean="0"/>
            </a:br>
            <a:r>
              <a:rPr lang="ru-RU" sz="3100" dirty="0" smtClean="0"/>
              <a:t>к рабочей учебной программе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4400" dirty="0" smtClean="0"/>
              <a:t> Рабочая программа учебного предмета «__________________________» составлена в соответствии с требованиями федерального компонента государственного стандарта общего образования и примерной программы по ________________ и на основе программы, разработанной __(кем)__________.</a:t>
            </a:r>
          </a:p>
          <a:p>
            <a:r>
              <a:rPr lang="ru-RU" sz="4400" dirty="0" smtClean="0"/>
              <a:t>Специфика начального курса «_____» в том, что…</a:t>
            </a:r>
          </a:p>
          <a:p>
            <a:r>
              <a:rPr lang="ru-RU" sz="4400" dirty="0" smtClean="0"/>
              <a:t>Учебный предмет изучается в _________ классе, рассчитан на ____ часов, в том числе на практические и лабораторные работы - ______ часов.</a:t>
            </a:r>
          </a:p>
          <a:p>
            <a:r>
              <a:rPr lang="ru-RU" sz="4400" dirty="0" smtClean="0"/>
              <a:t>Курс направлен на….</a:t>
            </a:r>
          </a:p>
          <a:p>
            <a:r>
              <a:rPr lang="ru-RU" sz="4400" dirty="0" smtClean="0"/>
              <a:t>Данный учебный предмет имеет своей целью:</a:t>
            </a:r>
          </a:p>
          <a:p>
            <a:r>
              <a:rPr lang="ru-RU" sz="4400" dirty="0" smtClean="0"/>
              <a:t>Изучение предмета «________________________________________» способствует решению следующих задач:</a:t>
            </a:r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7188"/>
            <a:ext cx="8229600" cy="614362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Методические подходы….</a:t>
            </a:r>
          </a:p>
          <a:p>
            <a:r>
              <a:rPr lang="ru-RU" dirty="0" smtClean="0"/>
              <a:t>Принципы обучения…</a:t>
            </a:r>
          </a:p>
          <a:p>
            <a:r>
              <a:rPr lang="ru-RU" dirty="0" smtClean="0"/>
              <a:t>Результаты изучения учебного предмета …(личностные,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, предметные)</a:t>
            </a:r>
          </a:p>
          <a:p>
            <a:r>
              <a:rPr lang="ru-RU" dirty="0" smtClean="0"/>
              <a:t>Данная программа содержит все темы, включенные в федеральный компонент содержания образования. Наряду с федеральным компонентом программы реализуется региональный компонент, который представлен следующими темами (вопросами)…</a:t>
            </a:r>
          </a:p>
          <a:p>
            <a:r>
              <a:rPr lang="ru-RU" dirty="0" smtClean="0"/>
              <a:t>Содержание программы носит _______________ характер. При проведении уроков используются (беседы, интегрированные уроки, практикумы, работа в группах, </a:t>
            </a:r>
            <a:r>
              <a:rPr lang="ru-RU" dirty="0" err="1" smtClean="0"/>
              <a:t>организационно-деятельностные</a:t>
            </a:r>
            <a:r>
              <a:rPr lang="ru-RU" dirty="0" smtClean="0"/>
              <a:t> игры, деловые игры, …).</a:t>
            </a:r>
          </a:p>
          <a:p>
            <a:r>
              <a:rPr lang="ru-RU" dirty="0" smtClean="0"/>
              <a:t>Описываются методические особенности тем.</a:t>
            </a:r>
          </a:p>
          <a:p>
            <a:r>
              <a:rPr lang="ru-RU" dirty="0" smtClean="0"/>
              <a:t>Материально-техническое обеспечение программы</a:t>
            </a:r>
          </a:p>
          <a:p>
            <a:r>
              <a:rPr lang="ru-RU" dirty="0" smtClean="0"/>
              <a:t>Итоговый контроль проводится в форме __________________.</a:t>
            </a:r>
          </a:p>
          <a:p>
            <a:r>
              <a:rPr lang="ru-RU" dirty="0" smtClean="0"/>
              <a:t>Материалы контроля представлены в приложении.</a:t>
            </a:r>
          </a:p>
          <a:p>
            <a:r>
              <a:rPr lang="ru-RU" i="1" dirty="0" smtClean="0"/>
              <a:t>Требования к уровню подготовки</a:t>
            </a:r>
            <a:endParaRPr lang="ru-RU" dirty="0" smtClean="0"/>
          </a:p>
          <a:p>
            <a:r>
              <a:rPr lang="ru-RU" i="1" dirty="0" smtClean="0"/>
              <a:t>В результате изучения данного предмета в ________ классе учащийся должен: (в перечне указываются не только предметные знания и умения, но и универсальные умения и способы деятельности):</a:t>
            </a:r>
            <a:endParaRPr lang="ru-RU" dirty="0" smtClean="0"/>
          </a:p>
          <a:p>
            <a:r>
              <a:rPr lang="ru-RU" dirty="0" smtClean="0"/>
              <a:t>Критерии и нормы оценивания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3100" dirty="0" smtClean="0"/>
              <a:t>Учебно-тематический план. Содержание программы учебного курса.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учебно-тематическом плане отражаются:</a:t>
            </a:r>
          </a:p>
          <a:p>
            <a:r>
              <a:rPr lang="ru-RU" dirty="0" smtClean="0"/>
              <a:t>·темы курса</a:t>
            </a:r>
          </a:p>
          <a:p>
            <a:r>
              <a:rPr lang="ru-RU" dirty="0" smtClean="0"/>
              <a:t>·последовательность их изучения,</a:t>
            </a:r>
          </a:p>
          <a:p>
            <a:r>
              <a:rPr lang="ru-RU" dirty="0" smtClean="0"/>
              <a:t>·используемые организационные формы обучения</a:t>
            </a:r>
          </a:p>
          <a:p>
            <a:r>
              <a:rPr lang="ru-RU" dirty="0" smtClean="0"/>
              <a:t>·количество часов, выделяемых как на изучение всего курса, так и на отдельные темы.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Учебно-тематический план может быть представлен в виде таблицы . Приведенные в таблице организационные формы обучения и контроля носят примерный характер. Он определяется особенностями класса, в котором преподается предмет, спецификой самого учебного курса (например, необходимостью проведения практических и лабораторных работ ), особенностями методик и технологий, используемых в процессе обучения. Кроме того, в учебно-тематический план могут быть включены экскурсии, конференции и другие формы проведения занятий.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500175"/>
          <a:ext cx="8429684" cy="4825193"/>
        </p:xfrm>
        <a:graphic>
          <a:graphicData uri="http://schemas.openxmlformats.org/drawingml/2006/table">
            <a:tbl>
              <a:tblPr/>
              <a:tblGrid>
                <a:gridCol w="697319"/>
                <a:gridCol w="1395413"/>
                <a:gridCol w="1253939"/>
                <a:gridCol w="82353"/>
                <a:gridCol w="1171586"/>
                <a:gridCol w="1253939"/>
                <a:gridCol w="1105507"/>
                <a:gridCol w="1469628"/>
              </a:tblGrid>
              <a:tr h="3685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i="1" dirty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Наименование разделов и тем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Всего ча­сов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В том числе на: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Примерное количе­ство часов на са­мостоятельные работы учащихся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89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уроки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лабораторно-практические работы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Контрольные работы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424"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4046">
                <a:tc>
                  <a:txBody>
                    <a:bodyPr/>
                    <a:lstStyle/>
                    <a:p>
                      <a:pPr algn="ctr">
                        <a:lnSpc>
                          <a:spcPts val="1055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 smtClean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800" dirty="0" smtClean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6233">
                <a:tc gridSpan="8"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1000"/>
                        </a:spcAft>
                      </a:pPr>
                      <a:endParaRPr lang="ru-RU" sz="1800" b="1" i="1" dirty="0" smtClean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05"/>
                        </a:lnSpc>
                        <a:spcAft>
                          <a:spcPts val="1000"/>
                        </a:spcAft>
                      </a:pPr>
                      <a:endParaRPr lang="ru-RU" sz="1800" b="1" i="1" dirty="0" smtClean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05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 smtClean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нижней части таблицы часы суммируются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3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50" marR="15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15250" marR="152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15250" marR="152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15250" marR="152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15250" marR="152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15250" marR="152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85852" y="0"/>
            <a:ext cx="67151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Учебно-тематическое планирование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000924" cy="642942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Учебно-тематическое планирование</a:t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60" y="1785923"/>
          <a:ext cx="8215367" cy="4169394"/>
        </p:xfrm>
        <a:graphic>
          <a:graphicData uri="http://schemas.openxmlformats.org/drawingml/2006/table">
            <a:tbl>
              <a:tblPr/>
              <a:tblGrid>
                <a:gridCol w="1405957"/>
                <a:gridCol w="1405957"/>
                <a:gridCol w="1405957"/>
                <a:gridCol w="1998748"/>
                <a:gridCol w="1998748"/>
              </a:tblGrid>
              <a:tr h="6166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1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2000" b="1" i="1" dirty="0" err="1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2000" b="1" i="1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2000" b="1" i="1" dirty="0" err="1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1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Наименование разделов и тем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1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Всего ча­сов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1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Количество часов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6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1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теоретические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1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практические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</a:tr>
              <a:tr h="716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</a:tr>
              <a:tr h="716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</a:tr>
              <a:tr h="61660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1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В нижней части таблицы часы суммируются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6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1290" marR="4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274</TotalTime>
  <Words>590</Words>
  <Application>Microsoft Office PowerPoint</Application>
  <PresentationFormat>Экран (4:3)</PresentationFormat>
  <Paragraphs>145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Особенности написания рабочих учебных программ по предметам начальной школы, отвечающих требованиям  ФГОС   </vt:lpstr>
      <vt:lpstr>Содержание программы</vt:lpstr>
      <vt:lpstr>Слайд 3</vt:lpstr>
      <vt:lpstr>  Пояснительная записка  к рабочей учебной программе </vt:lpstr>
      <vt:lpstr>Слайд 5</vt:lpstr>
      <vt:lpstr>Учебно-тематический план. Содержание программы учебного курса.</vt:lpstr>
      <vt:lpstr>Слайд 7</vt:lpstr>
      <vt:lpstr>Слайд 8</vt:lpstr>
      <vt:lpstr>   Учебно-тематическое планирование </vt:lpstr>
      <vt:lpstr> Учебно-тематическое планирование </vt:lpstr>
      <vt:lpstr> Схема календарно-тематического планирования учебного предмета на учебный год</vt:lpstr>
      <vt:lpstr>Слайд 12</vt:lpstr>
      <vt:lpstr>Слайд 13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30</cp:revision>
  <dcterms:modified xsi:type="dcterms:W3CDTF">2013-11-03T17:01:26Z</dcterms:modified>
</cp:coreProperties>
</file>