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78" r:id="rId2"/>
    <p:sldMasterId id="2147483700" r:id="rId3"/>
  </p:sldMasterIdLst>
  <p:sldIdLst>
    <p:sldId id="256" r:id="rId4"/>
    <p:sldId id="260" r:id="rId5"/>
    <p:sldId id="257" r:id="rId6"/>
    <p:sldId id="263" r:id="rId7"/>
    <p:sldId id="264" r:id="rId8"/>
    <p:sldId id="259" r:id="rId9"/>
    <p:sldId id="261" r:id="rId10"/>
    <p:sldId id="262" r:id="rId11"/>
    <p:sldId id="26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76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655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657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B74D23-5FCE-47C5-823C-2B0786A94933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77EF9872-156B-4AC6-B3A5-BF85F432B72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660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40D91D-DF19-48BE-92C4-9EB8B614457C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224CA-6F83-4F70-9C96-5A77F3A173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01768-E2FB-4466-9373-493FEBF6307A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54948-08C2-40B9-86C9-FC9A603557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691A-8DB2-4F10-AF0C-E3483E4796B6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CFA88-E330-4AA5-982D-283F7CA18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5CA91-5C16-4283-90C8-B72039F8706D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0DAD-055C-44CF-896A-98D19FD8C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2F8C4-AC5E-4F80-93B7-F849B9349F79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278DB-5EED-4135-80B1-4656675F6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2988" y="2324100"/>
            <a:ext cx="3311525" cy="350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2324100"/>
            <a:ext cx="3313112" cy="350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4DC8-630F-4E13-82B7-27F60DA3CC93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1E38F-4000-4565-93A5-CEEF38847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5C59-2386-49D5-A055-F31F9E625C57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527E0-0127-48C4-8E27-777B1D1CC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49AE-09B0-4C02-B377-142E8ACFA991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3234-BAA9-4A89-93DA-8D5080538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B7A89-E006-4E93-8BCA-EAD7BF93CE3C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6E58-71B6-4096-BD5D-941340D0D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E9078-A633-4931-B326-3CF89AF30491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E354-ABEE-440E-81CC-2D96B0ABA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08AC8-00E4-49F4-8F3D-3332C61E65C4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0CF6-50C1-4220-A44C-38D1DEA11E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7100-3D43-4376-BDE7-BADEA09C25D8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A6C-AA5A-4513-A825-6DC67B060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6120-2625-491A-8C1F-300B00504F13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142F-DD5E-4BF7-AF3C-097701284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11900" y="1027113"/>
            <a:ext cx="1755775" cy="480536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027113"/>
            <a:ext cx="5116512" cy="480536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7F60-75E8-47B7-9A76-CE8194B617D2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D6B2-B70C-4030-8BBF-CA4BE45A9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BE70-8AA9-4DE1-B1C0-B861C34A5981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F3568-5936-408D-9B4B-42B3FA95D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DCE8F-C35C-4AA9-95F1-346A6D5AFD14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B1E9B-DCD0-4FDF-B478-C359F98B3F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9768B-D6CE-44DA-9C33-A4E9807C4BB9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A4D30-7806-4241-8DC2-32A3C20DEC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286E20-56E3-4685-9BDD-15B4B8DA5685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6D01A-E098-47F3-8A80-690A8FC32A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A800E-60BC-4289-8096-A7071951C209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F2F3A-4C68-4752-80BA-18C94DACA7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41B9D5-2334-460E-9609-FDCC6DA6CE7A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B5B33-0999-4D57-94EF-9855636BB5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D0C8A4-9727-4D31-B126-2A2DE70FF06B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03DE7-3C55-40B9-95CB-EE55841BFB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E496C-4182-4FCA-8C4D-E4230F203B6E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7732C-C02C-465D-ABAA-11A4EFA690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D948-DF0A-4795-B6A1-99AC5EC80949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B79A6-678B-4EAE-A97D-508EA00C3E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6627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662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2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26630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6631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32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663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CF5C7B-1212-452A-8CED-4695A88B3548}" type="datetimeFigureOut">
              <a:rPr lang="ru-RU"/>
              <a:pPr/>
              <a:t>20.12.2014</a:t>
            </a:fld>
            <a:endParaRPr lang="ru-RU"/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AA598C86-EAF4-42C5-AA6C-9996AA06F64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2969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70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4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708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4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74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B2A7466E-88B9-45F7-86FA-BDD6504FD974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EC12B6BF-6BAD-45EB-8B1E-1F65A0B6F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>
          <a:solidFill>
            <a:schemeClr val="tx2"/>
          </a:solidFill>
          <a:latin typeface="+mn-lt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>
          <a:solidFill>
            <a:schemeClr val="tx2"/>
          </a:solidFill>
          <a:latin typeface="+mn-lt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>
          <a:solidFill>
            <a:schemeClr val="tx2"/>
          </a:solidFill>
          <a:latin typeface="+mn-lt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>
          <a:solidFill>
            <a:schemeClr val="tx2"/>
          </a:solidFill>
          <a:latin typeface="+mn-lt"/>
        </a:defRPr>
      </a:lvl5pPr>
      <a:lvl6pPr marL="17827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>
          <a:solidFill>
            <a:schemeClr val="tx2"/>
          </a:solidFill>
          <a:latin typeface="+mn-lt"/>
        </a:defRPr>
      </a:lvl6pPr>
      <a:lvl7pPr marL="22399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>
          <a:solidFill>
            <a:schemeClr val="tx2"/>
          </a:solidFill>
          <a:latin typeface="+mn-lt"/>
        </a:defRPr>
      </a:lvl7pPr>
      <a:lvl8pPr marL="26971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>
          <a:solidFill>
            <a:schemeClr val="tx2"/>
          </a:solidFill>
          <a:latin typeface="+mn-lt"/>
        </a:defRPr>
      </a:lvl8pPr>
      <a:lvl9pPr marL="31543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6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5" name="Date Placeholder 4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9034E816-9A0E-4574-9C11-605E820AF2F0}" type="datetimeFigureOut">
              <a:rPr lang="ru-RU"/>
              <a:pPr>
                <a:defRPr/>
              </a:pPr>
              <a:t>20.12.2014</a:t>
            </a:fld>
            <a:endParaRPr lang="ru-RU"/>
          </a:p>
        </p:txBody>
      </p:sp>
      <p:sp>
        <p:nvSpPr>
          <p:cNvPr id="12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641850" y="5724525"/>
            <a:ext cx="34925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4D07312-0BF2-4D8A-9D20-980609908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socobraz.ru/index.php/%D0%98%D0%B7%D0%BE%D0%B1%D1%80%D0%B0%D0%B6%D0%B5%D0%BD%D0%B8%D0%B5:%D0%98%D0%B7%D0%BE%D0%B1%D1%80%D0%B0%D0%B6%D0%B5%D0%BD%D0%B8%D0%B5_023.g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hyperlink" Target="http://socobraz.ru/index.php/%D0%98%D0%B7%D0%BE%D0%B1%D1%80%D0%B0%D0%B6%D0%B5%D0%BD%D0%B8%D0%B5:%D0%98%D0%B7%D0%BE%D0%B1%D1%80%D0%B0%D0%B6%D0%B5%D0%BD%D0%B8%D0%B5_114.g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733925" y="2708275"/>
            <a:ext cx="3313113" cy="1701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kern="1200" dirty="0">
                <a:latin typeface="+mj-lt"/>
                <a:ea typeface="+mj-ea"/>
                <a:cs typeface="+mj-cs"/>
              </a:rPr>
              <a:t>Половое воспитание младших школьников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75856" y="4421188"/>
            <a:ext cx="4768007" cy="12604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1800" dirty="0">
                <a:solidFill>
                  <a:srgbClr val="424242"/>
                </a:solidFill>
              </a:rPr>
              <a:t>Родительское </a:t>
            </a:r>
            <a:r>
              <a:rPr lang="ru-RU" sz="1800" dirty="0" smtClean="0">
                <a:solidFill>
                  <a:srgbClr val="424242"/>
                </a:solidFill>
              </a:rPr>
              <a:t>собрание</a:t>
            </a:r>
            <a:r>
              <a:rPr lang="en-US" sz="1800" dirty="0" smtClean="0">
                <a:solidFill>
                  <a:srgbClr val="424242"/>
                </a:solidFill>
              </a:rPr>
              <a:t> </a:t>
            </a:r>
            <a:r>
              <a:rPr lang="en-US" sz="1800" dirty="0" smtClean="0">
                <a:solidFill>
                  <a:srgbClr val="424242"/>
                </a:solidFill>
              </a:rPr>
              <a:t>2014 </a:t>
            </a:r>
            <a:r>
              <a:rPr lang="ru-RU" sz="1800" dirty="0" smtClean="0">
                <a:solidFill>
                  <a:srgbClr val="424242"/>
                </a:solidFill>
              </a:rPr>
              <a:t>год</a:t>
            </a:r>
            <a:endParaRPr lang="ru-RU" sz="1800" dirty="0" smtClean="0">
              <a:solidFill>
                <a:srgbClr val="424242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ru-RU" sz="1800" dirty="0">
              <a:solidFill>
                <a:srgbClr val="42424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sz="1800" dirty="0">
              <a:solidFill>
                <a:srgbClr val="42424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endParaRPr lang="ru-RU" sz="1800" dirty="0" smtClean="0">
              <a:solidFill>
                <a:srgbClr val="424242"/>
              </a:solidFill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>
                <a:solidFill>
                  <a:srgbClr val="424242"/>
                </a:solidFill>
              </a:rPr>
              <a:t>МБОУ  Сосьвинская СОШ</a:t>
            </a:r>
            <a:endParaRPr lang="ru-RU" sz="1800" dirty="0">
              <a:solidFill>
                <a:srgbClr val="424242"/>
              </a:solidFill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Статистика 21 века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47813" y="2259013"/>
            <a:ext cx="65532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dirty="0"/>
              <a:t>1) На 1000 браков – до 800 разводов в России, 250разводов в Америке, 80 разводов во Франции, 15-10разводов в Турции.</a:t>
            </a:r>
          </a:p>
          <a:p>
            <a:r>
              <a:rPr lang="ru-RU" dirty="0"/>
              <a:t>2) 14 тысяч мужчин убили женщин.</a:t>
            </a:r>
          </a:p>
          <a:p>
            <a:r>
              <a:rPr lang="ru-RU" dirty="0"/>
              <a:t>3) 200 матерей – убили своих детей.</a:t>
            </a:r>
          </a:p>
          <a:p>
            <a:r>
              <a:rPr lang="ru-RU" dirty="0"/>
              <a:t>4) 3-4 млн. детей-сирот</a:t>
            </a:r>
            <a:br>
              <a:rPr lang="ru-RU" dirty="0"/>
            </a:br>
            <a:r>
              <a:rPr lang="ru-RU" dirty="0"/>
              <a:t>2 млн. – заключенных.</a:t>
            </a:r>
            <a:br>
              <a:rPr lang="ru-RU" dirty="0"/>
            </a:br>
            <a:r>
              <a:rPr lang="ru-RU" dirty="0"/>
              <a:t>3 млн. – наркоманов.</a:t>
            </a:r>
          </a:p>
          <a:p>
            <a:r>
              <a:rPr lang="ru-RU" dirty="0"/>
              <a:t>"Чума XX века" СПИД перешагнула с нами в XXI век. По скорости распространения ВИЧ – инфекции Россия вышла на I место в Европе.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dirty="0"/>
              <a:t>Самообразование.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708275"/>
            <a:ext cx="1524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933825"/>
            <a:ext cx="1752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860800"/>
            <a:ext cx="16764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187450" y="2133600"/>
            <a:ext cx="2590800" cy="17621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Рисунок 5" descr="&quot;неудобные вопросы&quot; полового воспитания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371850" y="1023938"/>
            <a:ext cx="2857500" cy="1838325"/>
          </a:xfrm>
          <a:prstGeom prst="rect">
            <a:avLst/>
          </a:prstGeom>
          <a:noFill/>
          <a:ln/>
        </p:spPr>
      </p:pic>
      <p:sp>
        <p:nvSpPr>
          <p:cNvPr id="33800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«Неудобные вопросы»</a:t>
            </a:r>
          </a:p>
        </p:txBody>
      </p:sp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3225" y="4943475"/>
            <a:ext cx="23907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4667250"/>
            <a:ext cx="20955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</a:rPr>
              <a:t>В каком возрасте надо начинать половое воспитание?</a:t>
            </a:r>
          </a:p>
          <a:p>
            <a:r>
              <a:rPr lang="ru-RU" sz="3200" dirty="0" smtClean="0">
                <a:latin typeface="Times New Roman" pitchFamily="18" charset="0"/>
              </a:rPr>
              <a:t>Почему </a:t>
            </a:r>
            <a:r>
              <a:rPr lang="ru-RU" sz="3200" dirty="0">
                <a:latin typeface="Times New Roman" pitchFamily="18" charset="0"/>
              </a:rPr>
              <a:t>мы разные?</a:t>
            </a:r>
          </a:p>
          <a:p>
            <a:r>
              <a:rPr lang="ru-RU" sz="3200" dirty="0">
                <a:latin typeface="Times New Roman" pitchFamily="18" charset="0"/>
              </a:rPr>
              <a:t>Что такое критические дни?</a:t>
            </a:r>
          </a:p>
          <a:p>
            <a:r>
              <a:rPr lang="ru-RU" sz="3200" dirty="0">
                <a:latin typeface="Times New Roman" pitchFamily="18" charset="0"/>
              </a:rPr>
              <a:t>От куда дети узнают о сексе</a:t>
            </a:r>
            <a:r>
              <a:rPr lang="ru-RU" sz="3200" dirty="0" smtClean="0">
                <a:latin typeface="Times New Roman" pitchFamily="18" charset="0"/>
              </a:rPr>
              <a:t>?</a:t>
            </a:r>
          </a:p>
        </p:txBody>
      </p:sp>
      <p:pic>
        <p:nvPicPr>
          <p:cNvPr id="36868" name="Рисунок 4" descr="осознание ребенком половой принадлежности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42852"/>
            <a:ext cx="1368425" cy="1717675"/>
          </a:xfrm>
          <a:prstGeom prst="rect">
            <a:avLst/>
          </a:prstGeom>
          <a:noFill/>
          <a:ln/>
        </p:spPr>
      </p:pic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2324" y="4810347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42852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42852"/>
            <a:ext cx="2667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647" y="2996951"/>
            <a:ext cx="1701551" cy="18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От </a:t>
            </a:r>
            <a:r>
              <a:rPr lang="ru-RU" sz="2400" dirty="0"/>
              <a:t>куда берутся дети?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789363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" descr="откуда берутся дети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18891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276475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" descr="что должен знать дошкольник о половом развитии?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365625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>
          <a:xfrm>
            <a:off x="2339975" y="188913"/>
            <a:ext cx="6346825" cy="1727200"/>
          </a:xfrm>
        </p:spPr>
        <p:txBody>
          <a:bodyPr/>
          <a:lstStyle/>
          <a:p>
            <a:r>
              <a:rPr lang="ru-RU" sz="3200" dirty="0"/>
              <a:t>РЕКОМЕНДАЦИИ родителей по воспитанию МАЛЬЧИКОВ </a:t>
            </a:r>
          </a:p>
        </p:txBody>
      </p:sp>
      <p:pic>
        <p:nvPicPr>
          <p:cNvPr id="31748" name="Рисунок 6" descr="Изображение:Изображение 023.gif">
            <a:hlinkClick r:id="rId2" tooltip="&quot;Изображение:Изображение 023.gif&quot;"/>
          </p:cNvPr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765175"/>
            <a:ext cx="1428750" cy="1200150"/>
          </a:xfrm>
          <a:ln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27088" y="2749550"/>
            <a:ext cx="8137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Папам в общении с сыновьями следует сдерживать эмоции, которые могут подавить его мужское начало (разговаривать не повышая тона, спокойно).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Мальчикам часто не хватает положительной мотивации: нужно не ЗАПРЕЩАТЬ, а РАЗРЕШАТЬ что-то дополнительное за хороший поступок.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Нужно разрешать мальчикам проявлять свою эмоциональность - разрешать плакать, например (т.е. разрешать быть естественными).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Мамам мальчиков нужно доверять мужской интуиции пап: они ЧУВСТВУЮТ, как нужно воспитывать мужчину. 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Мальчикам НУЖНО организовывать РЕЖИМ и дисциплину: это формирует его ответственность!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Обязательно поощрять желание делать в доме мужскую работу!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Учить доверять, формируя тем самым ОПЫТ его социальное доверия.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Использовать юмор в общении - для снижения агрессивности и страха перед ответственностью.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Обязательно должен быть физический, телесный контакт - для повышения самооценки мальчика.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Мальчик - это посыл в БУДУЩЕЕ: его нужно иметь ввиду не только как </a:t>
            </a:r>
            <a:r>
              <a:rPr lang="ru-RU" sz="1400" dirty="0" err="1">
                <a:latin typeface="Times New Roman" pitchFamily="18" charset="0"/>
              </a:rPr>
              <a:t>сына.но</a:t>
            </a:r>
            <a:r>
              <a:rPr lang="ru-RU" sz="1400" dirty="0">
                <a:latin typeface="Times New Roman" pitchFamily="18" charset="0"/>
              </a:rPr>
              <a:t> и как будущего мужа, защитника и т.п.</a:t>
            </a: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dirty="0">
                <a:latin typeface="Times New Roman" pitchFamily="18" charset="0"/>
              </a:rPr>
              <a:t>Мама - ЗАБОТИТСЯ, а папа - ФОРМИРУЕТ мужчину.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/>
              <a:t>Для того чтобы девочка достигла здоровой гендерной идентичности, необходимы теплые и близкие отношения с матерью и такие же отношения с отцом, а родителям необходимо подчёркивать нежные и заботливые отношения в паре, чтобы у девочки сложились впечатления о счастливой семейной жизни.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Отцу следует находить время на общение с дочерью: показывать, что дочь отличается от него, она другого пола; но делать это он должен с уважением и благожелательностью, чтобы она поняла, что достойна любви мужчины.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Уважая личность дочери, демонстрируя </a:t>
            </a:r>
            <a:r>
              <a:rPr lang="ru-RU" sz="1400" dirty="0" smtClean="0"/>
              <a:t>удовлетворённость </a:t>
            </a:r>
            <a:r>
              <a:rPr lang="ru-RU" sz="1400" dirty="0"/>
              <a:t>её поступками, родители формируют её позитивную самооценку.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У мамы с дочерью должны быть свои "женские секреты": мама должна находить время для уединения с дочерью, сделать эти беседы ритуальными и традиционными.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Настоящая забота друг о друге демонстрируется через уважение к старшему поколению.</a:t>
            </a:r>
          </a:p>
          <a:p>
            <a:pPr>
              <a:lnSpc>
                <a:spcPct val="80000"/>
              </a:lnSpc>
            </a:pPr>
            <a:r>
              <a:rPr lang="ru-RU" sz="1400" dirty="0"/>
              <a:t>Мама должна привлекать дочь к "женским" домашним делам, передавая ей секреты своего мастерства.</a:t>
            </a:r>
          </a:p>
        </p:txBody>
      </p:sp>
      <p:pic>
        <p:nvPicPr>
          <p:cNvPr id="32772" name="Рисунок 13" descr="Изображение:Изображение 114.gif">
            <a:hlinkClick r:id="rId2" tooltip="&quot;Изображение:Изображение 114.gif&quot;"/>
          </p:cNvPr>
          <p:cNvPicPr>
            <a:picLocks noGrp="1" noChangeAspect="1" noChangeArrowheads="1" noCrop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765175"/>
            <a:ext cx="798512" cy="1143000"/>
          </a:xfrm>
          <a:prstGeom prst="rect">
            <a:avLst/>
          </a:prstGeom>
          <a:ln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908175" y="1122363"/>
            <a:ext cx="623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/>
              <a:t>РЕКОМЕНДАЦИИ родителей (мам) по воспитанию ДЕВОЧЕК</a:t>
            </a:r>
            <a:r>
              <a:rPr lang="ru-RU" dirty="0"/>
              <a:t> </a:t>
            </a: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5259388"/>
            <a:ext cx="240347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Спасибо, за внимание!</a:t>
            </a:r>
          </a:p>
        </p:txBody>
      </p:sp>
      <p:pic>
        <p:nvPicPr>
          <p:cNvPr id="40964" name="Рисунок 6" descr="говорите детям правд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357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стин">
  <a:themeElements>
    <a:clrScheme name="1_Остин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1_Остин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стин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516</TotalTime>
  <Words>438</Words>
  <Application>Microsoft Office PowerPoint</Application>
  <PresentationFormat>Экран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Капсулы</vt:lpstr>
      <vt:lpstr>1_Остин</vt:lpstr>
      <vt:lpstr>Остин</vt:lpstr>
      <vt:lpstr>Половое воспитание младших школьников</vt:lpstr>
      <vt:lpstr>Статистика 21 века</vt:lpstr>
      <vt:lpstr>Самообразование. </vt:lpstr>
      <vt:lpstr>Презентация PowerPoint</vt:lpstr>
      <vt:lpstr>Презентация PowerPoint</vt:lpstr>
      <vt:lpstr>От куда берутся дети?</vt:lpstr>
      <vt:lpstr>РЕКОМЕНДАЦИИ родителей по воспитанию МАЛЬЧИКОВ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Половое воспитание младших школьников</dc:title>
  <dc:creator>МОУ Сосьвинская СОШ</dc:creator>
  <cp:lastModifiedBy>XTreme.ws</cp:lastModifiedBy>
  <cp:revision>12</cp:revision>
  <dcterms:created xsi:type="dcterms:W3CDTF">2013-10-16T11:15:19Z</dcterms:created>
  <dcterms:modified xsi:type="dcterms:W3CDTF">2014-12-20T17:55:29Z</dcterms:modified>
</cp:coreProperties>
</file>