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1" r:id="rId5"/>
    <p:sldId id="274" r:id="rId6"/>
    <p:sldId id="277" r:id="rId7"/>
    <p:sldId id="306" r:id="rId8"/>
    <p:sldId id="278" r:id="rId9"/>
    <p:sldId id="275" r:id="rId10"/>
    <p:sldId id="292" r:id="rId11"/>
    <p:sldId id="293" r:id="rId12"/>
    <p:sldId id="294" r:id="rId13"/>
    <p:sldId id="304" r:id="rId14"/>
    <p:sldId id="276" r:id="rId15"/>
    <p:sldId id="301" r:id="rId16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CC0099"/>
    <a:srgbClr val="660033"/>
    <a:srgbClr val="002060"/>
    <a:srgbClr val="000099"/>
    <a:srgbClr val="FFFFFF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3" autoAdjust="0"/>
    <p:restoredTop sz="90929"/>
  </p:normalViewPr>
  <p:slideViewPr>
    <p:cSldViewPr>
      <p:cViewPr varScale="1">
        <p:scale>
          <a:sx n="98" d="100"/>
          <a:sy n="98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CBB2E-CC60-4009-8CB7-2A55AFA9F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25B96-1555-4E5B-9F77-9FC15BE70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0DFB5-499E-45DD-AA4F-29823ACC6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76275"/>
            <a:ext cx="8636000" cy="12715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88C48-1C7C-46BA-8224-AB4881132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6DE3B-D96E-4860-8892-FA662514F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88B63-695A-4728-AF4E-CE7B0C75B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607BC-C43D-4B5D-9881-E02C9EAF9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9DBC-DEAC-44CE-BA09-44E3213C9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FACD6-F059-4088-92BD-81E953124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448E-10AD-4E2B-A9B0-E230B0544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18FF2-E1A1-4568-8765-F74E9F237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D419-23AB-41E4-9EC7-8CB828F8B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85000"/>
                <a:alpha val="91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.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Прямоуг.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Прямоуг.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447164E-DD2D-454F-B02D-08920DBFC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otki.yandex.ru/users/parametr666/view/76692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0000" cy="76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оле 5"/>
          <p:cNvSpPr txBox="1">
            <a:spLocks noChangeArrowheads="1"/>
          </p:cNvSpPr>
          <p:nvPr/>
        </p:nvSpPr>
        <p:spPr bwMode="auto">
          <a:xfrm>
            <a:off x="404813" y="1166813"/>
            <a:ext cx="93091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6600" b="1" dirty="0" err="1" smtClean="0">
                <a:solidFill>
                  <a:srgbClr val="C00000"/>
                </a:solidFill>
                <a:latin typeface="+mj-lt"/>
              </a:rPr>
              <a:t>Молния</a:t>
            </a:r>
            <a:r>
              <a:rPr lang="ru-RU" sz="6600" b="1" dirty="0">
                <a:solidFill>
                  <a:srgbClr val="C00000"/>
                </a:solidFill>
                <a:latin typeface="+mj-lt"/>
              </a:rPr>
              <a:t>.</a:t>
            </a:r>
            <a:r>
              <a:rPr lang="en-US" sz="6600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2052" name="Поле 6"/>
          <p:cNvSpPr txBox="1">
            <a:spLocks noChangeArrowheads="1"/>
          </p:cNvSpPr>
          <p:nvPr/>
        </p:nvSpPr>
        <p:spPr bwMode="auto">
          <a:xfrm>
            <a:off x="2365375" y="5595938"/>
            <a:ext cx="7346950" cy="134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err="1">
                <a:solidFill>
                  <a:srgbClr val="660033"/>
                </a:solidFill>
                <a:latin typeface="Arial" charset="0"/>
              </a:rPr>
              <a:t>Выполнил</a:t>
            </a:r>
            <a:r>
              <a:rPr lang="en-US" dirty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1" i="1" dirty="0">
                <a:solidFill>
                  <a:srgbClr val="660033"/>
                </a:solidFill>
                <a:latin typeface="Arial" charset="0"/>
              </a:rPr>
              <a:t>: </a:t>
            </a:r>
            <a:r>
              <a:rPr lang="ru-RU" b="1" i="1" dirty="0" smtClean="0">
                <a:solidFill>
                  <a:srgbClr val="660033"/>
                </a:solidFill>
                <a:latin typeface="Arial" charset="0"/>
              </a:rPr>
              <a:t>Пухов Александр</a:t>
            </a:r>
            <a:r>
              <a:rPr lang="ru-RU" dirty="0" smtClean="0">
                <a:solidFill>
                  <a:srgbClr val="660033"/>
                </a:solidFill>
                <a:latin typeface="Arial" charset="0"/>
              </a:rPr>
              <a:t>, </a:t>
            </a:r>
            <a:r>
              <a:rPr lang="ru-RU" sz="2000" dirty="0">
                <a:solidFill>
                  <a:srgbClr val="660033"/>
                </a:solidFill>
                <a:latin typeface="Arial" charset="0"/>
              </a:rPr>
              <a:t>ученик </a:t>
            </a:r>
            <a:r>
              <a:rPr lang="ru-RU" sz="2000" dirty="0" smtClean="0">
                <a:solidFill>
                  <a:srgbClr val="660033"/>
                </a:solidFill>
                <a:latin typeface="Arial" charset="0"/>
              </a:rPr>
              <a:t>9 </a:t>
            </a:r>
            <a:r>
              <a:rPr lang="ru-RU" sz="2000" dirty="0">
                <a:solidFill>
                  <a:srgbClr val="660033"/>
                </a:solidFill>
                <a:latin typeface="Arial" charset="0"/>
              </a:rPr>
              <a:t>класса </a:t>
            </a:r>
            <a:r>
              <a:rPr lang="ru-RU" sz="2000" dirty="0" smtClean="0">
                <a:solidFill>
                  <a:srgbClr val="660033"/>
                </a:solidFill>
                <a:latin typeface="Arial" charset="0"/>
              </a:rPr>
              <a:t>«А» </a:t>
            </a:r>
            <a:endParaRPr lang="ru-RU" sz="2000" dirty="0">
              <a:solidFill>
                <a:srgbClr val="660033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ru-RU" sz="2000" dirty="0">
                <a:solidFill>
                  <a:srgbClr val="660033"/>
                </a:solidFill>
                <a:latin typeface="Arial" charset="0"/>
              </a:rPr>
              <a:t>       </a:t>
            </a:r>
            <a:r>
              <a:rPr lang="ru-RU" sz="2000" dirty="0" smtClean="0">
                <a:solidFill>
                  <a:srgbClr val="660033"/>
                </a:solidFill>
                <a:latin typeface="Arial" charset="0"/>
              </a:rPr>
              <a:t>МБОУ </a:t>
            </a:r>
            <a:r>
              <a:rPr lang="ru-RU" sz="2000" dirty="0">
                <a:solidFill>
                  <a:srgbClr val="660033"/>
                </a:solidFill>
                <a:latin typeface="Arial" charset="0"/>
              </a:rPr>
              <a:t>«Средняя общеобразовательная школа № </a:t>
            </a:r>
            <a:r>
              <a:rPr lang="ru-RU" sz="2000" dirty="0" smtClean="0">
                <a:solidFill>
                  <a:srgbClr val="660033"/>
                </a:solidFill>
                <a:latin typeface="Arial" charset="0"/>
              </a:rPr>
              <a:t>63»</a:t>
            </a:r>
            <a:endParaRPr lang="en-US" sz="2000" dirty="0">
              <a:solidFill>
                <a:srgbClr val="660033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ru-RU" dirty="0">
                <a:solidFill>
                  <a:srgbClr val="660033"/>
                </a:solidFill>
                <a:latin typeface="Arial" charset="0"/>
              </a:rPr>
              <a:t>Руководитель: </a:t>
            </a:r>
            <a:r>
              <a:rPr lang="ru-RU" b="1" i="1" dirty="0" smtClean="0">
                <a:solidFill>
                  <a:srgbClr val="660033"/>
                </a:solidFill>
                <a:latin typeface="Arial" charset="0"/>
              </a:rPr>
              <a:t>Иваницкая Ольга Степановна</a:t>
            </a:r>
            <a:r>
              <a:rPr lang="ru-RU" dirty="0" smtClean="0">
                <a:solidFill>
                  <a:srgbClr val="660033"/>
                </a:solidFill>
                <a:latin typeface="Arial" charset="0"/>
              </a:rPr>
              <a:t>,</a:t>
            </a:r>
            <a:endParaRPr lang="ru-RU" dirty="0">
              <a:solidFill>
                <a:srgbClr val="660033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ru-RU" dirty="0">
                <a:solidFill>
                  <a:srgbClr val="660033"/>
                </a:solidFill>
                <a:latin typeface="Arial" charset="0"/>
              </a:rPr>
              <a:t>                </a:t>
            </a:r>
            <a:r>
              <a:rPr lang="ru-RU" sz="2000" dirty="0">
                <a:solidFill>
                  <a:srgbClr val="660033"/>
                </a:solidFill>
                <a:latin typeface="Arial" charset="0"/>
              </a:rPr>
              <a:t>учитель </a:t>
            </a:r>
            <a:r>
              <a:rPr lang="ru-RU" sz="2000" dirty="0" smtClean="0">
                <a:solidFill>
                  <a:srgbClr val="660033"/>
                </a:solidFill>
                <a:latin typeface="Arial" charset="0"/>
              </a:rPr>
              <a:t>химии и биологии</a:t>
            </a:r>
            <a:endParaRPr lang="en-US" sz="2000" dirty="0">
              <a:solidFill>
                <a:srgbClr val="660033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1008063" y="1187450"/>
            <a:ext cx="7715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300">
                <a:cs typeface="Times New Roman" pitchFamily="18" charset="0"/>
              </a:rPr>
              <a:t>                     </a:t>
            </a:r>
            <a:endParaRPr lang="ru-RU" sz="1000"/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65125" y="738188"/>
            <a:ext cx="9794875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000" dirty="0">
                <a:cs typeface="Times New Roman" pitchFamily="18" charset="0"/>
              </a:rPr>
              <a:t>      </a:t>
            </a:r>
            <a:r>
              <a:rPr lang="ru-RU" sz="6000" b="1" i="1" dirty="0">
                <a:solidFill>
                  <a:srgbClr val="FFC000"/>
                </a:solidFill>
                <a:cs typeface="Times New Roman" pitchFamily="18" charset="0"/>
              </a:rPr>
              <a:t>Внутриоблачные молнии:</a:t>
            </a:r>
          </a:p>
          <a:p>
            <a:pPr algn="just" eaLnBrk="0" hangingPunct="0">
              <a:defRPr/>
            </a:pPr>
            <a:endParaRPr lang="ru-RU" sz="6000" i="1" dirty="0">
              <a:solidFill>
                <a:srgbClr val="FFC000"/>
              </a:solidFill>
            </a:endParaRPr>
          </a:p>
          <a:p>
            <a:pPr algn="ctr" eaLnBrk="0" hangingPunct="0">
              <a:defRPr/>
            </a:pPr>
            <a:r>
              <a:rPr lang="ru-RU" sz="4800" dirty="0">
                <a:solidFill>
                  <a:srgbClr val="00B0F0"/>
                </a:solidFill>
                <a:cs typeface="Times New Roman" pitchFamily="18" charset="0"/>
              </a:rPr>
              <a:t>      </a:t>
            </a:r>
            <a:r>
              <a:rPr lang="ru-RU" sz="4800" dirty="0"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Длина </a:t>
            </a:r>
            <a:r>
              <a:rPr lang="ru-RU" sz="4800" dirty="0" err="1"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внутриоблачной</a:t>
            </a:r>
            <a:r>
              <a:rPr lang="ru-RU" sz="4800" dirty="0"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молнии колеблется от 1 до 150 км.  Прохождение молнии сопровождается изменениями электрических и магнитных полей. </a:t>
            </a:r>
            <a:endParaRPr lang="ru-RU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436563" y="952500"/>
            <a:ext cx="950118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6000" b="1" i="1">
                <a:solidFill>
                  <a:srgbClr val="FFC000"/>
                </a:solidFill>
                <a:cs typeface="Times New Roman" pitchFamily="18" charset="0"/>
              </a:rPr>
              <a:t>         Наземные молнии:</a:t>
            </a:r>
          </a:p>
          <a:p>
            <a:pPr eaLnBrk="0" hangingPunct="0"/>
            <a:endParaRPr lang="ru-RU" sz="6000" i="1">
              <a:solidFill>
                <a:srgbClr val="FFC000"/>
              </a:solidFill>
            </a:endParaRPr>
          </a:p>
          <a:p>
            <a:pPr algn="ctr" eaLnBrk="0" hangingPunct="0"/>
            <a:r>
              <a:rPr lang="ru-RU" sz="3600">
                <a:cs typeface="Times New Roman" pitchFamily="18" charset="0"/>
              </a:rPr>
              <a:t>     </a:t>
            </a:r>
            <a:r>
              <a:rPr lang="ru-RU" sz="4000">
                <a:solidFill>
                  <a:srgbClr val="FFFF00"/>
                </a:solidFill>
                <a:cs typeface="Times New Roman" pitchFamily="18" charset="0"/>
              </a:rPr>
              <a:t>Процесс развития наземной молнии: электрическое поле достигает критического значения. Возникают электронные лавины, переходящие в  электрические разряды. </a:t>
            </a:r>
            <a:endParaRPr lang="ru-RU" sz="4000">
              <a:solidFill>
                <a:srgbClr val="FFFF00"/>
              </a:solidFill>
            </a:endParaRPr>
          </a:p>
          <a:p>
            <a:pPr eaLnBrk="0" hangingPunct="0"/>
            <a:endParaRPr lang="ru-RU" sz="1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000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579438" y="-501650"/>
            <a:ext cx="9144000" cy="754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3400" b="1" dirty="0">
                <a:cs typeface="Times New Roman" pitchFamily="18" charset="0"/>
              </a:rPr>
              <a:t>         </a:t>
            </a:r>
          </a:p>
          <a:p>
            <a:pPr eaLnBrk="0" hangingPunct="0">
              <a:defRPr/>
            </a:pPr>
            <a:r>
              <a:rPr lang="ru-RU" sz="4400" b="1" i="1" dirty="0">
                <a:solidFill>
                  <a:srgbClr val="FFC000"/>
                </a:solidFill>
                <a:cs typeface="Times New Roman" pitchFamily="18" charset="0"/>
              </a:rPr>
              <a:t>         </a:t>
            </a:r>
            <a:r>
              <a:rPr lang="ru-RU" sz="4800" b="1" i="1" dirty="0">
                <a:solidFill>
                  <a:srgbClr val="FFC000"/>
                </a:solidFill>
                <a:cs typeface="Times New Roman" pitchFamily="18" charset="0"/>
              </a:rPr>
              <a:t>Жемчужные молнии:</a:t>
            </a:r>
          </a:p>
          <a:p>
            <a:pPr eaLnBrk="0" hangingPunct="0">
              <a:defRPr/>
            </a:pPr>
            <a:endParaRPr lang="ru-RU" sz="4800" i="1" dirty="0">
              <a:solidFill>
                <a:srgbClr val="FFC000"/>
              </a:solidFill>
            </a:endParaRPr>
          </a:p>
          <a:p>
            <a:pPr algn="ctr" eaLnBrk="0" hangingPunct="0">
              <a:defRPr/>
            </a:pPr>
            <a:r>
              <a:rPr lang="ru-RU" sz="4000" dirty="0">
                <a:solidFill>
                  <a:srgbClr val="FFFF00"/>
                </a:solidFill>
                <a:cs typeface="Times New Roman" pitchFamily="18" charset="0"/>
              </a:rPr>
              <a:t>         Жемчужная  молния очень редкое и красивое явление. Появляется сразу после линейной молнии и исчезает постепенно.  Молния имеет вид светящихся шаров, напоминая собой жемчуг, нанизанный </a:t>
            </a:r>
          </a:p>
          <a:p>
            <a:pPr algn="ctr" eaLnBrk="0" hangingPunct="0">
              <a:defRPr/>
            </a:pPr>
            <a:r>
              <a:rPr lang="ru-RU" sz="4000" dirty="0">
                <a:solidFill>
                  <a:srgbClr val="FFFF00"/>
                </a:solidFill>
                <a:cs typeface="Times New Roman" pitchFamily="18" charset="0"/>
              </a:rPr>
              <a:t>на нитку. Жемчужная молния может сопровождаться  звуковыми эффектами.</a:t>
            </a:r>
            <a:endParaRPr lang="ru-RU" sz="4000" dirty="0">
              <a:solidFill>
                <a:srgbClr val="FFFF00"/>
              </a:solidFill>
            </a:endParaRPr>
          </a:p>
          <a:p>
            <a:pPr eaLnBrk="0" hangingPunct="0">
              <a:defRPr/>
            </a:pPr>
            <a:endParaRPr lang="ru-RU" sz="3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Рисунок 11" descr="Бисерная (пунктирная молния)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2000" y="2200275"/>
            <a:ext cx="6096000" cy="4573588"/>
          </a:xfrm>
          <a:noFill/>
        </p:spPr>
      </p:pic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0" y="2128838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89" name="Рисунок 11" descr="Бисерная (пунктирная молния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88" y="173038"/>
            <a:ext cx="8856662" cy="686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b262e295e17cdf3ac3b493c89f5a7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793750" y="166688"/>
            <a:ext cx="7715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>
                <a:solidFill>
                  <a:srgbClr val="00FFFF"/>
                </a:solidFill>
              </a:rPr>
              <a:t>     Шаровая</a:t>
            </a:r>
            <a:r>
              <a:rPr lang="ru-RU" sz="6000" b="1" i="1">
                <a:solidFill>
                  <a:schemeClr val="bg1"/>
                </a:solidFill>
              </a:rPr>
              <a:t> </a:t>
            </a:r>
            <a:r>
              <a:rPr lang="ru-RU" sz="6000" b="1" i="1">
                <a:solidFill>
                  <a:srgbClr val="00FFFF"/>
                </a:solidFill>
              </a:rPr>
              <a:t>молния </a:t>
            </a:r>
            <a:r>
              <a:rPr lang="ru-RU" sz="6600" i="1">
                <a:solidFill>
                  <a:srgbClr val="00FFFF"/>
                </a:solidFill>
              </a:rPr>
              <a:t>-</a:t>
            </a:r>
            <a:endParaRPr lang="ru-RU" sz="6600"/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08000" y="1809750"/>
            <a:ext cx="942975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D9D9D9"/>
                </a:solidFill>
              </a:rPr>
              <a:t>Это светящие шары газовой плазмы. Они медленно двигаются, </a:t>
            </a:r>
          </a:p>
          <a:p>
            <a:pPr algn="ctr"/>
            <a:r>
              <a:rPr lang="ru-RU" sz="4400">
                <a:solidFill>
                  <a:srgbClr val="D9D9D9"/>
                </a:solidFill>
              </a:rPr>
              <a:t>а иногда стоят на месте. </a:t>
            </a:r>
          </a:p>
          <a:p>
            <a:pPr algn="ctr"/>
            <a:r>
              <a:rPr lang="ru-RU" sz="4400">
                <a:solidFill>
                  <a:srgbClr val="D9D9D9"/>
                </a:solidFill>
              </a:rPr>
              <a:t>Существуют несколько секунд или минут, а затем исчезают с сильным взрывом. </a:t>
            </a:r>
          </a:p>
          <a:p>
            <a:pPr algn="ctr"/>
            <a:r>
              <a:rPr lang="ru-RU" sz="4400">
                <a:solidFill>
                  <a:srgbClr val="D9D9D9"/>
                </a:solidFill>
              </a:rPr>
              <a:t>Очень ярко светят. Иногда искрит и вращается.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65125" y="676275"/>
            <a:ext cx="9501188" cy="1347788"/>
          </a:xfrm>
        </p:spPr>
        <p:txBody>
          <a:bodyPr/>
          <a:lstStyle/>
          <a:p>
            <a:r>
              <a:rPr lang="ru-RU" sz="7200" b="1" i="1" smtClean="0">
                <a:solidFill>
                  <a:srgbClr val="FF0000"/>
                </a:solidFill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2531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6750" y="2595563"/>
            <a:ext cx="6715125" cy="45847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. 2"/>
          <p:cNvSpPr>
            <a:spLocks noGrp="1" noChangeArrowheads="1"/>
          </p:cNvSpPr>
          <p:nvPr>
            <p:ph type="subTitle" idx="1"/>
          </p:nvPr>
        </p:nvSpPr>
        <p:spPr>
          <a:xfrm>
            <a:off x="552450" y="238125"/>
            <a:ext cx="9055100" cy="6527800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sz="4900" b="1" i="1" dirty="0" smtClean="0">
                <a:solidFill>
                  <a:srgbClr val="7030A0"/>
                </a:solidFill>
              </a:rPr>
              <a:t>            </a:t>
            </a:r>
            <a:r>
              <a:rPr lang="en-US" sz="4900" b="1" i="1" dirty="0" err="1" smtClean="0">
                <a:solidFill>
                  <a:srgbClr val="7030A0"/>
                </a:solidFill>
              </a:rPr>
              <a:t>Цел</a:t>
            </a:r>
            <a:r>
              <a:rPr lang="ru-RU" sz="4900" b="1" i="1" dirty="0" smtClean="0">
                <a:solidFill>
                  <a:srgbClr val="7030A0"/>
                </a:solidFill>
              </a:rPr>
              <a:t>и</a:t>
            </a:r>
            <a:r>
              <a:rPr lang="en-US" sz="4900" b="1" i="1" dirty="0" smtClean="0">
                <a:solidFill>
                  <a:srgbClr val="7030A0"/>
                </a:solidFill>
              </a:rPr>
              <a:t> </a:t>
            </a:r>
            <a:r>
              <a:rPr lang="en-US" sz="4900" b="1" i="1" dirty="0" err="1" smtClean="0">
                <a:solidFill>
                  <a:srgbClr val="7030A0"/>
                </a:solidFill>
              </a:rPr>
              <a:t>исследования</a:t>
            </a:r>
            <a:r>
              <a:rPr lang="en-US" sz="4900" b="1" i="1" dirty="0" smtClean="0">
                <a:solidFill>
                  <a:srgbClr val="7030A0"/>
                </a:solidFill>
              </a:rPr>
              <a:t>:</a:t>
            </a:r>
            <a:endParaRPr lang="ru-RU" sz="4400" b="1" i="1" dirty="0" smtClean="0">
              <a:solidFill>
                <a:srgbClr val="7030A0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4000" dirty="0" smtClean="0">
                <a:solidFill>
                  <a:srgbClr val="002060"/>
                </a:solidFill>
              </a:rPr>
              <a:t>выяснить,  что такое </a:t>
            </a:r>
            <a:r>
              <a:rPr lang="ru-RU" sz="4000" dirty="0" smtClean="0">
                <a:solidFill>
                  <a:srgbClr val="002060"/>
                </a:solidFill>
              </a:rPr>
              <a:t>  </a:t>
            </a:r>
            <a:r>
              <a:rPr lang="ru-RU" sz="4000" dirty="0" smtClean="0">
                <a:solidFill>
                  <a:srgbClr val="002060"/>
                </a:solidFill>
              </a:rPr>
              <a:t>молния.</a:t>
            </a:r>
          </a:p>
          <a:p>
            <a:pPr>
              <a:buFontTx/>
              <a:buBlip>
                <a:blip r:embed="rId2"/>
              </a:buBlip>
            </a:pPr>
            <a:r>
              <a:rPr lang="ru-RU" sz="4000" dirty="0" smtClean="0">
                <a:solidFill>
                  <a:srgbClr val="002060"/>
                </a:solidFill>
              </a:rPr>
              <a:t>понять и объяснить сущность наблюдаемого природного явления на основе физических законов и теорий.</a:t>
            </a:r>
          </a:p>
          <a:p>
            <a:r>
              <a:rPr lang="ru-RU" sz="5400" dirty="0" smtClean="0"/>
              <a:t> </a:t>
            </a:r>
            <a:endParaRPr lang="ru-RU" sz="4900" dirty="0" smtClean="0">
              <a:solidFill>
                <a:srgbClr val="FFFFFF"/>
              </a:solidFill>
              <a:latin typeface="Arial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ru-RU" sz="4900" dirty="0" smtClean="0">
              <a:solidFill>
                <a:srgbClr val="FFFFFF"/>
              </a:solidFill>
              <a:latin typeface="Arial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dirty="0" smtClean="0"/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</a:pPr>
            <a:endParaRPr lang="en-US" dirty="0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75" y="3881438"/>
            <a:ext cx="546258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-125413"/>
            <a:ext cx="184150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ru-RU" sz="1600" b="1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/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508000" y="309563"/>
            <a:ext cx="9429750" cy="741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4800" b="1" i="1">
                <a:solidFill>
                  <a:srgbClr val="7030A0"/>
                </a:solidFill>
                <a:cs typeface="Times New Roman" pitchFamily="18" charset="0"/>
              </a:rPr>
              <a:t>      Задачи:</a:t>
            </a:r>
            <a:endParaRPr lang="ru-RU" sz="4800" b="1" i="1">
              <a:solidFill>
                <a:srgbClr val="7030A0"/>
              </a:solidFill>
            </a:endParaRPr>
          </a:p>
          <a:p>
            <a:pPr eaLnBrk="0" hangingPunct="0"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lang="ru-RU" sz="3600">
                <a:solidFill>
                  <a:srgbClr val="002060"/>
                </a:solidFill>
                <a:cs typeface="Times New Roman" pitchFamily="18" charset="0"/>
              </a:rPr>
              <a:t>собрать и изучить научную информацию из   разных источников о молнии;</a:t>
            </a:r>
            <a:endParaRPr lang="ru-RU" sz="3600">
              <a:solidFill>
                <a:srgbClr val="002060"/>
              </a:solidFill>
            </a:endParaRPr>
          </a:p>
          <a:p>
            <a:pPr eaLnBrk="0" hangingPunct="0"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lang="ru-RU" sz="3600">
                <a:solidFill>
                  <a:srgbClr val="002060"/>
                </a:solidFill>
                <a:cs typeface="Times New Roman" pitchFamily="18" charset="0"/>
              </a:rPr>
              <a:t>систематизировать полученные знания;</a:t>
            </a:r>
            <a:endParaRPr lang="ru-RU" sz="3600">
              <a:solidFill>
                <a:srgbClr val="002060"/>
              </a:solidFill>
            </a:endParaRPr>
          </a:p>
          <a:p>
            <a:pPr eaLnBrk="0" hangingPunct="0"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lang="ru-RU" sz="3600">
                <a:solidFill>
                  <a:srgbClr val="002060"/>
                </a:solidFill>
                <a:cs typeface="Times New Roman" pitchFamily="18" charset="0"/>
              </a:rPr>
              <a:t>узнать о разновидностях молнии;</a:t>
            </a:r>
            <a:endParaRPr lang="ru-RU" sz="3600">
              <a:solidFill>
                <a:srgbClr val="002060"/>
              </a:solidFill>
            </a:endParaRPr>
          </a:p>
          <a:p>
            <a:pPr eaLnBrk="0" hangingPunct="0"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lang="ru-RU" sz="3600">
                <a:solidFill>
                  <a:srgbClr val="002060"/>
                </a:solidFill>
                <a:cs typeface="Times New Roman" pitchFamily="18" charset="0"/>
              </a:rPr>
              <a:t>провести эксперимент получения электрического разряда в лабораторных условиях;</a:t>
            </a:r>
            <a:endParaRPr lang="ru-RU" sz="3600">
              <a:solidFill>
                <a:srgbClr val="002060"/>
              </a:solidFill>
            </a:endParaRPr>
          </a:p>
          <a:p>
            <a:pPr eaLnBrk="0" hangingPunct="0"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lang="ru-RU" sz="3600">
                <a:solidFill>
                  <a:srgbClr val="002060"/>
                </a:solidFill>
                <a:cs typeface="Times New Roman" pitchFamily="18" charset="0"/>
              </a:rPr>
              <a:t>обобщить полученные результаты;</a:t>
            </a:r>
            <a:endParaRPr lang="ru-RU" sz="3600">
              <a:solidFill>
                <a:srgbClr val="002060"/>
              </a:solidFill>
            </a:endParaRPr>
          </a:p>
          <a:p>
            <a:pPr eaLnBrk="0" hangingPunct="0"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lang="ru-RU" sz="3600">
                <a:solidFill>
                  <a:srgbClr val="002060"/>
                </a:solidFill>
                <a:cs typeface="Times New Roman" pitchFamily="18" charset="0"/>
              </a:rPr>
              <a:t>поделиться с одноклассниками своими открытиями;</a:t>
            </a:r>
          </a:p>
          <a:p>
            <a:pPr eaLnBrk="0" hangingPunct="0"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lang="ru-RU" sz="3600">
                <a:solidFill>
                  <a:srgbClr val="002060"/>
                </a:solidFill>
                <a:cs typeface="Times New Roman" pitchFamily="18" charset="0"/>
              </a:rPr>
              <a:t>Разработать памятку как уберечься от молнии во время грозы.</a:t>
            </a:r>
            <a:endParaRPr lang="ru-RU" sz="36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http://img-fotki.yandex.ru/get/28/parametr666.126/0_12b93_e7c205b1_L">
            <a:hlinkClick r:id="rId2" tooltip="&quot;Перейти к следующему фото автора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6563" y="381000"/>
            <a:ext cx="9501187" cy="6802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FFC000"/>
                </a:solidFill>
              </a:rPr>
              <a:t>Гроза</a:t>
            </a:r>
            <a:r>
              <a:rPr lang="ru-RU" sz="36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ru-RU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красивое , но опасное явление природы. В древности люди не могли объяснить , почему бывают грозы. Они</a:t>
            </a:r>
          </a:p>
          <a:p>
            <a:pPr algn="ctr">
              <a:defRPr/>
            </a:pPr>
            <a:r>
              <a:rPr lang="ru-RU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считали , что это сердятся на людей боги. Восточные славяне в древности чтили бога Перуна, «творца» молнии и грома.</a:t>
            </a:r>
          </a:p>
          <a:p>
            <a:pPr algn="ctr">
              <a:defRPr/>
            </a:pPr>
            <a:r>
              <a:rPr lang="ru-RU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Позже наши предки гром и молнию приписывали «деятельности» Ильи-пророка, который  «ездит по небу в грохочущей колеснице и в гневе кидает на землю камни и огненные стрелы». </a:t>
            </a:r>
          </a:p>
          <a:p>
            <a:pPr algn="ctr">
              <a:defRPr/>
            </a:pPr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Picture 4" descr="3514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0160000" cy="7620000"/>
          </a:xfrm>
          <a:noFill/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793750" y="238125"/>
            <a:ext cx="6500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/>
          </a:p>
        </p:txBody>
      </p:sp>
      <p:sp>
        <p:nvSpPr>
          <p:cNvPr id="7" name="Прямоугольник 6"/>
          <p:cNvSpPr/>
          <p:nvPr/>
        </p:nvSpPr>
        <p:spPr>
          <a:xfrm>
            <a:off x="579438" y="0"/>
            <a:ext cx="92154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just">
              <a:defRPr/>
            </a:pPr>
            <a:endParaRPr lang="ru-RU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52500"/>
            <a:ext cx="9937750" cy="46069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342900"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ru-RU" sz="4400" b="1" dirty="0">
                <a:solidFill>
                  <a:srgbClr val="FFFFFF"/>
                </a:solidFill>
                <a:latin typeface="+mn-lt"/>
              </a:rPr>
              <a:t>      </a:t>
            </a:r>
            <a:r>
              <a:rPr lang="en-US" sz="4800" b="1" i="1" dirty="0" err="1">
                <a:solidFill>
                  <a:srgbClr val="FFC000"/>
                </a:solidFill>
                <a:latin typeface="+mn-lt"/>
              </a:rPr>
              <a:t>Гроза</a:t>
            </a:r>
            <a:r>
              <a:rPr lang="en-US" sz="4800" b="1" i="1" dirty="0">
                <a:solidFill>
                  <a:srgbClr val="FFC000"/>
                </a:solidFill>
                <a:latin typeface="+mn-lt"/>
              </a:rPr>
              <a:t>́</a:t>
            </a:r>
            <a:r>
              <a:rPr lang="en-US" sz="4800" i="1" dirty="0">
                <a:solidFill>
                  <a:srgbClr val="FFC000"/>
                </a:solidFill>
                <a:latin typeface="+mn-lt"/>
              </a:rPr>
              <a:t> </a:t>
            </a:r>
            <a:r>
              <a:rPr lang="en-US" sz="4400" dirty="0">
                <a:solidFill>
                  <a:srgbClr val="FFFFFF"/>
                </a:solidFill>
                <a:latin typeface="+mn-lt"/>
              </a:rPr>
              <a:t>—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атмосферное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явление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,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при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котором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внутри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облаков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возникают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электрические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разряды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 —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молнии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,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сопровождаемые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громом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. </a:t>
            </a:r>
            <a:r>
              <a:rPr lang="ru-RU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Обычно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гроза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образуется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в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мощных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дождевых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облаках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и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связана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с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ливневым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дожд</a:t>
            </a:r>
            <a:r>
              <a:rPr lang="ru-RU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ё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м,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градом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и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шквальным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усилением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ветра</a:t>
            </a: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650875" y="381000"/>
            <a:ext cx="8786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solidFill>
                <a:srgbClr val="FFFF00"/>
              </a:solidFill>
            </a:endParaRPr>
          </a:p>
        </p:txBody>
      </p:sp>
      <p:pic>
        <p:nvPicPr>
          <p:cNvPr id="6" name="Picture 4" descr="1240831118_0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925"/>
            <a:ext cx="10160000" cy="771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1263650" y="138113"/>
            <a:ext cx="8137525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4400" b="1">
                <a:solidFill>
                  <a:srgbClr val="FFC000"/>
                </a:solidFill>
                <a:cs typeface="Times New Roman" pitchFamily="18" charset="0"/>
              </a:rPr>
              <a:t>      Молния-это электрический разряд от тучи к туче или от тучи к Земле.</a:t>
            </a:r>
            <a:r>
              <a:rPr lang="ru-RU" sz="4400">
                <a:solidFill>
                  <a:srgbClr val="FFC000"/>
                </a:solidFill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ru-RU" sz="4400">
                <a:solidFill>
                  <a:srgbClr val="D2D2F4"/>
                </a:solidFill>
                <a:cs typeface="Times New Roman" pitchFamily="18" charset="0"/>
              </a:rPr>
              <a:t> </a:t>
            </a:r>
            <a:endParaRPr lang="ru-RU" sz="4400">
              <a:solidFill>
                <a:srgbClr val="D2D2F4"/>
              </a:solidFill>
            </a:endParaRPr>
          </a:p>
          <a:p>
            <a:pPr algn="just" eaLnBrk="0" hangingPunct="0"/>
            <a:endParaRPr lang="ru-RU" sz="3600">
              <a:solidFill>
                <a:srgbClr val="D2D2F4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Молнии и грозы (3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оз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508000" y="541338"/>
            <a:ext cx="8786813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600">
                <a:solidFill>
                  <a:srgbClr val="FFC000"/>
                </a:solidFill>
                <a:cs typeface="Times New Roman" pitchFamily="18" charset="0"/>
              </a:rPr>
              <a:t>            </a:t>
            </a:r>
            <a:r>
              <a:rPr lang="ru-RU" sz="4400" b="1">
                <a:solidFill>
                  <a:srgbClr val="FFC000"/>
                </a:solidFill>
                <a:cs typeface="Times New Roman" pitchFamily="18" charset="0"/>
              </a:rPr>
              <a:t>Какие бывают молнии?</a:t>
            </a:r>
            <a:r>
              <a:rPr lang="ru-RU" sz="4400">
                <a:solidFill>
                  <a:srgbClr val="FFC000"/>
                </a:solidFill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ru-RU" sz="4400">
                <a:solidFill>
                  <a:srgbClr val="D2D2F4"/>
                </a:solidFill>
                <a:cs typeface="Times New Roman" pitchFamily="18" charset="0"/>
              </a:rPr>
              <a:t> </a:t>
            </a:r>
            <a:endParaRPr lang="ru-RU" sz="4400">
              <a:solidFill>
                <a:srgbClr val="D2D2F4"/>
              </a:solidFill>
            </a:endParaRPr>
          </a:p>
          <a:p>
            <a:pPr algn="just" eaLnBrk="0" hangingPunct="0"/>
            <a:r>
              <a:rPr lang="ru-RU" sz="3600">
                <a:solidFill>
                  <a:srgbClr val="D2D2F4"/>
                </a:solidFill>
                <a:cs typeface="Times New Roman" pitchFamily="18" charset="0"/>
              </a:rPr>
              <a:t>       </a:t>
            </a:r>
            <a:r>
              <a:rPr lang="ru-RU" sz="4000">
                <a:solidFill>
                  <a:srgbClr val="D2D2F4"/>
                </a:solidFill>
                <a:cs typeface="Times New Roman" pitchFamily="18" charset="0"/>
              </a:rPr>
              <a:t>По виду молнии  различаются на: </a:t>
            </a:r>
            <a:endParaRPr lang="ru-RU" sz="4000">
              <a:solidFill>
                <a:srgbClr val="D2D2F4"/>
              </a:solidFill>
            </a:endParaRPr>
          </a:p>
          <a:p>
            <a:pPr lvl="3" algn="just" eaLnBrk="0" hangingPunct="0">
              <a:buFontTx/>
              <a:buChar char="•"/>
            </a:pPr>
            <a:r>
              <a:rPr lang="ru-RU" sz="4000">
                <a:solidFill>
                  <a:srgbClr val="D2D2F4"/>
                </a:solidFill>
                <a:cs typeface="Times New Roman" pitchFamily="18" charset="0"/>
              </a:rPr>
              <a:t>линейные;</a:t>
            </a:r>
            <a:endParaRPr lang="ru-RU" sz="4000">
              <a:solidFill>
                <a:srgbClr val="D2D2F4"/>
              </a:solidFill>
            </a:endParaRPr>
          </a:p>
          <a:p>
            <a:pPr lvl="3" algn="just" eaLnBrk="0" hangingPunct="0">
              <a:buFontTx/>
              <a:buChar char="•"/>
            </a:pPr>
            <a:r>
              <a:rPr lang="ru-RU" sz="4000">
                <a:solidFill>
                  <a:srgbClr val="D2D2F4"/>
                </a:solidFill>
                <a:cs typeface="Times New Roman" pitchFamily="18" charset="0"/>
              </a:rPr>
              <a:t>внутриоблачные;</a:t>
            </a:r>
            <a:endParaRPr lang="ru-RU" sz="4000">
              <a:solidFill>
                <a:srgbClr val="D2D2F4"/>
              </a:solidFill>
            </a:endParaRPr>
          </a:p>
          <a:p>
            <a:pPr lvl="3" algn="just" eaLnBrk="0" hangingPunct="0">
              <a:buFontTx/>
              <a:buChar char="•"/>
            </a:pPr>
            <a:r>
              <a:rPr lang="ru-RU" sz="4000">
                <a:solidFill>
                  <a:srgbClr val="D2D2F4"/>
                </a:solidFill>
                <a:cs typeface="Times New Roman" pitchFamily="18" charset="0"/>
              </a:rPr>
              <a:t>наземные;  </a:t>
            </a:r>
            <a:endParaRPr lang="ru-RU" sz="4000">
              <a:solidFill>
                <a:srgbClr val="D2D2F4"/>
              </a:solidFill>
            </a:endParaRPr>
          </a:p>
          <a:p>
            <a:pPr lvl="3" algn="just" eaLnBrk="0" hangingPunct="0">
              <a:buFontTx/>
              <a:buChar char="•"/>
            </a:pPr>
            <a:r>
              <a:rPr lang="ru-RU" sz="4000">
                <a:solidFill>
                  <a:srgbClr val="D2D2F4"/>
                </a:solidFill>
                <a:cs typeface="Times New Roman" pitchFamily="18" charset="0"/>
              </a:rPr>
              <a:t>жемчужные;</a:t>
            </a:r>
            <a:endParaRPr lang="ru-RU" sz="4000">
              <a:solidFill>
                <a:srgbClr val="D2D2F4"/>
              </a:solidFill>
            </a:endParaRPr>
          </a:p>
          <a:p>
            <a:pPr lvl="3" algn="just" eaLnBrk="0" hangingPunct="0">
              <a:buFontTx/>
              <a:buChar char="•"/>
            </a:pPr>
            <a:r>
              <a:rPr lang="ru-RU" sz="4000">
                <a:solidFill>
                  <a:srgbClr val="D2D2F4"/>
                </a:solidFill>
                <a:cs typeface="Times New Roman" pitchFamily="18" charset="0"/>
              </a:rPr>
              <a:t>шаровые </a:t>
            </a:r>
          </a:p>
          <a:p>
            <a:pPr lvl="3" algn="just" eaLnBrk="0" hangingPunct="0"/>
            <a:endParaRPr lang="ru-RU" sz="3600">
              <a:solidFill>
                <a:srgbClr val="D2D2F4"/>
              </a:solidFill>
            </a:endParaRPr>
          </a:p>
          <a:p>
            <a:pPr algn="just" eaLnBrk="0" hangingPunct="0"/>
            <a:r>
              <a:rPr lang="ru-RU" sz="3600">
                <a:solidFill>
                  <a:srgbClr val="D2D2F4"/>
                </a:solidFill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00px-Lightnin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008063" y="1023938"/>
            <a:ext cx="7500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>
                <a:solidFill>
                  <a:srgbClr val="FFC000"/>
                </a:solidFill>
              </a:rPr>
              <a:t>   Линейная молния -  </a:t>
            </a:r>
            <a:endParaRPr lang="ru-RU" sz="6000" b="1">
              <a:solidFill>
                <a:srgbClr val="FFC000"/>
              </a:solidFill>
            </a:endParaRP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793750" y="2309813"/>
            <a:ext cx="892968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660033"/>
                </a:solidFill>
              </a:rPr>
              <a:t>это искра, которая проскакивает между двумя облаками, заряженными электричеством разных знаков. Похожа на разветвленные корни разросшегося в поднебесье дерева.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393</Words>
  <Application>Microsoft Office PowerPoint</Application>
  <PresentationFormat>Произвольный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Calibri</vt:lpstr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Admin</cp:lastModifiedBy>
  <cp:revision>137</cp:revision>
  <dcterms:created xsi:type="dcterms:W3CDTF">2004-05-06T09:28:21Z</dcterms:created>
  <dcterms:modified xsi:type="dcterms:W3CDTF">2012-10-18T10:36:12Z</dcterms:modified>
</cp:coreProperties>
</file>