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57" r:id="rId5"/>
    <p:sldId id="259" r:id="rId6"/>
    <p:sldId id="271" r:id="rId7"/>
    <p:sldId id="261" r:id="rId8"/>
    <p:sldId id="272" r:id="rId9"/>
    <p:sldId id="274" r:id="rId10"/>
    <p:sldId id="275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70CD4AA-2D47-4905-8B90-2068F99A9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0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3CBE-1E31-4089-BBAF-177B51B22C3B}" type="slidenum">
              <a:rPr lang="ru-RU"/>
              <a:pPr/>
              <a:t>1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02D49-44F9-4A54-A210-3D040A692CAD}" type="slidenum">
              <a:rPr lang="ru-RU"/>
              <a:pPr/>
              <a:t>2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B46DE-FB41-418E-BD4F-EFC6BE6E9830}" type="slidenum">
              <a:rPr lang="ru-RU"/>
              <a:pPr/>
              <a:t>3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B7406-7322-414D-9B01-DC809F6829D4}" type="slidenum">
              <a:rPr lang="ru-RU"/>
              <a:pPr/>
              <a:t>4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33A5E-E0FF-4373-9C6F-0C827BA6288D}" type="slidenum">
              <a:rPr lang="ru-RU"/>
              <a:pPr/>
              <a:t>5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5BCD-316D-4ECF-B3EE-01B7FA857770}" type="slidenum">
              <a:rPr lang="ru-RU"/>
              <a:pPr/>
              <a:t>7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4F4FE-D34C-406A-93CD-123EA9557E70}" type="slidenum">
              <a:rPr lang="ru-RU"/>
              <a:pPr/>
              <a:t>11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1FF90-E794-4724-9A6B-1F873562F235}" type="slidenum">
              <a:rPr lang="ru-RU"/>
              <a:pPr/>
              <a:t>12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3549C-6DE2-465F-97CD-B159595246B2}" type="slidenum">
              <a:rPr lang="ru-RU"/>
              <a:pPr/>
              <a:t>13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D272-228B-4CAA-980F-19FE36EC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4C32-7173-45D6-913F-2EBBF67CB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CBFA1-3442-4890-9A3F-E6627AC9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7A67-B87B-40A6-8B2A-75F3C58DD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2E81-09C2-45CF-BC3B-D0C7AAEF5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5B1A-0322-4EEA-BA53-DC86E9132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8F2C-09C6-48A6-B16F-CD75B8D80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F70D-1A27-4D35-82E9-05EF661EC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1B98E-B7DC-4F35-8FC5-9F1029918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71828-B6EC-49D7-B409-9B4B6A755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398B-4214-4E56-B9FC-30CE287B2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13AD325-3923-4582-92FB-1B3BC17FE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</a:rPr>
              <a:t>Новая жизнь нашей школы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495800" y="4572000"/>
            <a:ext cx="42846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Перед нами стоит </a:t>
            </a:r>
            <a:r>
              <a:rPr lang="ru-RU" b="1" dirty="0"/>
              <a:t>задача не просто </a:t>
            </a:r>
          </a:p>
          <a:p>
            <a:r>
              <a:rPr lang="ru-RU" b="1" dirty="0"/>
              <a:t>формирования новых установок в образовании, а прежде </a:t>
            </a:r>
            <a:r>
              <a:rPr lang="ru-RU" b="1" dirty="0" smtClean="0"/>
              <a:t>всего изменения </a:t>
            </a:r>
            <a:r>
              <a:rPr lang="ru-RU" b="1" dirty="0"/>
              <a:t>старых</a:t>
            </a:r>
            <a:r>
              <a:rPr lang="ru-RU" dirty="0"/>
              <a:t>. </a:t>
            </a:r>
          </a:p>
          <a:p>
            <a:r>
              <a:rPr lang="ru-RU" dirty="0"/>
              <a:t>                                       (А. </a:t>
            </a:r>
            <a:r>
              <a:rPr lang="ru-RU" dirty="0" err="1"/>
              <a:t>Асмолов</a:t>
            </a:r>
            <a:r>
              <a:rPr lang="ru-RU" dirty="0"/>
              <a:t>.)</a:t>
            </a:r>
          </a:p>
        </p:txBody>
      </p:sp>
      <p:pic>
        <p:nvPicPr>
          <p:cNvPr id="2053" name="Picture 5" descr="C:\Users\Юлия\Desktop\фото о школе\IMG_8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419600" cy="3314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пед.совет 8 ноября\pro class\IMG_96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1752600"/>
            <a:ext cx="3962273" cy="29717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en-US" dirty="0" smtClean="0"/>
              <a:t>PRO CLASS</a:t>
            </a:r>
            <a:endParaRPr lang="ru-RU" dirty="0"/>
          </a:p>
        </p:txBody>
      </p:sp>
      <p:pic>
        <p:nvPicPr>
          <p:cNvPr id="44035" name="Picture 3" descr="G:\пед.совет 8 ноября\pro class\IMG_96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333200" cy="3250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800000"/>
                </a:solidFill>
              </a:rPr>
              <a:t>Школа жизненных задач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382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    Школа жизненных задач, в которых нет полного  набора данных для успешного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решения, школа  неопределенных  ситуаций, где  учебные задачи  ставятся по формуле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«пойди  туда, не знаю куда, принеси то, не знаю что».  Для решения  таких  задач нужно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научиться  подключать  воображение.</a:t>
            </a:r>
            <a:r>
              <a:rPr lang="ru-RU" sz="1400" smtClean="0"/>
              <a:t> 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620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800000"/>
                </a:solidFill>
              </a:rPr>
              <a:t>Школа диагностики успехов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791200"/>
            <a:ext cx="8686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Диагностика развития </a:t>
            </a:r>
            <a:r>
              <a:rPr lang="ru-RU" sz="2000" b="1" u="sng" dirty="0" smtClean="0"/>
              <a:t>успехов</a:t>
            </a:r>
            <a:r>
              <a:rPr lang="ru-RU" sz="2000" b="1" dirty="0" smtClean="0"/>
              <a:t> ребенка рождает главное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новообразование — веру в себя, в свои силы и способности.</a:t>
            </a:r>
            <a:r>
              <a:rPr lang="ru-RU" sz="2000" dirty="0" smtClean="0"/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71613"/>
            <a:ext cx="7620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800000"/>
                </a:solidFill>
              </a:rPr>
              <a:t>ВЫВОДЫ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638800"/>
            <a:ext cx="84582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     Начальная школа — это зона ближайшего развития  российского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 общества, где понятия «инновационное  общество», «креативное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 общество» должны  превратиться из деклараций в конкретные дела</a:t>
            </a:r>
            <a:r>
              <a:rPr lang="ru-RU" sz="1800" smtClean="0"/>
              <a:t>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953000" y="1371600"/>
            <a:ext cx="38004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/>
              <a:t>    «Моим стихам, как драгоценным винам, настанет свой черед»,</a:t>
            </a:r>
            <a:r>
              <a:rPr lang="ru-RU"/>
              <a:t> —</a:t>
            </a:r>
            <a:r>
              <a:rPr lang="ru-RU" b="1"/>
              <a:t>писала Марина Цветаева. Сегодня настает черед идеологии развития, </a:t>
            </a:r>
          </a:p>
          <a:p>
            <a:pPr algn="just"/>
            <a:r>
              <a:rPr lang="ru-RU" b="1"/>
              <a:t>за которой стоят и Выготский, и Лотман, и Бахтин, все, кто создавал культуру России, в которую всегда вплетено образование. </a:t>
            </a:r>
          </a:p>
          <a:p>
            <a:pPr algn="just"/>
            <a:r>
              <a:rPr lang="ru-RU" b="1"/>
              <a:t>    Павел Флоренский говорил, что культура — это среда, растящая личность</a:t>
            </a:r>
          </a:p>
          <a:p>
            <a:pPr algn="just"/>
            <a:endParaRPr lang="ru-RU" b="1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600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5943600" cy="1524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867400"/>
            <a:ext cx="85344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Школа позитивной социализации личности требует</a:t>
            </a:r>
            <a:r>
              <a:rPr lang="ru-RU" sz="2000" smtClean="0"/>
              <a:t> </a:t>
            </a:r>
            <a:r>
              <a:rPr lang="ru-RU" sz="2000" b="1" smtClean="0"/>
              <a:t>создания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установки на развитие учебной самостоятельности ребенка.</a:t>
            </a:r>
            <a:r>
              <a:rPr lang="ru-RU" sz="2000" smtClean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9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800000"/>
                </a:solidFill>
              </a:rPr>
              <a:t>Школа ценностной педагогики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48400"/>
            <a:ext cx="82296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Школа понимания,  школа ценностной  педагогики и школа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диалога культур</a:t>
            </a:r>
            <a:r>
              <a:rPr lang="ru-RU" sz="1800" dirty="0" smtClean="0"/>
              <a:t>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816429"/>
            <a:ext cx="5791200" cy="53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</a:rPr>
              <a:t>Школа мотива образования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867400"/>
            <a:ext cx="80772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Наша школа — это школа мотива образования, точнее, развития мотивов к познанию и творчеству, и начинается она не с ученика, а с учителя.</a:t>
            </a:r>
            <a:endParaRPr lang="ru-RU" sz="1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620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800000"/>
                </a:solidFill>
              </a:rPr>
              <a:t>Школа целостной картины мира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Школа порождения целостной картины мира  ребенка, её</a:t>
            </a:r>
            <a:r>
              <a:rPr lang="ru-RU" sz="1400" smtClean="0"/>
              <a:t>  </a:t>
            </a:r>
            <a:r>
              <a:rPr lang="ru-RU" sz="1400" b="1" smtClean="0"/>
              <a:t>нельзя разбивать на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отдельные  предметы</a:t>
            </a:r>
            <a:r>
              <a:rPr lang="ru-RU" sz="1400" smtClean="0"/>
              <a:t>. </a:t>
            </a:r>
            <a:r>
              <a:rPr lang="ru-RU" sz="1400" b="1" smtClean="0"/>
              <a:t>Отсюда  переход  от  предметов к предметным областям и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проблемным  областям.</a:t>
            </a:r>
            <a:r>
              <a:rPr lang="ru-RU" sz="1400" smtClean="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458200" cy="533400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FF0000"/>
                </a:solidFill>
              </a:rPr>
              <a:t>         </a:t>
            </a:r>
            <a:r>
              <a:rPr lang="ru-RU" sz="2800" b="1" smtClean="0">
                <a:solidFill>
                  <a:srgbClr val="0000CC"/>
                </a:solidFill>
              </a:rPr>
              <a:t>Схема организации   </a:t>
            </a:r>
            <a:br>
              <a:rPr lang="ru-RU" sz="2800" b="1" smtClean="0">
                <a:solidFill>
                  <a:srgbClr val="0000CC"/>
                </a:solidFill>
              </a:rPr>
            </a:br>
            <a:r>
              <a:rPr lang="ru-RU" sz="2800" b="1" smtClean="0">
                <a:solidFill>
                  <a:srgbClr val="0000CC"/>
                </a:solidFill>
              </a:rPr>
              <a:t>                          внеурочной деятельности</a:t>
            </a:r>
          </a:p>
        </p:txBody>
      </p:sp>
      <p:sp>
        <p:nvSpPr>
          <p:cNvPr id="10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990600"/>
            <a:ext cx="64008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rgbClr val="FF0000"/>
                </a:solidFill>
              </a:rPr>
              <a:t>Направления деятельности</a:t>
            </a:r>
          </a:p>
        </p:txBody>
      </p:sp>
      <p:pic>
        <p:nvPicPr>
          <p:cNvPr id="1042" name="Picture 8" descr="DSCN696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9" descr="S7306995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217328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10" descr="Фото-0164"/>
          <p:cNvPicPr>
            <a:picLocks noChangeAspect="1" noChangeArrowheads="1"/>
          </p:cNvPicPr>
          <p:nvPr/>
        </p:nvPicPr>
        <p:blipFill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86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1" descr="DSCN7077"/>
          <p:cNvPicPr>
            <a:picLocks noChangeAspect="1" noChangeArrowheads="1"/>
          </p:cNvPicPr>
          <p:nvPr/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3510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Diagram 27"/>
          <p:cNvGrpSpPr>
            <a:grpSpLocks noChangeAspect="1"/>
          </p:cNvGrpSpPr>
          <p:nvPr/>
        </p:nvGrpSpPr>
        <p:grpSpPr bwMode="auto">
          <a:xfrm>
            <a:off x="457200" y="1371600"/>
            <a:ext cx="8534400" cy="5164138"/>
            <a:chOff x="1535" y="797"/>
            <a:chExt cx="2690" cy="2696"/>
          </a:xfrm>
        </p:grpSpPr>
        <p:sp>
          <p:nvSpPr>
            <p:cNvPr id="3" name="_s43012"/>
            <p:cNvSpPr>
              <a:spLocks noChangeShapeType="1"/>
            </p:cNvSpPr>
            <p:nvPr/>
          </p:nvSpPr>
          <p:spPr bwMode="auto">
            <a:xfrm flipV="1">
              <a:off x="2880" y="1495"/>
              <a:ext cx="0" cy="3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43013"/>
            <p:cNvSpPr>
              <a:spLocks noChangeArrowheads="1"/>
            </p:cNvSpPr>
            <p:nvPr/>
          </p:nvSpPr>
          <p:spPr bwMode="auto">
            <a:xfrm>
              <a:off x="2555" y="845"/>
              <a:ext cx="650" cy="650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Социальное</a:t>
              </a:r>
            </a:p>
          </p:txBody>
        </p:sp>
        <p:sp>
          <p:nvSpPr>
            <p:cNvPr id="5" name="_s43014"/>
            <p:cNvSpPr>
              <a:spLocks noChangeShapeType="1"/>
            </p:cNvSpPr>
            <p:nvPr/>
          </p:nvSpPr>
          <p:spPr bwMode="auto">
            <a:xfrm flipV="1">
              <a:off x="3189" y="1944"/>
              <a:ext cx="309" cy="1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43015"/>
            <p:cNvSpPr>
              <a:spLocks noChangeArrowheads="1"/>
            </p:cNvSpPr>
            <p:nvPr/>
          </p:nvSpPr>
          <p:spPr bwMode="auto">
            <a:xfrm>
              <a:off x="3482" y="1518"/>
              <a:ext cx="650" cy="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Общеинтеллектуальное</a:t>
              </a:r>
            </a:p>
          </p:txBody>
        </p:sp>
        <p:sp>
          <p:nvSpPr>
            <p:cNvPr id="7" name="_s43016"/>
            <p:cNvSpPr>
              <a:spLocks noChangeShapeType="1"/>
            </p:cNvSpPr>
            <p:nvPr/>
          </p:nvSpPr>
          <p:spPr bwMode="auto">
            <a:xfrm>
              <a:off x="3071" y="2407"/>
              <a:ext cx="191" cy="2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43017"/>
            <p:cNvSpPr>
              <a:spLocks noChangeArrowheads="1"/>
            </p:cNvSpPr>
            <p:nvPr/>
          </p:nvSpPr>
          <p:spPr bwMode="auto">
            <a:xfrm>
              <a:off x="3128" y="2608"/>
              <a:ext cx="650" cy="650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Спортивно –</a:t>
              </a:r>
              <a:b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оздоровительное</a:t>
              </a:r>
            </a:p>
          </p:txBody>
        </p:sp>
        <p:sp>
          <p:nvSpPr>
            <p:cNvPr id="9" name="_s43018"/>
            <p:cNvSpPr>
              <a:spLocks noChangeShapeType="1"/>
            </p:cNvSpPr>
            <p:nvPr/>
          </p:nvSpPr>
          <p:spPr bwMode="auto">
            <a:xfrm flipH="1">
              <a:off x="2498" y="2407"/>
              <a:ext cx="191" cy="2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43019"/>
            <p:cNvSpPr>
              <a:spLocks noChangeArrowheads="1"/>
            </p:cNvSpPr>
            <p:nvPr/>
          </p:nvSpPr>
          <p:spPr bwMode="auto">
            <a:xfrm>
              <a:off x="1982" y="2608"/>
              <a:ext cx="650" cy="650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Общекультурное</a:t>
              </a:r>
            </a:p>
          </p:txBody>
        </p:sp>
        <p:sp>
          <p:nvSpPr>
            <p:cNvPr id="11" name="_s43020"/>
            <p:cNvSpPr>
              <a:spLocks noChangeShapeType="1"/>
            </p:cNvSpPr>
            <p:nvPr/>
          </p:nvSpPr>
          <p:spPr bwMode="auto">
            <a:xfrm flipH="1" flipV="1">
              <a:off x="2262" y="1943"/>
              <a:ext cx="309" cy="1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43021"/>
            <p:cNvSpPr>
              <a:spLocks noChangeArrowheads="1"/>
            </p:cNvSpPr>
            <p:nvPr/>
          </p:nvSpPr>
          <p:spPr bwMode="auto">
            <a:xfrm>
              <a:off x="1628" y="1518"/>
              <a:ext cx="650" cy="650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Духовно –</a:t>
              </a:r>
              <a:b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нравственное</a:t>
              </a:r>
            </a:p>
          </p:txBody>
        </p:sp>
        <p:sp>
          <p:nvSpPr>
            <p:cNvPr id="13" name="_s43022"/>
            <p:cNvSpPr>
              <a:spLocks noChangeArrowheads="1"/>
            </p:cNvSpPr>
            <p:nvPr/>
          </p:nvSpPr>
          <p:spPr bwMode="auto">
            <a:xfrm>
              <a:off x="2555" y="1820"/>
              <a:ext cx="650" cy="650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Направления</a:t>
              </a:r>
              <a:b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деятельности</a:t>
              </a:r>
            </a:p>
          </p:txBody>
        </p:sp>
        <p:sp>
          <p:nvSpPr>
            <p:cNvPr id="14" name="Picture 45"/>
            <p:cNvSpPr>
              <a:spLocks noChangeAspect="1" noChangeArrowheads="1"/>
            </p:cNvSpPr>
            <p:nvPr/>
          </p:nvSpPr>
          <p:spPr bwMode="auto">
            <a:xfrm>
              <a:off x="2531" y="1614"/>
              <a:ext cx="695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</a:rPr>
              <a:t>Школа «профессиональных» учеников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638800"/>
            <a:ext cx="83058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Школа проектирования универсальных действий.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Принцип  «научить учиться»  становится главным</a:t>
            </a:r>
            <a:r>
              <a:rPr lang="ru-RU" sz="2400" smtClean="0"/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620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Возможности использования мобильного класса в образовательном процессе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99" y="2895600"/>
            <a:ext cx="39623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Разнообразные  варианты использования ИКТ на уроках дают возможности для проведения интегрированных уроков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334</Words>
  <Application>Microsoft Office PowerPoint</Application>
  <PresentationFormat>Экран (4:3)</PresentationFormat>
  <Paragraphs>53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Новая жизнь нашей школы</vt:lpstr>
      <vt:lpstr>Презентация PowerPoint</vt:lpstr>
      <vt:lpstr>Школа ценностной педагогики</vt:lpstr>
      <vt:lpstr>Школа мотива образования</vt:lpstr>
      <vt:lpstr>Школа целостной картины мира</vt:lpstr>
      <vt:lpstr>         Схема организации                              внеурочной деятельности</vt:lpstr>
      <vt:lpstr>Школа «профессиональных» учеников</vt:lpstr>
      <vt:lpstr>Возможности использования мобильного класса в образовательном процессе</vt:lpstr>
      <vt:lpstr>Разнообразные  варианты использования ИКТ на уроках дают возможности для проведения интегрированных уроков</vt:lpstr>
      <vt:lpstr>Система PRO CLASS</vt:lpstr>
      <vt:lpstr>Школа жизненных задач</vt:lpstr>
      <vt:lpstr>Школа диагностики успехов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Юлия</dc:creator>
  <cp:lastModifiedBy>Серёга</cp:lastModifiedBy>
  <cp:revision>37</cp:revision>
  <cp:lastPrinted>1601-01-01T00:00:00Z</cp:lastPrinted>
  <dcterms:created xsi:type="dcterms:W3CDTF">1601-01-01T00:00:00Z</dcterms:created>
  <dcterms:modified xsi:type="dcterms:W3CDTF">2014-04-01T13:25:09Z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