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313" r:id="rId2"/>
    <p:sldId id="309" r:id="rId3"/>
    <p:sldId id="310" r:id="rId4"/>
    <p:sldId id="312" r:id="rId5"/>
    <p:sldId id="317" r:id="rId6"/>
    <p:sldId id="318" r:id="rId7"/>
    <p:sldId id="319" r:id="rId8"/>
    <p:sldId id="320" r:id="rId9"/>
    <p:sldId id="269" r:id="rId10"/>
    <p:sldId id="321" r:id="rId11"/>
    <p:sldId id="322" r:id="rId12"/>
    <p:sldId id="323" r:id="rId13"/>
    <p:sldId id="324" r:id="rId14"/>
    <p:sldId id="325" r:id="rId15"/>
    <p:sldId id="31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2418" y="-9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1A6EF-A819-4CE3-B35E-A79A349C1F77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E02A10-5E98-4F85-8ACB-40A3C7CF71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E2FA-888A-4475-BDF6-7B285D64C6C4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EE2FA-888A-4475-BDF6-7B285D64C6C4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DA8BB-398C-454F-92BB-4E95B13AA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games-for-kids.ru/obuchenie-matematike/cifra-4.php" TargetMode="External"/><Relationship Id="rId2" Type="http://schemas.openxmlformats.org/officeDocument/2006/relationships/hyperlink" Target="http://games-for-kids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chitalnya.ru/board/2011-05-11/p34/" TargetMode="External"/><Relationship Id="rId4" Type="http://schemas.openxmlformats.org/officeDocument/2006/relationships/hyperlink" Target="http://www.liveinternet.ru/users/4216969/post171060946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14348" y="2130425"/>
            <a:ext cx="7058052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Число и цифра </a:t>
            </a:r>
            <a:r>
              <a:rPr lang="ru-RU" dirty="0" smtClean="0"/>
              <a:t>4</a:t>
            </a:r>
            <a:br>
              <a:rPr lang="ru-RU" dirty="0" smtClean="0"/>
            </a:br>
            <a:r>
              <a:rPr lang="ru-RU" sz="3100" dirty="0" smtClean="0"/>
              <a:t>УМК «ПЕРСПЕКТИВНАЯ НАЧАЛЬНАЯ ШКОЛА»</a:t>
            </a:r>
            <a:br>
              <a:rPr lang="ru-RU" sz="3100" dirty="0" smtClean="0"/>
            </a:br>
            <a:r>
              <a:rPr lang="ru-RU" sz="3100" dirty="0" smtClean="0"/>
              <a:t>1 класс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3" name="TextBox 2"/>
          <p:cNvSpPr txBox="1"/>
          <p:nvPr/>
        </p:nvSpPr>
        <p:spPr>
          <a:xfrm>
            <a:off x="5652120" y="5157192"/>
            <a:ext cx="32409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Автор:Шашкова</a:t>
            </a:r>
            <a:r>
              <a:rPr lang="ru-RU" dirty="0" smtClean="0"/>
              <a:t> И.М.</a:t>
            </a:r>
          </a:p>
          <a:p>
            <a:r>
              <a:rPr lang="ru-RU" dirty="0" smtClean="0"/>
              <a:t>у</a:t>
            </a:r>
            <a:r>
              <a:rPr lang="ru-RU" dirty="0" smtClean="0"/>
              <a:t>читель начальных классов </a:t>
            </a:r>
          </a:p>
          <a:p>
            <a:r>
              <a:rPr lang="ru-RU" dirty="0" smtClean="0"/>
              <a:t>МБОУ </a:t>
            </a:r>
            <a:r>
              <a:rPr lang="ru-RU" dirty="0" err="1" smtClean="0"/>
              <a:t>Буревестниковская</a:t>
            </a:r>
            <a:r>
              <a:rPr lang="ru-RU" dirty="0" smtClean="0"/>
              <a:t> СОШ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Овал 36"/>
          <p:cNvSpPr/>
          <p:nvPr/>
        </p:nvSpPr>
        <p:spPr>
          <a:xfrm>
            <a:off x="992552" y="1967058"/>
            <a:ext cx="2060076" cy="92690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71432" y="4005064"/>
            <a:ext cx="8786842" cy="7143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TextBox 102"/>
          <p:cNvSpPr txBox="1"/>
          <p:nvPr/>
        </p:nvSpPr>
        <p:spPr>
          <a:xfrm>
            <a:off x="214282" y="653787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Помоги Маше назвать число вишен: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18576" y="1124103"/>
            <a:ext cx="400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Сколько вишен было?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833393" y="1115452"/>
            <a:ext cx="3911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Сколько стало?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49036" y="3223333"/>
            <a:ext cx="665163" cy="676275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5889601" y="3256781"/>
            <a:ext cx="665163" cy="676275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214314" y="4521894"/>
            <a:ext cx="73755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Внимание!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Данное задание можно выполнить интерактивно.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этого презентацию надо перевести в режим редактирования.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248213" y="1951221"/>
            <a:ext cx="2060076" cy="92690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6227738" y="1805167"/>
            <a:ext cx="863472" cy="960951"/>
            <a:chOff x="5580112" y="1810057"/>
            <a:chExt cx="1549597" cy="1841509"/>
          </a:xfrm>
        </p:grpSpPr>
        <p:sp>
          <p:nvSpPr>
            <p:cNvPr id="32" name="10-конечная звезда 31"/>
            <p:cNvSpPr/>
            <p:nvPr/>
          </p:nvSpPr>
          <p:spPr>
            <a:xfrm>
              <a:off x="6757459" y="2860523"/>
              <a:ext cx="372250" cy="379912"/>
            </a:xfrm>
            <a:prstGeom prst="star10">
              <a:avLst>
                <a:gd name="adj" fmla="val 50000"/>
                <a:gd name="hf" fmla="val 105146"/>
              </a:avLst>
            </a:prstGeom>
            <a:gradFill flip="none" rotWithShape="1">
              <a:gsLst>
                <a:gs pos="0">
                  <a:srgbClr val="990000">
                    <a:shade val="30000"/>
                    <a:satMod val="115000"/>
                  </a:srgbClr>
                </a:gs>
                <a:gs pos="50000">
                  <a:srgbClr val="990000">
                    <a:shade val="67500"/>
                    <a:satMod val="115000"/>
                  </a:srgbClr>
                </a:gs>
                <a:gs pos="100000">
                  <a:srgbClr val="990000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3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0112" y="1810057"/>
              <a:ext cx="1396279" cy="18415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822" y="1729464"/>
            <a:ext cx="1044744" cy="10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608" y="1772816"/>
            <a:ext cx="946741" cy="930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55" y="1777634"/>
            <a:ext cx="946741" cy="930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155515" y="1124103"/>
            <a:ext cx="0" cy="25929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71431" y="153330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Число четыре. Цифра 4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847798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032941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096837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316149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20410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71432" y="4581128"/>
            <a:ext cx="8786842" cy="7143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TextBox 102"/>
          <p:cNvSpPr txBox="1"/>
          <p:nvPr/>
        </p:nvSpPr>
        <p:spPr>
          <a:xfrm>
            <a:off x="194332" y="646044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Помоги Кате назвать число вишен: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18576" y="1124103"/>
            <a:ext cx="400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Сколько вишен было?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00043" y="2741298"/>
            <a:ext cx="2907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Сколько стало?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sp>
        <p:nvSpPr>
          <p:cNvPr id="37" name="Овал 36"/>
          <p:cNvSpPr/>
          <p:nvPr/>
        </p:nvSpPr>
        <p:spPr>
          <a:xfrm>
            <a:off x="4456000" y="2029614"/>
            <a:ext cx="2740414" cy="12330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5657938" y="1814260"/>
            <a:ext cx="973327" cy="1201399"/>
            <a:chOff x="5580112" y="1810057"/>
            <a:chExt cx="1549597" cy="1841509"/>
          </a:xfrm>
        </p:grpSpPr>
        <p:sp>
          <p:nvSpPr>
            <p:cNvPr id="32" name="10-конечная звезда 31"/>
            <p:cNvSpPr/>
            <p:nvPr/>
          </p:nvSpPr>
          <p:spPr>
            <a:xfrm>
              <a:off x="6757459" y="2860523"/>
              <a:ext cx="372250" cy="379912"/>
            </a:xfrm>
            <a:prstGeom prst="star10">
              <a:avLst>
                <a:gd name="adj" fmla="val 50000"/>
                <a:gd name="hf" fmla="val 105146"/>
              </a:avLst>
            </a:prstGeom>
            <a:gradFill flip="none" rotWithShape="1">
              <a:gsLst>
                <a:gs pos="0">
                  <a:srgbClr val="990000">
                    <a:shade val="30000"/>
                    <a:satMod val="115000"/>
                  </a:srgbClr>
                </a:gs>
                <a:gs pos="50000">
                  <a:srgbClr val="990000">
                    <a:shade val="67500"/>
                    <a:satMod val="115000"/>
                  </a:srgbClr>
                </a:gs>
                <a:gs pos="100000">
                  <a:srgbClr val="990000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3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0112" y="1810057"/>
              <a:ext cx="1396279" cy="18415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116" y="1801738"/>
            <a:ext cx="1259401" cy="1238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537" y="1777633"/>
            <a:ext cx="1259401" cy="1238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8684" flipH="1">
            <a:off x="6503771" y="2189313"/>
            <a:ext cx="1226042" cy="1116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171431" y="153330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Число четыре. Цифра 4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096837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16149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704696" y="17275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782426" y="3284984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847798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032941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41"/>
          <p:cNvSpPr txBox="1"/>
          <p:nvPr/>
        </p:nvSpPr>
        <p:spPr>
          <a:xfrm>
            <a:off x="5984230" y="5357826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ПРОВЕРЬ!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04096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L -0.12223 -0.5833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11" y="-2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3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0.03316 -0.35232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-1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43" grpId="0" animBg="1"/>
      <p:bldP spid="44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7168278" y="1628800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2238" y="694984"/>
            <a:ext cx="8951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6.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Как вагоны на рисунках Миши  и Маши разбить на группы? Какие 4 равенства можно записать к каждому рисунку?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95"/>
          <p:cNvGrpSpPr/>
          <p:nvPr/>
        </p:nvGrpSpPr>
        <p:grpSpPr>
          <a:xfrm>
            <a:off x="824253" y="2988891"/>
            <a:ext cx="1303400" cy="1052435"/>
            <a:chOff x="1928794" y="2143116"/>
            <a:chExt cx="1571636" cy="121444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928794" y="2143116"/>
              <a:ext cx="1571636" cy="857256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2071670" y="3000372"/>
              <a:ext cx="428628" cy="35719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786050" y="3000372"/>
              <a:ext cx="428628" cy="35719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95"/>
          <p:cNvGrpSpPr/>
          <p:nvPr/>
        </p:nvGrpSpPr>
        <p:grpSpPr>
          <a:xfrm>
            <a:off x="2656912" y="2638079"/>
            <a:ext cx="651700" cy="631461"/>
            <a:chOff x="1928794" y="2143116"/>
            <a:chExt cx="1571636" cy="121444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928794" y="2143116"/>
              <a:ext cx="1571636" cy="857256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071670" y="3000372"/>
              <a:ext cx="428628" cy="35719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786050" y="3000372"/>
              <a:ext cx="428628" cy="35719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95"/>
          <p:cNvGrpSpPr/>
          <p:nvPr/>
        </p:nvGrpSpPr>
        <p:grpSpPr>
          <a:xfrm>
            <a:off x="1582594" y="4742949"/>
            <a:ext cx="651700" cy="631461"/>
            <a:chOff x="1928794" y="2143116"/>
            <a:chExt cx="1571636" cy="1214446"/>
          </a:xfrm>
          <a:solidFill>
            <a:srgbClr val="FFFF00"/>
          </a:solidFill>
        </p:grpSpPr>
        <p:sp>
          <p:nvSpPr>
            <p:cNvPr id="16" name="Прямоугольник 15"/>
            <p:cNvSpPr/>
            <p:nvPr/>
          </p:nvSpPr>
          <p:spPr>
            <a:xfrm>
              <a:off x="1928794" y="2143116"/>
              <a:ext cx="1571636" cy="857256"/>
            </a:xfrm>
            <a:prstGeom prst="rect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071670" y="3000372"/>
              <a:ext cx="428628" cy="357190"/>
            </a:xfrm>
            <a:prstGeom prst="ellipse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786050" y="3000372"/>
              <a:ext cx="428628" cy="357190"/>
            </a:xfrm>
            <a:prstGeom prst="ellipse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95"/>
          <p:cNvGrpSpPr/>
          <p:nvPr/>
        </p:nvGrpSpPr>
        <p:grpSpPr>
          <a:xfrm>
            <a:off x="2656912" y="3901001"/>
            <a:ext cx="651700" cy="631461"/>
            <a:chOff x="1928794" y="2143116"/>
            <a:chExt cx="1571636" cy="1214446"/>
          </a:xfrm>
          <a:solidFill>
            <a:srgbClr val="FFFF00"/>
          </a:solidFill>
        </p:grpSpPr>
        <p:sp>
          <p:nvSpPr>
            <p:cNvPr id="20" name="Прямоугольник 19"/>
            <p:cNvSpPr/>
            <p:nvPr/>
          </p:nvSpPr>
          <p:spPr>
            <a:xfrm>
              <a:off x="1928794" y="2143116"/>
              <a:ext cx="1571636" cy="857256"/>
            </a:xfrm>
            <a:prstGeom prst="rect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2071670" y="3000372"/>
              <a:ext cx="428628" cy="357190"/>
            </a:xfrm>
            <a:prstGeom prst="ellipse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2786050" y="3000372"/>
              <a:ext cx="428628" cy="357190"/>
            </a:xfrm>
            <a:prstGeom prst="ellipse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5572132" y="4500570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500694" y="1711099"/>
            <a:ext cx="1558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+ 3 =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500694" y="2714620"/>
            <a:ext cx="1576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 +     =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072198" y="4500570"/>
            <a:ext cx="1585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- 3 =    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572132" y="3714752"/>
            <a:ext cx="1449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 – 1 =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143768" y="3643314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215074" y="2643182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847798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143768" y="2643182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215206" y="4500570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57224" y="1643051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размеру: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032941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096837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16149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4214810" y="1798068"/>
            <a:ext cx="0" cy="462029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sp>
        <p:nvSpPr>
          <p:cNvPr id="46" name="TextBox 45"/>
          <p:cNvSpPr txBox="1"/>
          <p:nvPr/>
        </p:nvSpPr>
        <p:spPr>
          <a:xfrm>
            <a:off x="171431" y="153330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Число четыре. Цифра 4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1520" y="1628800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Ми.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282542" y="4941030"/>
            <a:ext cx="45462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Внимание!</a:t>
            </a:r>
          </a:p>
          <a:p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Данное </a:t>
            </a:r>
            <a:r>
              <a:rPr lang="ru-RU" i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можно выполнять интерактивно.  Во время демонстрации навести курсор на  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нужную карточку </a:t>
            </a:r>
            <a:r>
              <a:rPr lang="ru-RU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появления ладошки.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Кликнуть!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572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6 L 0.75312 -0.1738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56" y="-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L 0.29513 -0.1738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7" y="-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7" grpId="0" animBg="1"/>
      <p:bldP spid="31" grpId="0"/>
      <p:bldP spid="35" grpId="0" animBg="1"/>
      <p:bldP spid="37" grpId="0" animBg="1"/>
      <p:bldP spid="38" grpId="0" animBg="1"/>
      <p:bldP spid="40" grpId="0" animBg="1"/>
      <p:bldP spid="43" grpId="0" animBg="1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76550"/>
            <a:ext cx="8762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6.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Как вагоны на рисунках Миши и Маши разбить на группы? Какие 4 равенства можно записать к каждому рисунку?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95"/>
          <p:cNvGrpSpPr/>
          <p:nvPr/>
        </p:nvGrpSpPr>
        <p:grpSpPr>
          <a:xfrm>
            <a:off x="824253" y="2988891"/>
            <a:ext cx="1303400" cy="1052435"/>
            <a:chOff x="1928794" y="2143116"/>
            <a:chExt cx="1571636" cy="121444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928794" y="2143116"/>
              <a:ext cx="1571636" cy="857256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2071670" y="3000372"/>
              <a:ext cx="428628" cy="35719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786050" y="3000372"/>
              <a:ext cx="428628" cy="35719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95"/>
          <p:cNvGrpSpPr/>
          <p:nvPr/>
        </p:nvGrpSpPr>
        <p:grpSpPr>
          <a:xfrm>
            <a:off x="2656912" y="2638079"/>
            <a:ext cx="651700" cy="631461"/>
            <a:chOff x="1928794" y="2143116"/>
            <a:chExt cx="1571636" cy="121444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928794" y="2143116"/>
              <a:ext cx="1571636" cy="857256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071670" y="3000372"/>
              <a:ext cx="428628" cy="35719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786050" y="3000372"/>
              <a:ext cx="428628" cy="35719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95"/>
          <p:cNvGrpSpPr/>
          <p:nvPr/>
        </p:nvGrpSpPr>
        <p:grpSpPr>
          <a:xfrm>
            <a:off x="1582594" y="4742949"/>
            <a:ext cx="651700" cy="631461"/>
            <a:chOff x="1928794" y="2143116"/>
            <a:chExt cx="1571636" cy="1214446"/>
          </a:xfrm>
          <a:solidFill>
            <a:srgbClr val="FFFF00"/>
          </a:solidFill>
        </p:grpSpPr>
        <p:sp>
          <p:nvSpPr>
            <p:cNvPr id="16" name="Прямоугольник 15"/>
            <p:cNvSpPr/>
            <p:nvPr/>
          </p:nvSpPr>
          <p:spPr>
            <a:xfrm>
              <a:off x="1928794" y="2143116"/>
              <a:ext cx="1571636" cy="857256"/>
            </a:xfrm>
            <a:prstGeom prst="rect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071670" y="3000372"/>
              <a:ext cx="428628" cy="357190"/>
            </a:xfrm>
            <a:prstGeom prst="ellipse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786050" y="3000372"/>
              <a:ext cx="428628" cy="357190"/>
            </a:xfrm>
            <a:prstGeom prst="ellipse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95"/>
          <p:cNvGrpSpPr/>
          <p:nvPr/>
        </p:nvGrpSpPr>
        <p:grpSpPr>
          <a:xfrm>
            <a:off x="2656912" y="3901001"/>
            <a:ext cx="651700" cy="631461"/>
            <a:chOff x="1928794" y="2143116"/>
            <a:chExt cx="1571636" cy="1214446"/>
          </a:xfrm>
          <a:solidFill>
            <a:srgbClr val="FFFF00"/>
          </a:solidFill>
        </p:grpSpPr>
        <p:sp>
          <p:nvSpPr>
            <p:cNvPr id="20" name="Прямоугольник 19"/>
            <p:cNvSpPr/>
            <p:nvPr/>
          </p:nvSpPr>
          <p:spPr>
            <a:xfrm>
              <a:off x="1928794" y="2143116"/>
              <a:ext cx="1571636" cy="857256"/>
            </a:xfrm>
            <a:prstGeom prst="rect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2071670" y="3000372"/>
              <a:ext cx="428628" cy="357190"/>
            </a:xfrm>
            <a:prstGeom prst="ellipse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2786050" y="3000372"/>
              <a:ext cx="428628" cy="357190"/>
            </a:xfrm>
            <a:prstGeom prst="ellipse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79512" y="177281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9592" y="1772816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 цвету: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39"/>
          <p:cNvGrpSpPr/>
          <p:nvPr/>
        </p:nvGrpSpPr>
        <p:grpSpPr>
          <a:xfrm>
            <a:off x="5429256" y="1714488"/>
            <a:ext cx="2357454" cy="3575290"/>
            <a:chOff x="5429256" y="1714488"/>
            <a:chExt cx="2357454" cy="3575290"/>
          </a:xfrm>
        </p:grpSpPr>
        <p:grpSp>
          <p:nvGrpSpPr>
            <p:cNvPr id="11" name="Группа 37"/>
            <p:cNvGrpSpPr/>
            <p:nvPr/>
          </p:nvGrpSpPr>
          <p:grpSpPr>
            <a:xfrm>
              <a:off x="5429256" y="1714488"/>
              <a:ext cx="2357454" cy="3575290"/>
              <a:chOff x="5357818" y="1643050"/>
              <a:chExt cx="2357454" cy="3575290"/>
            </a:xfrm>
          </p:grpSpPr>
          <p:sp>
            <p:nvSpPr>
              <p:cNvPr id="27" name="Прямоугольник 26"/>
              <p:cNvSpPr/>
              <p:nvPr/>
            </p:nvSpPr>
            <p:spPr>
              <a:xfrm>
                <a:off x="5357818" y="4500570"/>
                <a:ext cx="500066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5517629" y="1711099"/>
                <a:ext cx="1620958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ru-RU" sz="3600" dirty="0" smtClean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2 + 2 =</a:t>
                </a:r>
                <a:endParaRPr lang="ru-RU" sz="36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5978064" y="2714620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600" dirty="0" smtClean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+ 2 =</a:t>
                </a:r>
                <a:endParaRPr lang="ru-RU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5382328" y="4572009"/>
                <a:ext cx="221457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600" dirty="0" smtClean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   –      =    </a:t>
                </a:r>
                <a:endParaRPr lang="ru-RU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5572132" y="3714752"/>
                <a:ext cx="160813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600" dirty="0" smtClean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4 – 2 =</a:t>
                </a:r>
                <a:endParaRPr lang="ru-RU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7143768" y="3643314"/>
                <a:ext cx="500066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5500694" y="2643182"/>
                <a:ext cx="500066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7143768" y="1643050"/>
                <a:ext cx="500066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7143768" y="2643182"/>
                <a:ext cx="500066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7215206" y="4500570"/>
                <a:ext cx="500066" cy="7143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8" name="Прямоугольник 37"/>
            <p:cNvSpPr/>
            <p:nvPr/>
          </p:nvSpPr>
          <p:spPr>
            <a:xfrm>
              <a:off x="6286512" y="4572008"/>
              <a:ext cx="500066" cy="7143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sp>
        <p:nvSpPr>
          <p:cNvPr id="43" name="TextBox 42"/>
          <p:cNvSpPr txBox="1"/>
          <p:nvPr/>
        </p:nvSpPr>
        <p:spPr>
          <a:xfrm>
            <a:off x="171431" y="153330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Число четыре. Цифра 4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3857620" y="1798068"/>
            <a:ext cx="0" cy="462029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2847798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032941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096837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316149" y="570397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847798" y="5703760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032941" y="5703760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096837" y="5703760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316149" y="5703760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840429" y="570889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025572" y="570889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089468" y="570889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308780" y="570889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40429" y="5708680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025572" y="5708680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089468" y="5708680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308780" y="5708680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847798" y="5661466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032941" y="5661466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096837" y="5661466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316149" y="5661466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847798" y="566124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032941" y="566124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096837" y="566124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316149" y="5661248"/>
            <a:ext cx="500066" cy="71438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928002" y="5143673"/>
            <a:ext cx="521599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Внимание!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Данное задание можно выполнить интерактивно.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этого презентацию надо перевести в режим редактирования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988840"/>
            <a:ext cx="51458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СПАСИБО.</a:t>
            </a:r>
            <a:endParaRPr lang="ru-RU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371600" y="1000125"/>
            <a:ext cx="7772400" cy="135731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Использованные ресурсы:</a:t>
            </a:r>
          </a:p>
          <a:p>
            <a:r>
              <a:rPr lang="en-US" dirty="0" smtClean="0">
                <a:hlinkClick r:id="rId2"/>
              </a:rPr>
              <a:t>games-for-</a:t>
            </a:r>
            <a:r>
              <a:rPr lang="en-US" dirty="0" err="1" smtClean="0">
                <a:hlinkClick r:id="rId2"/>
              </a:rPr>
              <a:t>kids.ru</a:t>
            </a:r>
            <a:r>
              <a:rPr lang="en-US" dirty="0" err="1" smtClean="0"/>
              <a:t>›</a:t>
            </a:r>
            <a:r>
              <a:rPr lang="en-US" dirty="0" err="1" smtClean="0">
                <a:hlinkClick r:id="rId3"/>
              </a:rPr>
              <a:t>obuchenie</a:t>
            </a:r>
            <a:r>
              <a:rPr lang="en-US" dirty="0" smtClean="0">
                <a:hlinkClick r:id="rId3"/>
              </a:rPr>
              <a:t>-</a:t>
            </a:r>
            <a:r>
              <a:rPr lang="en-US" dirty="0" err="1" smtClean="0">
                <a:hlinkClick r:id="rId3"/>
              </a:rPr>
              <a:t>matematike</a:t>
            </a:r>
            <a:r>
              <a:rPr lang="en-US" dirty="0" smtClean="0">
                <a:hlinkClick r:id="rId3"/>
              </a:rPr>
              <a:t>/</a:t>
            </a:r>
            <a:r>
              <a:rPr lang="en-US" b="1" dirty="0" smtClean="0">
                <a:hlinkClick r:id="rId3"/>
              </a:rPr>
              <a:t>cifra</a:t>
            </a:r>
            <a:r>
              <a:rPr lang="en-US" dirty="0" smtClean="0">
                <a:hlinkClick r:id="rId3"/>
              </a:rPr>
              <a:t>-</a:t>
            </a:r>
            <a:r>
              <a:rPr lang="en-US" b="1" dirty="0" smtClean="0">
                <a:hlinkClick r:id="rId3"/>
              </a:rPr>
              <a:t>4</a:t>
            </a:r>
            <a:r>
              <a:rPr lang="en-US" dirty="0" smtClean="0">
                <a:hlinkClick r:id="rId3"/>
              </a:rPr>
              <a:t>.php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liveinternet.ru</a:t>
            </a:r>
            <a:endParaRPr lang="ru-RU" dirty="0" smtClean="0"/>
          </a:p>
          <a:p>
            <a:r>
              <a:rPr lang="ru-RU" dirty="0" smtClean="0">
                <a:hlinkClick r:id="rId5"/>
              </a:rPr>
              <a:t>http://www.chitalnya.ru/board/…</a:t>
            </a:r>
            <a:endParaRPr lang="ru-RU" dirty="0" smtClean="0"/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kids.bcm.ru/pictures/tales/3_medvedya/m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0"/>
            <a:ext cx="950122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xrest.ru/images/collection/00543/598/origina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4-tub-ru.yandex.net/i?id=110778390-52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928670"/>
            <a:ext cx="2000264" cy="171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071934" y="214291"/>
            <a:ext cx="6607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/>
              <a:t>?</a:t>
            </a:r>
            <a:endParaRPr lang="ru-RU" sz="8000" b="1" dirty="0"/>
          </a:p>
        </p:txBody>
      </p:sp>
      <p:pic>
        <p:nvPicPr>
          <p:cNvPr id="7" name="Рисунок 6" descr="http://im4-tub-ru.yandex.net/i?id=29577611-11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714620"/>
            <a:ext cx="129698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6-tub-ru.yandex.net/i?id=332955534-26-72&amp;n=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4286256"/>
            <a:ext cx="178595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7-tub-ru.yandex.net/i?id=351794563-35-72&amp;n=2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428604"/>
            <a:ext cx="2143140" cy="2214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43306" y="1214422"/>
            <a:ext cx="25178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ЧЕТЫРЕ</a:t>
            </a:r>
            <a:endParaRPr lang="ru-RU" sz="5400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3529002" y="2971800"/>
            <a:ext cx="1585930" cy="500066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071934" y="4000504"/>
            <a:ext cx="114300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786182" y="3571876"/>
            <a:ext cx="2857520" cy="57150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Прямоугольник 88"/>
          <p:cNvSpPr/>
          <p:nvPr/>
        </p:nvSpPr>
        <p:spPr>
          <a:xfrm>
            <a:off x="6440364" y="4552044"/>
            <a:ext cx="562574" cy="64294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31" y="153330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четыре. Цифра 4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314" y="4359587"/>
            <a:ext cx="8786842" cy="7143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TextBox 102"/>
          <p:cNvSpPr txBox="1"/>
          <p:nvPr/>
        </p:nvSpPr>
        <p:spPr>
          <a:xfrm>
            <a:off x="214282" y="653787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Помоги Мише  ответить на вопросы.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59184" y="1196752"/>
            <a:ext cx="400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Сколько вагонов было?</a:t>
            </a:r>
            <a:endParaRPr lang="ru-RU" sz="24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grpSp>
        <p:nvGrpSpPr>
          <p:cNvPr id="3" name="Группа 25"/>
          <p:cNvGrpSpPr/>
          <p:nvPr/>
        </p:nvGrpSpPr>
        <p:grpSpPr>
          <a:xfrm>
            <a:off x="428596" y="2571744"/>
            <a:ext cx="2071797" cy="1071570"/>
            <a:chOff x="428596" y="2428868"/>
            <a:chExt cx="2009015" cy="1214446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>
              <a:off x="1723231" y="3143248"/>
              <a:ext cx="71438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Группа 95"/>
            <p:cNvGrpSpPr/>
            <p:nvPr/>
          </p:nvGrpSpPr>
          <p:grpSpPr>
            <a:xfrm>
              <a:off x="428596" y="2428868"/>
              <a:ext cx="1571636" cy="1214446"/>
              <a:chOff x="1928794" y="2143116"/>
              <a:chExt cx="1571636" cy="1214446"/>
            </a:xfrm>
          </p:grpSpPr>
          <p:sp>
            <p:nvSpPr>
              <p:cNvPr id="31" name="Прямоугольник 30"/>
              <p:cNvSpPr/>
              <p:nvPr/>
            </p:nvSpPr>
            <p:spPr>
              <a:xfrm>
                <a:off x="1928794" y="2143116"/>
                <a:ext cx="1571636" cy="857256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Овал 31"/>
              <p:cNvSpPr/>
              <p:nvPr/>
            </p:nvSpPr>
            <p:spPr>
              <a:xfrm>
                <a:off x="2071670" y="3000372"/>
                <a:ext cx="428628" cy="35719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Овал 32"/>
              <p:cNvSpPr/>
              <p:nvPr/>
            </p:nvSpPr>
            <p:spPr>
              <a:xfrm>
                <a:off x="2786050" y="3000372"/>
                <a:ext cx="428628" cy="35719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2071543" y="3143248"/>
              <a:ext cx="14287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2211195" y="3143248"/>
              <a:ext cx="14287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5"/>
          <p:cNvGrpSpPr/>
          <p:nvPr/>
        </p:nvGrpSpPr>
        <p:grpSpPr>
          <a:xfrm>
            <a:off x="2411760" y="2834383"/>
            <a:ext cx="971350" cy="642942"/>
            <a:chOff x="2786050" y="2834383"/>
            <a:chExt cx="971350" cy="642942"/>
          </a:xfrm>
        </p:grpSpPr>
        <p:grpSp>
          <p:nvGrpSpPr>
            <p:cNvPr id="7" name="Группа 2"/>
            <p:cNvGrpSpPr/>
            <p:nvPr/>
          </p:nvGrpSpPr>
          <p:grpSpPr>
            <a:xfrm>
              <a:off x="3290106" y="3139045"/>
              <a:ext cx="467294" cy="126067"/>
              <a:chOff x="6003852" y="3292146"/>
              <a:chExt cx="467294" cy="126067"/>
            </a:xfrm>
          </p:grpSpPr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6003852" y="3371492"/>
                <a:ext cx="46729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 rot="5400000">
                <a:off x="6276968" y="3354361"/>
                <a:ext cx="126067" cy="163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Группа 95"/>
            <p:cNvGrpSpPr/>
            <p:nvPr/>
          </p:nvGrpSpPr>
          <p:grpSpPr>
            <a:xfrm>
              <a:off x="2786050" y="2834383"/>
              <a:ext cx="736704" cy="642942"/>
              <a:chOff x="1928794" y="2143116"/>
              <a:chExt cx="1571636" cy="1214446"/>
            </a:xfrm>
          </p:grpSpPr>
          <p:sp>
            <p:nvSpPr>
              <p:cNvPr id="35" name="Прямоугольник 34"/>
              <p:cNvSpPr/>
              <p:nvPr/>
            </p:nvSpPr>
            <p:spPr>
              <a:xfrm>
                <a:off x="1928794" y="2143116"/>
                <a:ext cx="1571636" cy="857256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2071670" y="3000372"/>
                <a:ext cx="428628" cy="35719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Овал 36"/>
              <p:cNvSpPr/>
              <p:nvPr/>
            </p:nvSpPr>
            <p:spPr>
              <a:xfrm>
                <a:off x="2786050" y="3000372"/>
                <a:ext cx="428628" cy="35719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9" name="TextBox 38"/>
          <p:cNvSpPr txBox="1"/>
          <p:nvPr/>
        </p:nvSpPr>
        <p:spPr>
          <a:xfrm>
            <a:off x="5004048" y="1196752"/>
            <a:ext cx="2548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Сколько станет?</a:t>
            </a:r>
            <a:endParaRPr lang="ru-RU" sz="24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4"/>
          <p:cNvGrpSpPr/>
          <p:nvPr/>
        </p:nvGrpSpPr>
        <p:grpSpPr>
          <a:xfrm>
            <a:off x="3355365" y="2834383"/>
            <a:ext cx="951212" cy="642942"/>
            <a:chOff x="4411360" y="2834383"/>
            <a:chExt cx="951212" cy="642942"/>
          </a:xfrm>
        </p:grpSpPr>
        <p:grpSp>
          <p:nvGrpSpPr>
            <p:cNvPr id="12" name="Группа 48"/>
            <p:cNvGrpSpPr/>
            <p:nvPr/>
          </p:nvGrpSpPr>
          <p:grpSpPr>
            <a:xfrm>
              <a:off x="4895278" y="3140968"/>
              <a:ext cx="467294" cy="126067"/>
              <a:chOff x="5989602" y="3292146"/>
              <a:chExt cx="467294" cy="126067"/>
            </a:xfrm>
          </p:grpSpPr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5989602" y="3371492"/>
                <a:ext cx="46729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 rot="5400000">
                <a:off x="6287428" y="3354361"/>
                <a:ext cx="126067" cy="163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Группа 95"/>
            <p:cNvGrpSpPr/>
            <p:nvPr/>
          </p:nvGrpSpPr>
          <p:grpSpPr>
            <a:xfrm>
              <a:off x="4411360" y="2834383"/>
              <a:ext cx="736704" cy="642942"/>
              <a:chOff x="1928794" y="2143116"/>
              <a:chExt cx="1571636" cy="1214446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1928794" y="2143116"/>
                <a:ext cx="1571636" cy="857256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2071670" y="3000372"/>
                <a:ext cx="428628" cy="35719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Овал 42"/>
              <p:cNvSpPr/>
              <p:nvPr/>
            </p:nvSpPr>
            <p:spPr>
              <a:xfrm>
                <a:off x="2786050" y="3000372"/>
                <a:ext cx="428628" cy="35719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61" name="TextBox 60"/>
          <p:cNvSpPr txBox="1"/>
          <p:nvPr/>
        </p:nvSpPr>
        <p:spPr>
          <a:xfrm>
            <a:off x="432446" y="4581128"/>
            <a:ext cx="5049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Составьте выражение к рисунку:    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81450" y="4581128"/>
            <a:ext cx="880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 +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788024" y="1196752"/>
            <a:ext cx="0" cy="1374992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603071" y="1692697"/>
            <a:ext cx="446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465" y="2836062"/>
            <a:ext cx="749300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5" name="Прямоугольник 84"/>
          <p:cNvSpPr/>
          <p:nvPr/>
        </p:nvSpPr>
        <p:spPr>
          <a:xfrm>
            <a:off x="1482497" y="5610022"/>
            <a:ext cx="562574" cy="64294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55386" y="5610022"/>
            <a:ext cx="562574" cy="64294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2585891" y="5610022"/>
            <a:ext cx="562574" cy="64294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925925" y="1700808"/>
            <a:ext cx="446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571868" y="5157629"/>
            <a:ext cx="5429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Внимание!</a:t>
            </a:r>
          </a:p>
          <a:p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Данное </a:t>
            </a:r>
            <a:r>
              <a:rPr lang="ru-RU" i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можно выполнять интерактивно.  Во время демонстрации навести курсор на  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нужную карточку </a:t>
            </a:r>
            <a:r>
              <a:rPr lang="ru-RU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появления ладошки.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Кликнуть!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378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81481E-6 L 0.65572 -0.1548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78" y="-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  <p:bldLst>
      <p:bldP spid="104" grpId="0"/>
      <p:bldP spid="39" grpId="0"/>
      <p:bldP spid="61" grpId="0"/>
      <p:bldP spid="9" grpId="0"/>
      <p:bldP spid="85" grpId="0" animBg="1"/>
      <p:bldP spid="86" grpId="0" animBg="1"/>
      <p:bldP spid="87" grpId="0" animBg="1"/>
      <p:bldP spid="90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31" y="153330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Число четыре. Цифра 4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314" y="4359587"/>
            <a:ext cx="8786842" cy="7143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TextBox 102"/>
          <p:cNvSpPr txBox="1"/>
          <p:nvPr/>
        </p:nvSpPr>
        <p:spPr>
          <a:xfrm>
            <a:off x="214282" y="653787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Какую карточку с точками надо поставить последней?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grpSp>
        <p:nvGrpSpPr>
          <p:cNvPr id="2" name="Группа 25"/>
          <p:cNvGrpSpPr/>
          <p:nvPr/>
        </p:nvGrpSpPr>
        <p:grpSpPr>
          <a:xfrm>
            <a:off x="428596" y="2571744"/>
            <a:ext cx="2071797" cy="1071570"/>
            <a:chOff x="428596" y="2428868"/>
            <a:chExt cx="2009015" cy="1214446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>
              <a:off x="1723231" y="3143248"/>
              <a:ext cx="71438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95"/>
            <p:cNvGrpSpPr/>
            <p:nvPr/>
          </p:nvGrpSpPr>
          <p:grpSpPr>
            <a:xfrm>
              <a:off x="428596" y="2428868"/>
              <a:ext cx="1571636" cy="1214446"/>
              <a:chOff x="1928794" y="2143116"/>
              <a:chExt cx="1571636" cy="1214446"/>
            </a:xfrm>
          </p:grpSpPr>
          <p:sp>
            <p:nvSpPr>
              <p:cNvPr id="31" name="Прямоугольник 30"/>
              <p:cNvSpPr/>
              <p:nvPr/>
            </p:nvSpPr>
            <p:spPr>
              <a:xfrm>
                <a:off x="1928794" y="2143116"/>
                <a:ext cx="1571636" cy="857256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Овал 31"/>
              <p:cNvSpPr/>
              <p:nvPr/>
            </p:nvSpPr>
            <p:spPr>
              <a:xfrm>
                <a:off x="2071670" y="3000372"/>
                <a:ext cx="428628" cy="35719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Овал 32"/>
              <p:cNvSpPr/>
              <p:nvPr/>
            </p:nvSpPr>
            <p:spPr>
              <a:xfrm>
                <a:off x="2786050" y="3000372"/>
                <a:ext cx="428628" cy="35719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2071543" y="3143248"/>
              <a:ext cx="14287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2211195" y="3143248"/>
              <a:ext cx="14287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5"/>
          <p:cNvGrpSpPr/>
          <p:nvPr/>
        </p:nvGrpSpPr>
        <p:grpSpPr>
          <a:xfrm>
            <a:off x="2411760" y="2834383"/>
            <a:ext cx="971350" cy="642942"/>
            <a:chOff x="2786050" y="2834383"/>
            <a:chExt cx="971350" cy="642942"/>
          </a:xfrm>
        </p:grpSpPr>
        <p:grpSp>
          <p:nvGrpSpPr>
            <p:cNvPr id="6" name="Группа 2"/>
            <p:cNvGrpSpPr/>
            <p:nvPr/>
          </p:nvGrpSpPr>
          <p:grpSpPr>
            <a:xfrm>
              <a:off x="3290106" y="3139045"/>
              <a:ext cx="467294" cy="126067"/>
              <a:chOff x="6003852" y="3292146"/>
              <a:chExt cx="467294" cy="126067"/>
            </a:xfrm>
          </p:grpSpPr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6003852" y="3371492"/>
                <a:ext cx="46729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 rot="5400000">
                <a:off x="6276968" y="3354361"/>
                <a:ext cx="126067" cy="163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Группа 95"/>
            <p:cNvGrpSpPr/>
            <p:nvPr/>
          </p:nvGrpSpPr>
          <p:grpSpPr>
            <a:xfrm>
              <a:off x="2786050" y="2834383"/>
              <a:ext cx="736704" cy="642942"/>
              <a:chOff x="1928794" y="2143116"/>
              <a:chExt cx="1571636" cy="1214446"/>
            </a:xfrm>
          </p:grpSpPr>
          <p:sp>
            <p:nvSpPr>
              <p:cNvPr id="35" name="Прямоугольник 34"/>
              <p:cNvSpPr/>
              <p:nvPr/>
            </p:nvSpPr>
            <p:spPr>
              <a:xfrm>
                <a:off x="1928794" y="2143116"/>
                <a:ext cx="1571636" cy="857256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2071670" y="3000372"/>
                <a:ext cx="428628" cy="35719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Овал 36"/>
              <p:cNvSpPr/>
              <p:nvPr/>
            </p:nvSpPr>
            <p:spPr>
              <a:xfrm>
                <a:off x="2786050" y="3000372"/>
                <a:ext cx="428628" cy="35719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8" name="Группа 4"/>
          <p:cNvGrpSpPr/>
          <p:nvPr/>
        </p:nvGrpSpPr>
        <p:grpSpPr>
          <a:xfrm>
            <a:off x="3355365" y="2834383"/>
            <a:ext cx="951212" cy="642942"/>
            <a:chOff x="4411360" y="2834383"/>
            <a:chExt cx="951212" cy="642942"/>
          </a:xfrm>
        </p:grpSpPr>
        <p:grpSp>
          <p:nvGrpSpPr>
            <p:cNvPr id="9" name="Группа 48"/>
            <p:cNvGrpSpPr/>
            <p:nvPr/>
          </p:nvGrpSpPr>
          <p:grpSpPr>
            <a:xfrm>
              <a:off x="4895278" y="3140968"/>
              <a:ext cx="467294" cy="126067"/>
              <a:chOff x="5989602" y="3292146"/>
              <a:chExt cx="467294" cy="126067"/>
            </a:xfrm>
          </p:grpSpPr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5989602" y="3371492"/>
                <a:ext cx="46729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 rot="5400000">
                <a:off x="6287428" y="3354361"/>
                <a:ext cx="126067" cy="163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Группа 95"/>
            <p:cNvGrpSpPr/>
            <p:nvPr/>
          </p:nvGrpSpPr>
          <p:grpSpPr>
            <a:xfrm>
              <a:off x="4411360" y="2834383"/>
              <a:ext cx="736704" cy="642942"/>
              <a:chOff x="1928794" y="2143116"/>
              <a:chExt cx="1571636" cy="1214446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1928794" y="2143116"/>
                <a:ext cx="1571636" cy="857256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2071670" y="3000372"/>
                <a:ext cx="428628" cy="35719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Овал 42"/>
              <p:cNvSpPr/>
              <p:nvPr/>
            </p:nvSpPr>
            <p:spPr>
              <a:xfrm>
                <a:off x="2786050" y="3000372"/>
                <a:ext cx="428628" cy="35719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62" y="5612721"/>
            <a:ext cx="665163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171" y="5607959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642" y="5607959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113" y="5607959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934" y="5612721"/>
            <a:ext cx="665163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643" y="5607959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464" y="5607959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285" y="5607959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756" y="5607959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578" y="5601609"/>
            <a:ext cx="669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465" y="2836062"/>
            <a:ext cx="749300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49786"/>
            <a:ext cx="665163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645024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027" y="3645024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Прямоугольник 67"/>
          <p:cNvSpPr/>
          <p:nvPr/>
        </p:nvSpPr>
        <p:spPr>
          <a:xfrm>
            <a:off x="359470" y="4437112"/>
            <a:ext cx="8078272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Внимание!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Данное задание можно выполнить интерактивно.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этого презентацию надо перевести в режим редактирования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866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31" y="153330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24. Число четыре. Цифра 4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314" y="4359587"/>
            <a:ext cx="8786842" cy="7143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TextBox 102"/>
          <p:cNvSpPr txBox="1"/>
          <p:nvPr/>
        </p:nvSpPr>
        <p:spPr>
          <a:xfrm>
            <a:off x="214282" y="653787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Какую карточку с точками надо поставить последней?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grpSp>
        <p:nvGrpSpPr>
          <p:cNvPr id="2" name="Группа 25"/>
          <p:cNvGrpSpPr/>
          <p:nvPr/>
        </p:nvGrpSpPr>
        <p:grpSpPr>
          <a:xfrm>
            <a:off x="428596" y="2571744"/>
            <a:ext cx="2071797" cy="1071570"/>
            <a:chOff x="428596" y="2428868"/>
            <a:chExt cx="2009015" cy="1214446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>
              <a:off x="1723231" y="3143248"/>
              <a:ext cx="71438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95"/>
            <p:cNvGrpSpPr/>
            <p:nvPr/>
          </p:nvGrpSpPr>
          <p:grpSpPr>
            <a:xfrm>
              <a:off x="428596" y="2428868"/>
              <a:ext cx="1571636" cy="1214446"/>
              <a:chOff x="1928794" y="2143116"/>
              <a:chExt cx="1571636" cy="1214446"/>
            </a:xfrm>
          </p:grpSpPr>
          <p:sp>
            <p:nvSpPr>
              <p:cNvPr id="31" name="Прямоугольник 30"/>
              <p:cNvSpPr/>
              <p:nvPr/>
            </p:nvSpPr>
            <p:spPr>
              <a:xfrm>
                <a:off x="1928794" y="2143116"/>
                <a:ext cx="1571636" cy="857256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Овал 31"/>
              <p:cNvSpPr/>
              <p:nvPr/>
            </p:nvSpPr>
            <p:spPr>
              <a:xfrm>
                <a:off x="2071670" y="3000372"/>
                <a:ext cx="428628" cy="35719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Овал 32"/>
              <p:cNvSpPr/>
              <p:nvPr/>
            </p:nvSpPr>
            <p:spPr>
              <a:xfrm>
                <a:off x="2786050" y="3000372"/>
                <a:ext cx="428628" cy="35719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2071543" y="3143248"/>
              <a:ext cx="14287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2211195" y="3143248"/>
              <a:ext cx="14287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5"/>
          <p:cNvGrpSpPr/>
          <p:nvPr/>
        </p:nvGrpSpPr>
        <p:grpSpPr>
          <a:xfrm>
            <a:off x="2411760" y="2834383"/>
            <a:ext cx="971350" cy="642942"/>
            <a:chOff x="2786050" y="2834383"/>
            <a:chExt cx="971350" cy="642942"/>
          </a:xfrm>
        </p:grpSpPr>
        <p:grpSp>
          <p:nvGrpSpPr>
            <p:cNvPr id="6" name="Группа 2"/>
            <p:cNvGrpSpPr/>
            <p:nvPr/>
          </p:nvGrpSpPr>
          <p:grpSpPr>
            <a:xfrm>
              <a:off x="3290106" y="3139045"/>
              <a:ext cx="467294" cy="126067"/>
              <a:chOff x="6003852" y="3292146"/>
              <a:chExt cx="467294" cy="126067"/>
            </a:xfrm>
          </p:grpSpPr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6003852" y="3371492"/>
                <a:ext cx="46729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 rot="5400000">
                <a:off x="6276968" y="3354361"/>
                <a:ext cx="126067" cy="163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Группа 95"/>
            <p:cNvGrpSpPr/>
            <p:nvPr/>
          </p:nvGrpSpPr>
          <p:grpSpPr>
            <a:xfrm>
              <a:off x="2786050" y="2834383"/>
              <a:ext cx="736704" cy="642942"/>
              <a:chOff x="1928794" y="2143116"/>
              <a:chExt cx="1571636" cy="1214446"/>
            </a:xfrm>
          </p:grpSpPr>
          <p:sp>
            <p:nvSpPr>
              <p:cNvPr id="35" name="Прямоугольник 34"/>
              <p:cNvSpPr/>
              <p:nvPr/>
            </p:nvSpPr>
            <p:spPr>
              <a:xfrm>
                <a:off x="1928794" y="2143116"/>
                <a:ext cx="1571636" cy="857256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2071670" y="3000372"/>
                <a:ext cx="428628" cy="35719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Овал 36"/>
              <p:cNvSpPr/>
              <p:nvPr/>
            </p:nvSpPr>
            <p:spPr>
              <a:xfrm>
                <a:off x="2786050" y="3000372"/>
                <a:ext cx="428628" cy="357190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8" name="Группа 4"/>
          <p:cNvGrpSpPr/>
          <p:nvPr/>
        </p:nvGrpSpPr>
        <p:grpSpPr>
          <a:xfrm>
            <a:off x="3355365" y="2834383"/>
            <a:ext cx="951212" cy="642942"/>
            <a:chOff x="4411360" y="2834383"/>
            <a:chExt cx="951212" cy="642942"/>
          </a:xfrm>
        </p:grpSpPr>
        <p:grpSp>
          <p:nvGrpSpPr>
            <p:cNvPr id="9" name="Группа 48"/>
            <p:cNvGrpSpPr/>
            <p:nvPr/>
          </p:nvGrpSpPr>
          <p:grpSpPr>
            <a:xfrm>
              <a:off x="4895278" y="3140968"/>
              <a:ext cx="467294" cy="126067"/>
              <a:chOff x="5989602" y="3292146"/>
              <a:chExt cx="467294" cy="126067"/>
            </a:xfrm>
          </p:grpSpPr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5989602" y="3371492"/>
                <a:ext cx="46729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 rot="5400000">
                <a:off x="6287428" y="3354361"/>
                <a:ext cx="126067" cy="163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Группа 95"/>
            <p:cNvGrpSpPr/>
            <p:nvPr/>
          </p:nvGrpSpPr>
          <p:grpSpPr>
            <a:xfrm>
              <a:off x="4411360" y="2834383"/>
              <a:ext cx="736704" cy="642942"/>
              <a:chOff x="1928794" y="2143116"/>
              <a:chExt cx="1571636" cy="1214446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1928794" y="2143116"/>
                <a:ext cx="1571636" cy="857256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2071670" y="3000372"/>
                <a:ext cx="428628" cy="35719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Овал 42"/>
              <p:cNvSpPr/>
              <p:nvPr/>
            </p:nvSpPr>
            <p:spPr>
              <a:xfrm>
                <a:off x="2786050" y="3000372"/>
                <a:ext cx="428628" cy="35719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62" y="5612721"/>
            <a:ext cx="665163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171" y="5607959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642" y="5607959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113" y="5607959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934" y="5612721"/>
            <a:ext cx="665163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643" y="5607959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464" y="5607959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285" y="5607959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756" y="5607959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578" y="5601609"/>
            <a:ext cx="669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465" y="2836062"/>
            <a:ext cx="749300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49786"/>
            <a:ext cx="665163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645024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027" y="3645024"/>
            <a:ext cx="66992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" name="TextBox 41"/>
          <p:cNvSpPr txBox="1"/>
          <p:nvPr/>
        </p:nvSpPr>
        <p:spPr>
          <a:xfrm>
            <a:off x="6269982" y="135729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ПРОВЕРЬ!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99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0.00231 L 0.14635 -0.2907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-1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Овал 93"/>
          <p:cNvSpPr/>
          <p:nvPr/>
        </p:nvSpPr>
        <p:spPr>
          <a:xfrm>
            <a:off x="6239767" y="1416890"/>
            <a:ext cx="1914811" cy="78422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solidFill>
              <a:srgbClr val="00B050"/>
            </a:solidFill>
            <a:prstDash val="solid"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Овал 92"/>
          <p:cNvSpPr/>
          <p:nvPr/>
        </p:nvSpPr>
        <p:spPr>
          <a:xfrm>
            <a:off x="3438228" y="1416890"/>
            <a:ext cx="1914811" cy="784222"/>
          </a:xfrm>
          <a:prstGeom prst="ellipse">
            <a:avLst/>
          </a:prstGeom>
          <a:gradFill flip="none" rotWithShape="1">
            <a:gsLst>
              <a:gs pos="0">
                <a:srgbClr val="339F11">
                  <a:tint val="66000"/>
                  <a:satMod val="160000"/>
                </a:srgbClr>
              </a:gs>
              <a:gs pos="50000">
                <a:srgbClr val="339F11">
                  <a:tint val="44500"/>
                  <a:satMod val="160000"/>
                </a:srgbClr>
              </a:gs>
              <a:gs pos="100000">
                <a:srgbClr val="339F11">
                  <a:tint val="23500"/>
                  <a:satMod val="160000"/>
                </a:srgbClr>
              </a:gs>
            </a:gsLst>
            <a:lin ang="8100000" scaled="1"/>
            <a:tileRect/>
          </a:gradFill>
          <a:ln w="3175">
            <a:solidFill>
              <a:srgbClr val="00B050"/>
            </a:solidFill>
            <a:prstDash val="solid"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64603" y="1114489"/>
            <a:ext cx="784760" cy="86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457138" y="1381986"/>
            <a:ext cx="1914811" cy="784222"/>
          </a:xfrm>
          <a:prstGeom prst="ellipse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175">
            <a:solidFill>
              <a:srgbClr val="00B050"/>
            </a:solidFill>
            <a:prstDash val="solid"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sp>
        <p:nvSpPr>
          <p:cNvPr id="114" name="TextBox 113"/>
          <p:cNvSpPr txBox="1"/>
          <p:nvPr/>
        </p:nvSpPr>
        <p:spPr>
          <a:xfrm>
            <a:off x="214282" y="548680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Назови число предметов на каждом рисунке: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1331640" y="2597024"/>
            <a:ext cx="1266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четыре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35195" y="3162818"/>
            <a:ext cx="7752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Число три записывают знаком - 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цифрой 4.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5" name="Прямая соединительная линия 134"/>
          <p:cNvCxnSpPr>
            <a:stCxn id="137" idx="0"/>
          </p:cNvCxnSpPr>
          <p:nvPr/>
        </p:nvCxnSpPr>
        <p:spPr>
          <a:xfrm flipH="1">
            <a:off x="4533266" y="3682939"/>
            <a:ext cx="3505" cy="2682617"/>
          </a:xfrm>
          <a:prstGeom prst="line">
            <a:avLst/>
          </a:prstGeom>
          <a:ln w="1270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>
            <a:stCxn id="137" idx="1"/>
            <a:endCxn id="137" idx="3"/>
          </p:cNvCxnSpPr>
          <p:nvPr/>
        </p:nvCxnSpPr>
        <p:spPr>
          <a:xfrm>
            <a:off x="3195771" y="5024248"/>
            <a:ext cx="2682000" cy="0"/>
          </a:xfrm>
          <a:prstGeom prst="line">
            <a:avLst/>
          </a:prstGeom>
          <a:ln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Прямоугольник 136"/>
          <p:cNvSpPr/>
          <p:nvPr/>
        </p:nvSpPr>
        <p:spPr>
          <a:xfrm>
            <a:off x="3195771" y="3682939"/>
            <a:ext cx="2682000" cy="2682617"/>
          </a:xfrm>
          <a:prstGeom prst="rect">
            <a:avLst/>
          </a:prstGeom>
          <a:noFill/>
          <a:ln w="28575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32-конечная звезда 137"/>
          <p:cNvSpPr/>
          <p:nvPr/>
        </p:nvSpPr>
        <p:spPr>
          <a:xfrm>
            <a:off x="4806101" y="3586418"/>
            <a:ext cx="232832" cy="193041"/>
          </a:xfrm>
          <a:prstGeom prst="star32">
            <a:avLst>
              <a:gd name="adj" fmla="val 26255"/>
            </a:avLst>
          </a:pr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38" y="1164475"/>
            <a:ext cx="1047760" cy="384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81986"/>
            <a:ext cx="900386" cy="427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23923" y="1941404"/>
            <a:ext cx="948026" cy="449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45" y="1572500"/>
            <a:ext cx="904612" cy="430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1391" y="1071414"/>
            <a:ext cx="2215801" cy="1363046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3282133" y="1071414"/>
            <a:ext cx="2215801" cy="1363046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3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9812" flipH="1">
            <a:off x="7310846" y="1853215"/>
            <a:ext cx="1059637" cy="615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590" y="1809001"/>
            <a:ext cx="1059637" cy="615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5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3894">
            <a:off x="7160201" y="1278413"/>
            <a:ext cx="1059637" cy="615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93375"/>
            <a:ext cx="1059637" cy="615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7" name="Прямоугольник 86"/>
          <p:cNvSpPr/>
          <p:nvPr/>
        </p:nvSpPr>
        <p:spPr>
          <a:xfrm>
            <a:off x="6172623" y="1071414"/>
            <a:ext cx="2215801" cy="1363046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759" y="1103646"/>
            <a:ext cx="784760" cy="86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362" y="1586226"/>
            <a:ext cx="784760" cy="86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53270">
            <a:off x="4533266" y="1630562"/>
            <a:ext cx="784760" cy="86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5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93452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6" name="TextBox 95"/>
          <p:cNvSpPr txBox="1"/>
          <p:nvPr/>
        </p:nvSpPr>
        <p:spPr>
          <a:xfrm>
            <a:off x="4427985" y="2597024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четыре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493452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8" name="TextBox 97"/>
          <p:cNvSpPr txBox="1"/>
          <p:nvPr/>
        </p:nvSpPr>
        <p:spPr>
          <a:xfrm>
            <a:off x="7202498" y="2597024"/>
            <a:ext cx="1209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четыре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981" y="2478704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4395633" y="3682939"/>
            <a:ext cx="530013" cy="1762285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390033" y="5445224"/>
            <a:ext cx="122537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5353039" y="4564081"/>
            <a:ext cx="524733" cy="1801475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171431" y="153330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Число четыре. Цифра 4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853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34" grpId="0"/>
      <p:bldP spid="138" grpId="0" animBg="1"/>
      <p:bldP spid="138" grpId="1" animBg="1"/>
      <p:bldP spid="96" grpId="0"/>
      <p:bldP spid="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762000" y="1143000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2971800" y="3733800"/>
            <a:ext cx="19050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>
            <a:off x="4343400" y="1676400"/>
            <a:ext cx="1143000" cy="4191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H="1">
            <a:off x="2971800" y="1143000"/>
            <a:ext cx="838200" cy="25908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5" name="Oval 3"/>
          <p:cNvSpPr>
            <a:spLocks noChangeArrowheads="1"/>
          </p:cNvSpPr>
          <p:nvPr/>
        </p:nvSpPr>
        <p:spPr bwMode="auto">
          <a:xfrm>
            <a:off x="3733800" y="11430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21" name="Oval 9"/>
          <p:cNvSpPr>
            <a:spLocks noChangeArrowheads="1"/>
          </p:cNvSpPr>
          <p:nvPr/>
        </p:nvSpPr>
        <p:spPr bwMode="auto">
          <a:xfrm>
            <a:off x="5410200" y="16002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2590800"/>
            <a:ext cx="19431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7" name="Picture 1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637"/>
          <a:stretch>
            <a:fillRect/>
          </a:stretch>
        </p:blipFill>
        <p:spPr bwMode="auto">
          <a:xfrm rot="-484479">
            <a:off x="6553200" y="4191000"/>
            <a:ext cx="17367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333"/>
          <a:stretch>
            <a:fillRect/>
          </a:stretch>
        </p:blipFill>
        <p:spPr bwMode="auto">
          <a:xfrm rot="-1205062">
            <a:off x="7439025" y="2286000"/>
            <a:ext cx="170497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609600"/>
            <a:ext cx="18764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2949575" y="-130175"/>
            <a:ext cx="387350" cy="1714500"/>
          </a:xfrm>
          <a:prstGeom prst="rect">
            <a:avLst/>
          </a:prstGeom>
          <a:noFill/>
        </p:spPr>
      </p:pic>
      <p:sp>
        <p:nvSpPr>
          <p:cNvPr id="14" name="Стрелка вправо 13">
            <a:hlinkClick r:id="rId4" action="ppaction://hlinksldjump"/>
          </p:cNvPr>
          <p:cNvSpPr/>
          <p:nvPr/>
        </p:nvSpPr>
        <p:spPr>
          <a:xfrm>
            <a:off x="5214942" y="614364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.0111 L -0.08542 0.3825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42 0.38252 L 0.13125 0.382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8958 0.07169 L 0.06458 0.68224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3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401</Words>
  <Application>Microsoft Office PowerPoint</Application>
  <PresentationFormat>Экран (4:3)</PresentationFormat>
  <Paragraphs>119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  Число и цифра 4 УМК «ПЕРСПЕКТИВНАЯ НАЧАЛЬНАЯ ШКОЛА» 1 класс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 цифры</dc:title>
  <dc:creator>Бойкова Оксана Владимировна</dc:creator>
  <cp:lastModifiedBy>Пользователь</cp:lastModifiedBy>
  <cp:revision>85</cp:revision>
  <dcterms:created xsi:type="dcterms:W3CDTF">2010-07-19T13:03:57Z</dcterms:created>
  <dcterms:modified xsi:type="dcterms:W3CDTF">2015-02-22T11:12:52Z</dcterms:modified>
</cp:coreProperties>
</file>