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0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7" r:id="rId11"/>
    <p:sldId id="268" r:id="rId12"/>
    <p:sldId id="266" r:id="rId13"/>
    <p:sldId id="274" r:id="rId14"/>
    <p:sldId id="275" r:id="rId15"/>
    <p:sldId id="282" r:id="rId16"/>
    <p:sldId id="289" r:id="rId17"/>
    <p:sldId id="290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5" r:id="rId26"/>
    <p:sldId id="283" r:id="rId27"/>
    <p:sldId id="284" r:id="rId28"/>
    <p:sldId id="28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CC99FF"/>
    <a:srgbClr val="FFCCFF"/>
    <a:srgbClr val="99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15" autoAdjust="0"/>
    <p:restoredTop sz="94011" autoAdjust="0"/>
  </p:normalViewPr>
  <p:slideViewPr>
    <p:cSldViewPr>
      <p:cViewPr varScale="1">
        <p:scale>
          <a:sx n="83" d="100"/>
          <a:sy n="83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0209FB-3DA0-486C-A683-90FCC6018C7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95576-F60D-425E-AE8E-C35AFFBCBA2C}" type="slidenum">
              <a:rPr lang="ru-RU"/>
              <a:pPr/>
              <a:t>1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F366-0779-4DBE-9344-E3EF4CFF6D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A1955-6E67-492E-9899-A744BFD5BC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51FF8-B18A-4EB3-BB08-A8E0F1D70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F2C61B-BE72-4421-92FF-FFD46C6CD0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9517D-CE01-43F3-9D59-3841CE651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2BACA-5112-4FC9-A3FF-6CE5243F04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59BAE-7B83-41A7-8ED6-D4F0381E0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B71EF-C55B-4D04-861C-75C80F3F6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AF49-92F9-4F7A-9F6B-F9D8F9930F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AA72-6D2E-4537-A9C6-46F618179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E6EE5-7796-43CD-A10C-65B64CD19F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BE7CA-0B99-4E4F-80FD-48A5AAD5DB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65EED0-FF0F-4EAB-A954-8181326C938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slide" Target="slide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slide" Target="slide18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5372100"/>
            <a:ext cx="1728788" cy="720725"/>
          </a:xfrm>
          <a:prstGeom prst="actionButtonBlank">
            <a:avLst/>
          </a:prstGeom>
          <a:gradFill rotWithShape="1">
            <a:gsLst>
              <a:gs pos="0">
                <a:srgbClr val="66FF33"/>
              </a:gs>
              <a:gs pos="50000">
                <a:srgbClr val="FFFF00"/>
              </a:gs>
              <a:gs pos="100000">
                <a:srgbClr val="66FF33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5445125"/>
            <a:ext cx="16017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начать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692275" y="4868863"/>
            <a:ext cx="605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6600"/>
                </a:solidFill>
                <a:latin typeface="Comic Sans MS" pitchFamily="66" charset="0"/>
              </a:rPr>
              <a:t>Тренажёр по математике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2124075" y="981075"/>
            <a:ext cx="5327650" cy="27352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49256"/>
              </a:avLst>
            </a:prstTxWarp>
          </a:bodyPr>
          <a:lstStyle/>
          <a:p>
            <a:pPr algn="ctr"/>
            <a:r>
              <a:rPr lang="ru-RU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Comic Sans MS"/>
              </a:rPr>
              <a:t>Задачи на нахождение </a:t>
            </a:r>
          </a:p>
        </p:txBody>
      </p:sp>
      <p:sp>
        <p:nvSpPr>
          <p:cNvPr id="2072" name="WordArt 24"/>
          <p:cNvSpPr>
            <a:spLocks noChangeArrowheads="1" noChangeShapeType="1" noTextEdit="1"/>
          </p:cNvSpPr>
          <p:nvPr/>
        </p:nvSpPr>
        <p:spPr bwMode="auto">
          <a:xfrm>
            <a:off x="2627313" y="2205038"/>
            <a:ext cx="4141787" cy="369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площади   и периметра</a:t>
            </a:r>
          </a:p>
        </p:txBody>
      </p: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4579938" y="2997200"/>
            <a:ext cx="1279525" cy="368300"/>
            <a:chOff x="657" y="2296"/>
            <a:chExt cx="1015" cy="272"/>
          </a:xfrm>
        </p:grpSpPr>
        <p:sp>
          <p:nvSpPr>
            <p:cNvPr id="207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657" y="2296"/>
              <a:ext cx="1015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S = a  b</a:t>
              </a:r>
              <a:endPara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endParaRP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1385" y="2432"/>
              <a:ext cx="44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4579938" y="3797300"/>
            <a:ext cx="2286000" cy="368300"/>
            <a:chOff x="2925" y="2478"/>
            <a:chExt cx="1815" cy="272"/>
          </a:xfrm>
        </p:grpSpPr>
        <p:sp>
          <p:nvSpPr>
            <p:cNvPr id="2078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925" y="2478"/>
              <a:ext cx="1815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P = (a + b)  2</a:t>
              </a:r>
              <a:endPara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endParaRPr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4468" y="2568"/>
              <a:ext cx="44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2781300"/>
            <a:ext cx="121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69" name="Group 57"/>
          <p:cNvGrpSpPr>
            <a:grpSpLocks/>
          </p:cNvGrpSpPr>
          <p:nvPr/>
        </p:nvGrpSpPr>
        <p:grpSpPr bwMode="auto">
          <a:xfrm>
            <a:off x="684213" y="765175"/>
            <a:ext cx="7920037" cy="5389563"/>
            <a:chOff x="431" y="482"/>
            <a:chExt cx="4989" cy="3395"/>
          </a:xfrm>
        </p:grpSpPr>
        <p:grpSp>
          <p:nvGrpSpPr>
            <p:cNvPr id="13354" name="Group 42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13355" name="Picture 43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3356" name="Text Box 44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525 см</a:t>
                </a:r>
              </a:p>
            </p:txBody>
          </p:sp>
        </p:grpSp>
        <p:sp>
          <p:nvSpPr>
            <p:cNvPr id="13357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431" y="482"/>
              <a:ext cx="4989" cy="7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Периметр грядки с клубникой квадратной формы  24 м.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Найди сторону этой грядки.</a:t>
              </a:r>
            </a:p>
          </p:txBody>
        </p:sp>
        <p:grpSp>
          <p:nvGrpSpPr>
            <p:cNvPr id="13358" name="Group 46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13359" name="Picture 47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3360" name="Text Box 48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20 см</a:t>
                </a:r>
              </a:p>
            </p:txBody>
          </p:sp>
        </p:grpSp>
        <p:grpSp>
          <p:nvGrpSpPr>
            <p:cNvPr id="13361" name="Group 49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13362" name="Picture 50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3363" name="Text Box 51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  6 см</a:t>
                </a:r>
              </a:p>
            </p:txBody>
          </p:sp>
        </p:grpSp>
        <p:grpSp>
          <p:nvGrpSpPr>
            <p:cNvPr id="13364" name="Group 52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13365" name="Picture 53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3366" name="Text Box 54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4 см</a:t>
                </a:r>
              </a:p>
            </p:txBody>
          </p:sp>
        </p:grpSp>
        <p:pic>
          <p:nvPicPr>
            <p:cNvPr id="13368" name="Picture 56" descr="klubn4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82" y="1236"/>
              <a:ext cx="1951" cy="175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1" name="WordArt 45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81375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Comic Sans MS"/>
              </a:rPr>
              <a:t>Солнце освещает полянку периметром 48 м. </a:t>
            </a:r>
          </a:p>
          <a:p>
            <a:pPr algn="ctr"/>
            <a:r>
              <a:rPr lang="ru-RU" sz="4000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Comic Sans MS"/>
              </a:rPr>
              <a:t>Узнай величину стороны этой полянки.</a:t>
            </a:r>
          </a:p>
        </p:txBody>
      </p:sp>
      <p:grpSp>
        <p:nvGrpSpPr>
          <p:cNvPr id="14384" name="Group 48"/>
          <p:cNvGrpSpPr>
            <a:grpSpLocks/>
          </p:cNvGrpSpPr>
          <p:nvPr/>
        </p:nvGrpSpPr>
        <p:grpSpPr bwMode="auto">
          <a:xfrm>
            <a:off x="900113" y="5013325"/>
            <a:ext cx="1511300" cy="1141413"/>
            <a:chOff x="567" y="3158"/>
            <a:chExt cx="952" cy="719"/>
          </a:xfrm>
        </p:grpSpPr>
        <p:pic>
          <p:nvPicPr>
            <p:cNvPr id="14385" name="Picture 49" descr="р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7" y="3158"/>
              <a:ext cx="952" cy="719"/>
            </a:xfrm>
            <a:prstGeom prst="rect">
              <a:avLst/>
            </a:prstGeom>
            <a:noFill/>
          </p:spPr>
        </p:pic>
        <p:sp>
          <p:nvSpPr>
            <p:cNvPr id="14386" name="Text Box 50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57" y="3339"/>
              <a:ext cx="7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latin typeface="Comic Sans MS" pitchFamily="66" charset="0"/>
                </a:rPr>
                <a:t> 6 м</a:t>
              </a:r>
            </a:p>
          </p:txBody>
        </p:sp>
      </p:grpSp>
      <p:grpSp>
        <p:nvGrpSpPr>
          <p:cNvPr id="14387" name="Group 51"/>
          <p:cNvGrpSpPr>
            <a:grpSpLocks/>
          </p:cNvGrpSpPr>
          <p:nvPr/>
        </p:nvGrpSpPr>
        <p:grpSpPr bwMode="auto">
          <a:xfrm>
            <a:off x="2843213" y="5013325"/>
            <a:ext cx="1511300" cy="1141413"/>
            <a:chOff x="567" y="3158"/>
            <a:chExt cx="952" cy="719"/>
          </a:xfrm>
        </p:grpSpPr>
        <p:pic>
          <p:nvPicPr>
            <p:cNvPr id="14388" name="Picture 52" descr="р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7" y="3158"/>
              <a:ext cx="952" cy="719"/>
            </a:xfrm>
            <a:prstGeom prst="rect">
              <a:avLst/>
            </a:prstGeom>
            <a:noFill/>
          </p:spPr>
        </p:pic>
        <p:sp>
          <p:nvSpPr>
            <p:cNvPr id="14389" name="Text Box 53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57" y="3339"/>
              <a:ext cx="7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latin typeface="Comic Sans MS" pitchFamily="66" charset="0"/>
                </a:rPr>
                <a:t> 4 м</a:t>
              </a:r>
            </a:p>
          </p:txBody>
        </p:sp>
      </p:grp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4789488" y="5013325"/>
            <a:ext cx="1654175" cy="1141413"/>
            <a:chOff x="567" y="3158"/>
            <a:chExt cx="952" cy="719"/>
          </a:xfrm>
        </p:grpSpPr>
        <p:pic>
          <p:nvPicPr>
            <p:cNvPr id="14391" name="Picture 55" descr="р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7" y="3158"/>
              <a:ext cx="952" cy="719"/>
            </a:xfrm>
            <a:prstGeom prst="rect">
              <a:avLst/>
            </a:prstGeom>
            <a:noFill/>
          </p:spPr>
        </p:pic>
        <p:sp>
          <p:nvSpPr>
            <p:cNvPr id="14392" name="Text Box 5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57" y="3339"/>
              <a:ext cx="7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FF0000"/>
                  </a:solidFill>
                  <a:latin typeface="Comic Sans MS" pitchFamily="66" charset="0"/>
                </a:rPr>
                <a:t> 12 м</a:t>
              </a:r>
            </a:p>
          </p:txBody>
        </p:sp>
      </p:grpSp>
      <p:grpSp>
        <p:nvGrpSpPr>
          <p:cNvPr id="14393" name="Group 57"/>
          <p:cNvGrpSpPr>
            <a:grpSpLocks/>
          </p:cNvGrpSpPr>
          <p:nvPr/>
        </p:nvGrpSpPr>
        <p:grpSpPr bwMode="auto">
          <a:xfrm>
            <a:off x="6732588" y="5013325"/>
            <a:ext cx="1511300" cy="1141413"/>
            <a:chOff x="567" y="3158"/>
            <a:chExt cx="952" cy="719"/>
          </a:xfrm>
        </p:grpSpPr>
        <p:pic>
          <p:nvPicPr>
            <p:cNvPr id="14394" name="Picture 58" descr="р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7" y="3158"/>
              <a:ext cx="952" cy="719"/>
            </a:xfrm>
            <a:prstGeom prst="rect">
              <a:avLst/>
            </a:prstGeom>
            <a:noFill/>
          </p:spPr>
        </p:pic>
        <p:sp>
          <p:nvSpPr>
            <p:cNvPr id="14395" name="Text Box 5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57" y="3339"/>
              <a:ext cx="7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latin typeface="Comic Sans MS" pitchFamily="66" charset="0"/>
                </a:rPr>
                <a:t> 32 м</a:t>
              </a:r>
            </a:p>
          </p:txBody>
        </p:sp>
      </p:grpSp>
      <p:pic>
        <p:nvPicPr>
          <p:cNvPr id="14396" name="Picture 60" descr="сова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1916113"/>
            <a:ext cx="3743325" cy="28098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4" name="Group 66"/>
          <p:cNvGrpSpPr>
            <a:grpSpLocks/>
          </p:cNvGrpSpPr>
          <p:nvPr/>
        </p:nvGrpSpPr>
        <p:grpSpPr bwMode="auto">
          <a:xfrm>
            <a:off x="539750" y="765175"/>
            <a:ext cx="8137525" cy="5389563"/>
            <a:chOff x="340" y="482"/>
            <a:chExt cx="5126" cy="3395"/>
          </a:xfrm>
        </p:grpSpPr>
        <p:grpSp>
          <p:nvGrpSpPr>
            <p:cNvPr id="12331" name="Group 43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12332" name="Picture 44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2333" name="Text Box 45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9 см</a:t>
                </a:r>
              </a:p>
            </p:txBody>
          </p:sp>
        </p:grpSp>
        <p:sp>
          <p:nvSpPr>
            <p:cNvPr id="12334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340" y="482"/>
              <a:ext cx="5126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Узнай сторону равностороннего треугольника,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если его периметр равен 27см.</a:t>
              </a:r>
            </a:p>
          </p:txBody>
        </p:sp>
        <p:grpSp>
          <p:nvGrpSpPr>
            <p:cNvPr id="12335" name="Group 47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12336" name="Picture 48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2337" name="Text Box 49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24 см</a:t>
                </a:r>
              </a:p>
            </p:txBody>
          </p:sp>
        </p:grpSp>
        <p:grpSp>
          <p:nvGrpSpPr>
            <p:cNvPr id="12338" name="Group 50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12339" name="Picture 51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2340" name="Text Box 52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81 см</a:t>
                </a:r>
              </a:p>
            </p:txBody>
          </p:sp>
        </p:grpSp>
        <p:grpSp>
          <p:nvGrpSpPr>
            <p:cNvPr id="12341" name="Group 53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12342" name="Picture 54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2343" name="Text Box 55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3 см</a:t>
                </a:r>
              </a:p>
            </p:txBody>
          </p:sp>
        </p:grpSp>
        <p:pic>
          <p:nvPicPr>
            <p:cNvPr id="12352" name="Picture 64" descr="сова1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9" y="1320"/>
              <a:ext cx="1722" cy="1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07" name="Group 55"/>
          <p:cNvGrpSpPr>
            <a:grpSpLocks/>
          </p:cNvGrpSpPr>
          <p:nvPr/>
        </p:nvGrpSpPr>
        <p:grpSpPr bwMode="auto">
          <a:xfrm>
            <a:off x="539750" y="692150"/>
            <a:ext cx="8137525" cy="5462588"/>
            <a:chOff x="340" y="436"/>
            <a:chExt cx="5126" cy="3441"/>
          </a:xfrm>
        </p:grpSpPr>
        <p:pic>
          <p:nvPicPr>
            <p:cNvPr id="23593" name="Picture 41" descr="gnom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54" y="1434"/>
              <a:ext cx="1609" cy="1450"/>
            </a:xfrm>
            <a:prstGeom prst="rect">
              <a:avLst/>
            </a:prstGeom>
            <a:noFill/>
          </p:spPr>
        </p:pic>
        <p:sp>
          <p:nvSpPr>
            <p:cNvPr id="2359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340" y="436"/>
              <a:ext cx="5126" cy="9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Гном засадил саженцами участок площадью 42 кв.м.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Известно, ширина этого участка 6м.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 Найди длину участка.</a:t>
              </a:r>
            </a:p>
          </p:txBody>
        </p:sp>
        <p:grpSp>
          <p:nvGrpSpPr>
            <p:cNvPr id="23595" name="Group 43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23596" name="Picture 44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3597" name="Text Box 45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6 м</a:t>
                </a:r>
              </a:p>
            </p:txBody>
          </p:sp>
        </p:grpSp>
        <p:grpSp>
          <p:nvGrpSpPr>
            <p:cNvPr id="23598" name="Group 46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23599" name="Picture 47" descr="р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3600" name="Text Box 48">
                <a:hlinkClick r:id="rId5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7 м</a:t>
                </a:r>
              </a:p>
            </p:txBody>
          </p:sp>
        </p:grpSp>
        <p:grpSp>
          <p:nvGrpSpPr>
            <p:cNvPr id="23601" name="Group 49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23602" name="Picture 50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3603" name="Text Box 51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 36 м</a:t>
                </a:r>
              </a:p>
            </p:txBody>
          </p:sp>
        </p:grpSp>
        <p:grpSp>
          <p:nvGrpSpPr>
            <p:cNvPr id="23604" name="Group 52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23605" name="Picture 53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3606" name="Text Box 54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48 м</a:t>
                </a: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31" name="Group 55"/>
          <p:cNvGrpSpPr>
            <a:grpSpLocks/>
          </p:cNvGrpSpPr>
          <p:nvPr/>
        </p:nvGrpSpPr>
        <p:grpSpPr bwMode="auto">
          <a:xfrm>
            <a:off x="468313" y="620713"/>
            <a:ext cx="8137525" cy="5534025"/>
            <a:chOff x="295" y="391"/>
            <a:chExt cx="5126" cy="3486"/>
          </a:xfrm>
        </p:grpSpPr>
        <p:pic>
          <p:nvPicPr>
            <p:cNvPr id="24617" name="Picture 41" descr="ramk1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09" y="1207"/>
              <a:ext cx="1580" cy="1673"/>
            </a:xfrm>
            <a:prstGeom prst="rect">
              <a:avLst/>
            </a:prstGeom>
            <a:noFill/>
          </p:spPr>
        </p:pic>
        <p:sp>
          <p:nvSpPr>
            <p:cNvPr id="24618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295" y="391"/>
              <a:ext cx="5126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Площадь листа прямоугольной формы 36см,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 а его длина - 9см. Узнай ширину листа.</a:t>
              </a:r>
            </a:p>
          </p:txBody>
        </p:sp>
        <p:grpSp>
          <p:nvGrpSpPr>
            <p:cNvPr id="24619" name="Group 43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24620" name="Picture 44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4621" name="Text Box 45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47 м</a:t>
                </a:r>
              </a:p>
            </p:txBody>
          </p:sp>
        </p:grpSp>
        <p:grpSp>
          <p:nvGrpSpPr>
            <p:cNvPr id="24622" name="Group 46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24623" name="Picture 47" descr="р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4624" name="Text Box 48">
                <a:hlinkClick r:id="rId5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4 м</a:t>
                </a:r>
              </a:p>
            </p:txBody>
          </p:sp>
        </p:grpSp>
        <p:grpSp>
          <p:nvGrpSpPr>
            <p:cNvPr id="24625" name="Group 49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24626" name="Picture 50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4627" name="Text Box 51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 9 м</a:t>
                </a:r>
              </a:p>
            </p:txBody>
          </p:sp>
        </p:grpSp>
        <p:grpSp>
          <p:nvGrpSpPr>
            <p:cNvPr id="24628" name="Group 52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24629" name="Picture 53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24630" name="Text Box 54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25 м</a:t>
                </a: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755650" y="692150"/>
            <a:ext cx="7561263" cy="5462588"/>
            <a:chOff x="476" y="436"/>
            <a:chExt cx="4763" cy="3441"/>
          </a:xfrm>
        </p:grpSpPr>
        <p:pic>
          <p:nvPicPr>
            <p:cNvPr id="32770" name="Picture 2" descr="prosh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0" y="1344"/>
              <a:ext cx="1371" cy="1452"/>
            </a:xfrm>
            <a:prstGeom prst="rect">
              <a:avLst/>
            </a:prstGeom>
            <a:noFill/>
          </p:spPr>
        </p:pic>
        <p:sp>
          <p:nvSpPr>
            <p:cNvPr id="32771" name="WordArt 3"/>
            <p:cNvSpPr>
              <a:spLocks noChangeArrowheads="1" noChangeShapeType="1" noTextEdit="1"/>
            </p:cNvSpPr>
            <p:nvPr/>
          </p:nvSpPr>
          <p:spPr bwMode="auto">
            <a:xfrm>
              <a:off x="476" y="436"/>
              <a:ext cx="4763" cy="7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Периметр салфетки квадратной формы 64 см.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Найди сторону салфетки.</a:t>
              </a:r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32773" name="Picture 5" descr="р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2774" name="Text Box 6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16 м</a:t>
                </a:r>
              </a:p>
            </p:txBody>
          </p:sp>
        </p:grpSp>
        <p:grpSp>
          <p:nvGrpSpPr>
            <p:cNvPr id="32775" name="Group 7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32776" name="Picture 8" descr="р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2777" name="Text Box 9">
                <a:hlinkClick r:id="rId5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14 м</a:t>
                </a:r>
              </a:p>
            </p:txBody>
          </p:sp>
        </p:grpSp>
        <p:grpSp>
          <p:nvGrpSpPr>
            <p:cNvPr id="32778" name="Group 10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32779" name="Picture 11" descr="р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2780" name="Text Box 12">
                <a:hlinkClick r:id="rId5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 15 м</a:t>
                </a:r>
              </a:p>
            </p:txBody>
          </p:sp>
        </p:grpSp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32782" name="Picture 14" descr="р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2783" name="Text Box 15">
                <a:hlinkClick r:id="rId5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32 м</a:t>
                </a: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755650" y="692150"/>
            <a:ext cx="7777163" cy="5462588"/>
            <a:chOff x="476" y="436"/>
            <a:chExt cx="4899" cy="3441"/>
          </a:xfrm>
        </p:grpSpPr>
        <p:sp>
          <p:nvSpPr>
            <p:cNvPr id="3994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6" y="436"/>
              <a:ext cx="4899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Узнай периметр квадрата со стороной 3см.</a:t>
              </a:r>
            </a:p>
          </p:txBody>
        </p:sp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39942" name="Picture 6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9943" name="Text Box 7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9 см</a:t>
                </a:r>
              </a:p>
            </p:txBody>
          </p:sp>
        </p:grpSp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39945" name="Picture 9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9946" name="Text Box 10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12 см</a:t>
                </a:r>
              </a:p>
            </p:txBody>
          </p:sp>
        </p:grpSp>
        <p:grpSp>
          <p:nvGrpSpPr>
            <p:cNvPr id="39947" name="Group 11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39948" name="Picture 12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9949" name="Text Box 13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 6 см</a:t>
                </a:r>
              </a:p>
            </p:txBody>
          </p:sp>
        </p:grpSp>
        <p:grpSp>
          <p:nvGrpSpPr>
            <p:cNvPr id="39950" name="Group 14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39951" name="Picture 15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39952" name="Text Box 16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33 см</a:t>
                </a:r>
              </a:p>
            </p:txBody>
          </p:sp>
        </p:grpSp>
        <p:sp>
          <p:nvSpPr>
            <p:cNvPr id="39954" name="Rectangle 18"/>
            <p:cNvSpPr>
              <a:spLocks noChangeArrowheads="1"/>
            </p:cNvSpPr>
            <p:nvPr/>
          </p:nvSpPr>
          <p:spPr bwMode="auto">
            <a:xfrm>
              <a:off x="2200" y="1343"/>
              <a:ext cx="1452" cy="131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8" name="Group 18"/>
          <p:cNvGrpSpPr>
            <a:grpSpLocks/>
          </p:cNvGrpSpPr>
          <p:nvPr/>
        </p:nvGrpSpPr>
        <p:grpSpPr bwMode="auto">
          <a:xfrm>
            <a:off x="755650" y="692150"/>
            <a:ext cx="7704138" cy="5462588"/>
            <a:chOff x="476" y="436"/>
            <a:chExt cx="4853" cy="3441"/>
          </a:xfrm>
        </p:grpSpPr>
        <p:sp>
          <p:nvSpPr>
            <p:cNvPr id="4096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6" y="436"/>
              <a:ext cx="4853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Чему равен периметр листа квадратной формы,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если его сторона - 5см.</a:t>
              </a: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40966" name="Picture 6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0967" name="Text Box 7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15 см</a:t>
                </a:r>
              </a:p>
            </p:txBody>
          </p:sp>
        </p:grpSp>
        <p:grpSp>
          <p:nvGrpSpPr>
            <p:cNvPr id="40968" name="Group 8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40969" name="Picture 9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0970" name="Text Box 10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10 см</a:t>
                </a:r>
              </a:p>
            </p:txBody>
          </p:sp>
        </p:grpSp>
        <p:grpSp>
          <p:nvGrpSpPr>
            <p:cNvPr id="40971" name="Group 11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40972" name="Picture 12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0973" name="Text Box 13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25 см</a:t>
                </a:r>
              </a:p>
            </p:txBody>
          </p:sp>
        </p:grpSp>
        <p:grpSp>
          <p:nvGrpSpPr>
            <p:cNvPr id="40974" name="Group 14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40975" name="Picture 15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0976" name="Text Box 16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20 см</a:t>
                </a:r>
              </a:p>
            </p:txBody>
          </p:sp>
        </p:grpSp>
        <p:sp>
          <p:nvSpPr>
            <p:cNvPr id="40977" name="AutoShape 17" descr="Папирус"/>
            <p:cNvSpPr>
              <a:spLocks noChangeArrowheads="1"/>
            </p:cNvSpPr>
            <p:nvPr/>
          </p:nvSpPr>
          <p:spPr bwMode="auto">
            <a:xfrm>
              <a:off x="2472" y="1525"/>
              <a:ext cx="1088" cy="1134"/>
            </a:xfrm>
            <a:prstGeom prst="foldedCorner">
              <a:avLst>
                <a:gd name="adj" fmla="val 33296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93" name="Picture 37" descr="сова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9663" y="871538"/>
            <a:ext cx="6924675" cy="5114925"/>
          </a:xfrm>
          <a:prstGeom prst="rect">
            <a:avLst/>
          </a:prstGeom>
          <a:noFill/>
        </p:spPr>
      </p:pic>
      <p:sp>
        <p:nvSpPr>
          <p:cNvPr id="19491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516563"/>
            <a:ext cx="503237" cy="503237"/>
          </a:xfrm>
          <a:prstGeom prst="actionButtonReturn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5" name="WordArt 35"/>
          <p:cNvSpPr>
            <a:spLocks noChangeArrowheads="1" noChangeShapeType="1" noTextEdit="1"/>
          </p:cNvSpPr>
          <p:nvPr/>
        </p:nvSpPr>
        <p:spPr bwMode="auto">
          <a:xfrm>
            <a:off x="611188" y="836613"/>
            <a:ext cx="76692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Чтобы найти периметр квадрата, надо</a:t>
            </a:r>
          </a:p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 длину одной стороны умножить на 4.</a:t>
            </a:r>
          </a:p>
        </p:txBody>
      </p:sp>
      <p:sp>
        <p:nvSpPr>
          <p:cNvPr id="20549" name="AutoShape 6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67625" y="5445125"/>
            <a:ext cx="503238" cy="503238"/>
          </a:xfrm>
          <a:prstGeom prst="actionButtonReturn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20551" name="Picture 71" descr="с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349500"/>
            <a:ext cx="6048375" cy="3886200"/>
          </a:xfrm>
          <a:prstGeom prst="rect">
            <a:avLst/>
          </a:prstGeom>
          <a:noFill/>
        </p:spPr>
      </p:pic>
      <p:pic>
        <p:nvPicPr>
          <p:cNvPr id="20564" name="Picture 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852738"/>
            <a:ext cx="20732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5" name="Text Box 85"/>
          <p:cNvSpPr txBox="1">
            <a:spLocks noChangeArrowheads="1"/>
          </p:cNvSpPr>
          <p:nvPr/>
        </p:nvSpPr>
        <p:spPr bwMode="auto">
          <a:xfrm>
            <a:off x="4695825" y="5805488"/>
            <a:ext cx="412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latin typeface="Comic Sans MS" pitchFamily="66" charset="0"/>
              </a:rPr>
              <a:t>Для выхода нажмите </a:t>
            </a:r>
            <a:r>
              <a:rPr lang="en-US" sz="2000">
                <a:latin typeface="Comic Sans MS" pitchFamily="66" charset="0"/>
              </a:rPr>
              <a:t>Escape</a:t>
            </a:r>
            <a:endParaRPr lang="ru-RU" sz="2000">
              <a:latin typeface="Comic Sans MS" pitchFamily="66" charset="0"/>
            </a:endParaRP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 rot="-1341714">
            <a:off x="779463" y="1716088"/>
            <a:ext cx="728662" cy="809625"/>
            <a:chOff x="1474" y="255"/>
            <a:chExt cx="680" cy="862"/>
          </a:xfrm>
        </p:grpSpPr>
        <p:sp>
          <p:nvSpPr>
            <p:cNvPr id="30807" name="AutoShape 87" descr="Пергамент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8" name="WordArt 88">
              <a:hlinkClick r:id="rId2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1</a:t>
              </a:r>
            </a:p>
          </p:txBody>
        </p:sp>
      </p:grpSp>
      <p:grpSp>
        <p:nvGrpSpPr>
          <p:cNvPr id="30809" name="Group 89"/>
          <p:cNvGrpSpPr>
            <a:grpSpLocks/>
          </p:cNvGrpSpPr>
          <p:nvPr/>
        </p:nvGrpSpPr>
        <p:grpSpPr bwMode="auto">
          <a:xfrm>
            <a:off x="1762125" y="2330450"/>
            <a:ext cx="636588" cy="882650"/>
            <a:chOff x="1474" y="255"/>
            <a:chExt cx="680" cy="862"/>
          </a:xfrm>
        </p:grpSpPr>
        <p:sp>
          <p:nvSpPr>
            <p:cNvPr id="30810" name="AutoShape 90" descr="Пергамент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10800000" flipV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1" name="WordArt 91">
              <a:hlinkClick r:id="rId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2</a:t>
              </a:r>
            </a:p>
          </p:txBody>
        </p:sp>
      </p:grpSp>
      <p:grpSp>
        <p:nvGrpSpPr>
          <p:cNvPr id="30812" name="Group 92"/>
          <p:cNvGrpSpPr>
            <a:grpSpLocks/>
          </p:cNvGrpSpPr>
          <p:nvPr/>
        </p:nvGrpSpPr>
        <p:grpSpPr bwMode="auto">
          <a:xfrm rot="685271">
            <a:off x="2771775" y="1754188"/>
            <a:ext cx="601663" cy="930275"/>
            <a:chOff x="1474" y="255"/>
            <a:chExt cx="680" cy="862"/>
          </a:xfrm>
        </p:grpSpPr>
        <p:sp>
          <p:nvSpPr>
            <p:cNvPr id="30813" name="AutoShape 93" descr="Пергамент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 rot="10800000" flipH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4" name="WordArt 94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3</a:t>
              </a:r>
            </a:p>
          </p:txBody>
        </p:sp>
      </p:grpSp>
      <p:grpSp>
        <p:nvGrpSpPr>
          <p:cNvPr id="30815" name="Group 95"/>
          <p:cNvGrpSpPr>
            <a:grpSpLocks/>
          </p:cNvGrpSpPr>
          <p:nvPr/>
        </p:nvGrpSpPr>
        <p:grpSpPr bwMode="auto">
          <a:xfrm rot="-1093183">
            <a:off x="3635375" y="2330450"/>
            <a:ext cx="709613" cy="820738"/>
            <a:chOff x="1474" y="255"/>
            <a:chExt cx="680" cy="862"/>
          </a:xfrm>
        </p:grpSpPr>
        <p:sp>
          <p:nvSpPr>
            <p:cNvPr id="30816" name="AutoShape 96" descr="Пергамент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 rot="10800000" flipV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7" name="WordArt 97">
              <a:hlinkClick r:id="rId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4</a:t>
              </a:r>
            </a:p>
          </p:txBody>
        </p:sp>
      </p:grpSp>
      <p:grpSp>
        <p:nvGrpSpPr>
          <p:cNvPr id="30818" name="Group 98"/>
          <p:cNvGrpSpPr>
            <a:grpSpLocks/>
          </p:cNvGrpSpPr>
          <p:nvPr/>
        </p:nvGrpSpPr>
        <p:grpSpPr bwMode="auto">
          <a:xfrm rot="922838">
            <a:off x="4592638" y="1646238"/>
            <a:ext cx="590550" cy="949325"/>
            <a:chOff x="1474" y="255"/>
            <a:chExt cx="680" cy="862"/>
          </a:xfrm>
        </p:grpSpPr>
        <p:sp>
          <p:nvSpPr>
            <p:cNvPr id="30819" name="AutoShape 99" descr="Пергамент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0" name="WordArt 100">
              <a:hlinkClick r:id="rId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5</a:t>
              </a:r>
            </a:p>
          </p:txBody>
        </p:sp>
      </p:grpSp>
      <p:grpSp>
        <p:nvGrpSpPr>
          <p:cNvPr id="30821" name="Group 101"/>
          <p:cNvGrpSpPr>
            <a:grpSpLocks/>
          </p:cNvGrpSpPr>
          <p:nvPr/>
        </p:nvGrpSpPr>
        <p:grpSpPr bwMode="auto">
          <a:xfrm rot="875165">
            <a:off x="5364163" y="2043113"/>
            <a:ext cx="628650" cy="946150"/>
            <a:chOff x="1474" y="255"/>
            <a:chExt cx="680" cy="862"/>
          </a:xfrm>
        </p:grpSpPr>
        <p:sp>
          <p:nvSpPr>
            <p:cNvPr id="30822" name="AutoShape 102" descr="Пергамент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 rot="10800000" flipV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3" name="WordArt 103">
              <a:hlinkClick r:id="rId8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6</a:t>
              </a:r>
            </a:p>
          </p:txBody>
        </p:sp>
      </p:grpSp>
      <p:grpSp>
        <p:nvGrpSpPr>
          <p:cNvPr id="30824" name="Group 104"/>
          <p:cNvGrpSpPr>
            <a:grpSpLocks/>
          </p:cNvGrpSpPr>
          <p:nvPr/>
        </p:nvGrpSpPr>
        <p:grpSpPr bwMode="auto">
          <a:xfrm rot="922838">
            <a:off x="6443663" y="1682750"/>
            <a:ext cx="590550" cy="949325"/>
            <a:chOff x="1474" y="255"/>
            <a:chExt cx="680" cy="862"/>
          </a:xfrm>
        </p:grpSpPr>
        <p:sp>
          <p:nvSpPr>
            <p:cNvPr id="30825" name="AutoShape 105" descr="Пергамент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 rot="10800000" flipH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6" name="WordArt 106">
              <a:hlinkClick r:id="rId9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7</a:t>
              </a:r>
            </a:p>
          </p:txBody>
        </p:sp>
      </p:grpSp>
      <p:sp>
        <p:nvSpPr>
          <p:cNvPr id="30828" name="WordArt 108"/>
          <p:cNvSpPr>
            <a:spLocks noChangeArrowheads="1" noChangeShapeType="1" noTextEdit="1"/>
          </p:cNvSpPr>
          <p:nvPr/>
        </p:nvSpPr>
        <p:spPr bwMode="auto">
          <a:xfrm>
            <a:off x="755650" y="693738"/>
            <a:ext cx="77771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Comic Sans MS"/>
              </a:rPr>
              <a:t>Выбери задание! Щёлкни по карточке!</a:t>
            </a:r>
          </a:p>
        </p:txBody>
      </p:sp>
      <p:grpSp>
        <p:nvGrpSpPr>
          <p:cNvPr id="30829" name="Group 109"/>
          <p:cNvGrpSpPr>
            <a:grpSpLocks/>
          </p:cNvGrpSpPr>
          <p:nvPr/>
        </p:nvGrpSpPr>
        <p:grpSpPr bwMode="auto">
          <a:xfrm rot="-246914">
            <a:off x="7235825" y="2259013"/>
            <a:ext cx="647700" cy="863600"/>
            <a:chOff x="1474" y="255"/>
            <a:chExt cx="680" cy="862"/>
          </a:xfrm>
        </p:grpSpPr>
        <p:sp>
          <p:nvSpPr>
            <p:cNvPr id="30830" name="AutoShape 110" descr="Пергамент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 rot="10800000" flipH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1" name="WordArt 111">
              <a:hlinkClick r:id="rId10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8</a:t>
              </a:r>
            </a:p>
          </p:txBody>
        </p:sp>
      </p:grpSp>
      <p:grpSp>
        <p:nvGrpSpPr>
          <p:cNvPr id="30832" name="Group 112"/>
          <p:cNvGrpSpPr>
            <a:grpSpLocks/>
          </p:cNvGrpSpPr>
          <p:nvPr/>
        </p:nvGrpSpPr>
        <p:grpSpPr bwMode="auto">
          <a:xfrm rot="-1341714">
            <a:off x="2344738" y="3459163"/>
            <a:ext cx="792162" cy="871537"/>
            <a:chOff x="1474" y="255"/>
            <a:chExt cx="680" cy="862"/>
          </a:xfrm>
        </p:grpSpPr>
        <p:sp>
          <p:nvSpPr>
            <p:cNvPr id="30833" name="AutoShape 113" descr="Пергамент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4" name="WordArt 114">
              <a:hlinkClick r:id="rId11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9</a:t>
              </a:r>
            </a:p>
          </p:txBody>
        </p:sp>
      </p:grpSp>
      <p:grpSp>
        <p:nvGrpSpPr>
          <p:cNvPr id="30857" name="Group 137"/>
          <p:cNvGrpSpPr>
            <a:grpSpLocks/>
          </p:cNvGrpSpPr>
          <p:nvPr/>
        </p:nvGrpSpPr>
        <p:grpSpPr bwMode="auto">
          <a:xfrm>
            <a:off x="3551238" y="3554413"/>
            <a:ext cx="798512" cy="949325"/>
            <a:chOff x="1247" y="2239"/>
            <a:chExt cx="401" cy="556"/>
          </a:xfrm>
        </p:grpSpPr>
        <p:sp>
          <p:nvSpPr>
            <p:cNvPr id="30836" name="AutoShape 116" descr="Пергамент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 rot="10800000" flipV="1">
              <a:off x="1247" y="2239"/>
              <a:ext cx="401" cy="556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7" name="WordArt 117">
              <a:hlinkClick r:id="rId12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338" y="2341"/>
              <a:ext cx="230" cy="2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10</a:t>
              </a:r>
            </a:p>
          </p:txBody>
        </p:sp>
      </p:grpSp>
      <p:grpSp>
        <p:nvGrpSpPr>
          <p:cNvPr id="30838" name="Group 118"/>
          <p:cNvGrpSpPr>
            <a:grpSpLocks/>
          </p:cNvGrpSpPr>
          <p:nvPr/>
        </p:nvGrpSpPr>
        <p:grpSpPr bwMode="auto">
          <a:xfrm rot="685271">
            <a:off x="4716463" y="3429000"/>
            <a:ext cx="720725" cy="996950"/>
            <a:chOff x="1474" y="255"/>
            <a:chExt cx="680" cy="862"/>
          </a:xfrm>
        </p:grpSpPr>
        <p:sp>
          <p:nvSpPr>
            <p:cNvPr id="30839" name="AutoShape 119" descr="Пергамент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 rot="10800000" flipH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0" name="WordArt 120">
              <a:hlinkClick r:id="rId13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11</a:t>
              </a:r>
            </a:p>
          </p:txBody>
        </p:sp>
      </p:grpSp>
      <p:grpSp>
        <p:nvGrpSpPr>
          <p:cNvPr id="30859" name="Group 139"/>
          <p:cNvGrpSpPr>
            <a:grpSpLocks/>
          </p:cNvGrpSpPr>
          <p:nvPr/>
        </p:nvGrpSpPr>
        <p:grpSpPr bwMode="auto">
          <a:xfrm>
            <a:off x="5724525" y="3429000"/>
            <a:ext cx="892175" cy="882650"/>
            <a:chOff x="2744" y="2024"/>
            <a:chExt cx="447" cy="517"/>
          </a:xfrm>
        </p:grpSpPr>
        <p:sp>
          <p:nvSpPr>
            <p:cNvPr id="30842" name="AutoShape 122" descr="Пергамент">
              <a:hlinkClick r:id="rId14" action="ppaction://hlinksldjump"/>
            </p:cNvPr>
            <p:cNvSpPr>
              <a:spLocks noChangeArrowheads="1"/>
            </p:cNvSpPr>
            <p:nvPr/>
          </p:nvSpPr>
          <p:spPr bwMode="auto">
            <a:xfrm rot="9706817" flipV="1">
              <a:off x="2744" y="2024"/>
              <a:ext cx="447" cy="517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3" name="WordArt 123">
              <a:hlinkClick r:id="rId1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 rot="-1093183">
              <a:off x="2880" y="2115"/>
              <a:ext cx="209" cy="2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12</a:t>
              </a:r>
            </a:p>
          </p:txBody>
        </p:sp>
      </p:grpSp>
      <p:grpSp>
        <p:nvGrpSpPr>
          <p:cNvPr id="30844" name="Group 124"/>
          <p:cNvGrpSpPr>
            <a:grpSpLocks/>
          </p:cNvGrpSpPr>
          <p:nvPr/>
        </p:nvGrpSpPr>
        <p:grpSpPr bwMode="auto">
          <a:xfrm rot="922838">
            <a:off x="6948488" y="3500438"/>
            <a:ext cx="696912" cy="1014412"/>
            <a:chOff x="1474" y="255"/>
            <a:chExt cx="680" cy="862"/>
          </a:xfrm>
        </p:grpSpPr>
        <p:sp>
          <p:nvSpPr>
            <p:cNvPr id="30845" name="AutoShape 125" descr="Пергамент">
              <a:hlinkClick r:id="rId15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6" name="WordArt 126">
              <a:hlinkClick r:id="rId1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13</a:t>
              </a:r>
            </a:p>
          </p:txBody>
        </p:sp>
      </p:grpSp>
      <p:grpSp>
        <p:nvGrpSpPr>
          <p:cNvPr id="30861" name="Group 141"/>
          <p:cNvGrpSpPr>
            <a:grpSpLocks/>
          </p:cNvGrpSpPr>
          <p:nvPr/>
        </p:nvGrpSpPr>
        <p:grpSpPr bwMode="auto">
          <a:xfrm>
            <a:off x="4067175" y="4797425"/>
            <a:ext cx="892175" cy="882650"/>
            <a:chOff x="2744" y="2024"/>
            <a:chExt cx="447" cy="517"/>
          </a:xfrm>
        </p:grpSpPr>
        <p:sp>
          <p:nvSpPr>
            <p:cNvPr id="30862" name="AutoShape 142" descr="Пергамент">
              <a:hlinkClick r:id="rId16" action="ppaction://hlinksldjump"/>
            </p:cNvPr>
            <p:cNvSpPr>
              <a:spLocks noChangeArrowheads="1"/>
            </p:cNvSpPr>
            <p:nvPr/>
          </p:nvSpPr>
          <p:spPr bwMode="auto">
            <a:xfrm rot="9706817" flipV="1">
              <a:off x="2744" y="2024"/>
              <a:ext cx="447" cy="517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3" name="WordArt 143">
              <a:hlinkClick r:id="rId1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 rot="-1093183">
              <a:off x="2880" y="2115"/>
              <a:ext cx="209" cy="2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14</a:t>
              </a:r>
            </a:p>
          </p:txBody>
        </p:sp>
      </p:grpSp>
      <p:grpSp>
        <p:nvGrpSpPr>
          <p:cNvPr id="30864" name="Group 144"/>
          <p:cNvGrpSpPr>
            <a:grpSpLocks/>
          </p:cNvGrpSpPr>
          <p:nvPr/>
        </p:nvGrpSpPr>
        <p:grpSpPr bwMode="auto">
          <a:xfrm rot="685271">
            <a:off x="5651500" y="4437063"/>
            <a:ext cx="720725" cy="996950"/>
            <a:chOff x="1474" y="255"/>
            <a:chExt cx="680" cy="862"/>
          </a:xfrm>
        </p:grpSpPr>
        <p:sp>
          <p:nvSpPr>
            <p:cNvPr id="30865" name="AutoShape 145" descr="Пергамент">
              <a:hlinkClick r:id="rId17" action="ppaction://hlinksldjump"/>
            </p:cNvPr>
            <p:cNvSpPr>
              <a:spLocks noChangeArrowheads="1"/>
            </p:cNvSpPr>
            <p:nvPr/>
          </p:nvSpPr>
          <p:spPr bwMode="auto">
            <a:xfrm rot="10800000" flipH="1">
              <a:off x="1474" y="255"/>
              <a:ext cx="680" cy="862"/>
            </a:xfrm>
            <a:prstGeom prst="foldedCorner">
              <a:avLst>
                <a:gd name="adj" fmla="val 4558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6" name="WordArt 146">
              <a:hlinkClick r:id="rId17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01" y="527"/>
              <a:ext cx="318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15</a:t>
              </a:r>
            </a:p>
          </p:txBody>
        </p:sp>
      </p:grpSp>
      <p:pic>
        <p:nvPicPr>
          <p:cNvPr id="30869" name="Picture 149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84213" y="4292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68" name="Group 64"/>
          <p:cNvGrpSpPr>
            <a:grpSpLocks/>
          </p:cNvGrpSpPr>
          <p:nvPr/>
        </p:nvGrpSpPr>
        <p:grpSpPr bwMode="auto">
          <a:xfrm>
            <a:off x="468313" y="836613"/>
            <a:ext cx="8135937" cy="5461000"/>
            <a:chOff x="295" y="527"/>
            <a:chExt cx="5125" cy="3440"/>
          </a:xfrm>
        </p:grpSpPr>
        <p:sp>
          <p:nvSpPr>
            <p:cNvPr id="2152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95" y="527"/>
              <a:ext cx="512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Чтобы найти периметр треугольника с одинаковыми сторонами,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 надо длину одной стороны умножить на 3.</a:t>
              </a:r>
            </a:p>
          </p:txBody>
        </p:sp>
        <p:sp>
          <p:nvSpPr>
            <p:cNvPr id="21554" name="AutoShape 50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21556" name="Picture 52" descr="сова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" y="1525"/>
              <a:ext cx="3984" cy="2442"/>
            </a:xfrm>
            <a:prstGeom prst="rect">
              <a:avLst/>
            </a:prstGeom>
            <a:noFill/>
          </p:spPr>
        </p:pic>
      </p:grpSp>
      <p:pic>
        <p:nvPicPr>
          <p:cNvPr id="21569" name="Picture 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573463"/>
            <a:ext cx="20732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79" name="Group 55"/>
          <p:cNvGrpSpPr>
            <a:grpSpLocks/>
          </p:cNvGrpSpPr>
          <p:nvPr/>
        </p:nvGrpSpPr>
        <p:grpSpPr bwMode="auto">
          <a:xfrm>
            <a:off x="468313" y="836613"/>
            <a:ext cx="8135937" cy="5389562"/>
            <a:chOff x="295" y="527"/>
            <a:chExt cx="5125" cy="3395"/>
          </a:xfrm>
        </p:grpSpPr>
        <p:sp>
          <p:nvSpPr>
            <p:cNvPr id="2664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95" y="527"/>
              <a:ext cx="512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Чтобы найти периметр треугольника с разными сторонами,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 надо сложить длины всех сторон</a:t>
              </a:r>
            </a:p>
          </p:txBody>
        </p:sp>
        <p:sp>
          <p:nvSpPr>
            <p:cNvPr id="26676" name="AutoShape 52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26678" name="Picture 54" descr="cjdf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1" y="1480"/>
              <a:ext cx="4260" cy="2442"/>
            </a:xfrm>
            <a:prstGeom prst="rect">
              <a:avLst/>
            </a:prstGeom>
            <a:noFill/>
          </p:spPr>
        </p:pic>
      </p:grpSp>
      <p:pic>
        <p:nvPicPr>
          <p:cNvPr id="26691" name="Picture 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349500"/>
            <a:ext cx="2073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69850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Чтобы найти периметр прямоугольника, надо</a:t>
            </a:r>
          </a:p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к длине  прибавить ширину</a:t>
            </a:r>
          </a:p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и сумму длин умножить на 2.</a:t>
            </a:r>
          </a:p>
        </p:txBody>
      </p:sp>
      <p:sp>
        <p:nvSpPr>
          <p:cNvPr id="27703" name="AutoShape 5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67625" y="5445125"/>
            <a:ext cx="503238" cy="503238"/>
          </a:xfrm>
          <a:prstGeom prst="actionButtonReturn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27706" name="Picture 58" descr="cjdf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3" y="2565400"/>
            <a:ext cx="6905625" cy="3562350"/>
          </a:xfrm>
          <a:prstGeom prst="rect">
            <a:avLst/>
          </a:prstGeom>
          <a:noFill/>
        </p:spPr>
      </p:pic>
      <p:pic>
        <p:nvPicPr>
          <p:cNvPr id="27717" name="Picture 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492375"/>
            <a:ext cx="2073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41" name="Group 45"/>
          <p:cNvGrpSpPr>
            <a:grpSpLocks/>
          </p:cNvGrpSpPr>
          <p:nvPr/>
        </p:nvGrpSpPr>
        <p:grpSpPr bwMode="auto">
          <a:xfrm>
            <a:off x="468313" y="620713"/>
            <a:ext cx="8137525" cy="5511800"/>
            <a:chOff x="295" y="391"/>
            <a:chExt cx="5126" cy="3472"/>
          </a:xfrm>
        </p:grpSpPr>
        <p:sp>
          <p:nvSpPr>
            <p:cNvPr id="2970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95" y="391"/>
              <a:ext cx="5126" cy="8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Чтобы найти площадь прямоугольника,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 надо длину  умножить на ширину.</a:t>
              </a:r>
            </a:p>
          </p:txBody>
        </p:sp>
        <p:sp>
          <p:nvSpPr>
            <p:cNvPr id="29738" name="AutoShape 42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29740" name="Picture 44" descr="cjdf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6" y="1661"/>
              <a:ext cx="4122" cy="2202"/>
            </a:xfrm>
            <a:prstGeom prst="rect">
              <a:avLst/>
            </a:prstGeom>
            <a:noFill/>
          </p:spPr>
        </p:pic>
      </p:grpSp>
      <p:pic>
        <p:nvPicPr>
          <p:cNvPr id="29753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429000"/>
            <a:ext cx="2073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23" name="Group 51"/>
          <p:cNvGrpSpPr>
            <a:grpSpLocks/>
          </p:cNvGrpSpPr>
          <p:nvPr/>
        </p:nvGrpSpPr>
        <p:grpSpPr bwMode="auto">
          <a:xfrm>
            <a:off x="468313" y="620713"/>
            <a:ext cx="8137525" cy="5440362"/>
            <a:chOff x="295" y="391"/>
            <a:chExt cx="5126" cy="3427"/>
          </a:xfrm>
        </p:grpSpPr>
        <p:sp>
          <p:nvSpPr>
            <p:cNvPr id="2867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95" y="391"/>
              <a:ext cx="5126" cy="8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Чтобы найти площадь квадрата, надо длину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одной стороны умножить на длину другой стороны.</a:t>
              </a:r>
            </a:p>
          </p:txBody>
        </p:sp>
        <p:sp>
          <p:nvSpPr>
            <p:cNvPr id="28720" name="AutoShape 48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28722" name="Picture 50" descr="cjdf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1616"/>
              <a:ext cx="3942" cy="2202"/>
            </a:xfrm>
            <a:prstGeom prst="rect">
              <a:avLst/>
            </a:prstGeom>
            <a:noFill/>
          </p:spPr>
        </p:pic>
      </p:grpSp>
      <p:pic>
        <p:nvPicPr>
          <p:cNvPr id="28733" name="Picture 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357563"/>
            <a:ext cx="20732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78" name="Group 38"/>
          <p:cNvGrpSpPr>
            <a:grpSpLocks/>
          </p:cNvGrpSpPr>
          <p:nvPr/>
        </p:nvGrpSpPr>
        <p:grpSpPr bwMode="auto">
          <a:xfrm>
            <a:off x="684213" y="549275"/>
            <a:ext cx="7705725" cy="5511800"/>
            <a:chOff x="431" y="346"/>
            <a:chExt cx="4854" cy="3472"/>
          </a:xfrm>
        </p:grpSpPr>
        <p:sp>
          <p:nvSpPr>
            <p:cNvPr id="3584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431" y="346"/>
              <a:ext cx="4854" cy="9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Чтобы узнать длину прямоугольника,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зная его площадь и ширину,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надо площадь разделить на ширину.</a:t>
              </a:r>
            </a:p>
          </p:txBody>
        </p:sp>
        <p:sp>
          <p:nvSpPr>
            <p:cNvPr id="35857" name="AutoShape 17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35877" name="Picture 37" descr="cjdf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1" y="1616"/>
              <a:ext cx="3942" cy="2202"/>
            </a:xfrm>
            <a:prstGeom prst="rect">
              <a:avLst/>
            </a:prstGeom>
            <a:noFill/>
          </p:spPr>
        </p:pic>
      </p:grpSp>
      <p:pic>
        <p:nvPicPr>
          <p:cNvPr id="35890" name="Picture 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938" y="3429000"/>
            <a:ext cx="2073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41" name="Group 49"/>
          <p:cNvGrpSpPr>
            <a:grpSpLocks/>
          </p:cNvGrpSpPr>
          <p:nvPr/>
        </p:nvGrpSpPr>
        <p:grpSpPr bwMode="auto">
          <a:xfrm>
            <a:off x="684213" y="549275"/>
            <a:ext cx="7705725" cy="5438775"/>
            <a:chOff x="431" y="346"/>
            <a:chExt cx="4854" cy="3426"/>
          </a:xfrm>
        </p:grpSpPr>
        <p:sp>
          <p:nvSpPr>
            <p:cNvPr id="33795" name="WordArt 3"/>
            <p:cNvSpPr>
              <a:spLocks noChangeArrowheads="1" noChangeShapeType="1" noTextEdit="1"/>
            </p:cNvSpPr>
            <p:nvPr/>
          </p:nvSpPr>
          <p:spPr bwMode="auto">
            <a:xfrm>
              <a:off x="431" y="346"/>
              <a:ext cx="4854" cy="9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Чтобы узнать ширину прямоугольника,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зная его площадь и длину, 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Comic Sans MS"/>
                </a:rPr>
                <a:t>надо площадь разделить на длину.</a:t>
              </a:r>
            </a:p>
          </p:txBody>
        </p:sp>
        <p:sp>
          <p:nvSpPr>
            <p:cNvPr id="33822" name="AutoShape 30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33840" name="Picture 48" descr="cjdf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7" y="1570"/>
              <a:ext cx="3942" cy="2202"/>
            </a:xfrm>
            <a:prstGeom prst="rect">
              <a:avLst/>
            </a:prstGeom>
            <a:noFill/>
          </p:spPr>
        </p:pic>
      </p:grpSp>
      <p:pic>
        <p:nvPicPr>
          <p:cNvPr id="33851" name="Picture 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708275"/>
            <a:ext cx="2073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50" name="Group 34"/>
          <p:cNvGrpSpPr>
            <a:grpSpLocks/>
          </p:cNvGrpSpPr>
          <p:nvPr/>
        </p:nvGrpSpPr>
        <p:grpSpPr bwMode="auto">
          <a:xfrm>
            <a:off x="539750" y="620713"/>
            <a:ext cx="8137525" cy="5327650"/>
            <a:chOff x="340" y="391"/>
            <a:chExt cx="5126" cy="3356"/>
          </a:xfrm>
        </p:grpSpPr>
        <p:sp>
          <p:nvSpPr>
            <p:cNvPr id="34819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40" y="391"/>
              <a:ext cx="5126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80"/>
                  </a:solidFill>
                  <a:latin typeface="Comic Sans MS"/>
                </a:rPr>
                <a:t>Чтобы найти сторону квадрата, зная его периметр,</a:t>
              </a:r>
            </a:p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8080"/>
                  </a:solidFill>
                  <a:latin typeface="Comic Sans MS"/>
                </a:rPr>
                <a:t> надо периметр разделить на 4. </a:t>
              </a:r>
            </a:p>
          </p:txBody>
        </p:sp>
        <p:sp>
          <p:nvSpPr>
            <p:cNvPr id="34846" name="AutoShape 30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4830" y="3430"/>
              <a:ext cx="317" cy="317"/>
            </a:xfrm>
            <a:prstGeom prst="actionButtonReturn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pic>
          <p:nvPicPr>
            <p:cNvPr id="34849" name="Picture 33" descr="cjdf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" y="1525"/>
              <a:ext cx="3942" cy="2202"/>
            </a:xfrm>
            <a:prstGeom prst="rect">
              <a:avLst/>
            </a:prstGeom>
            <a:noFill/>
          </p:spPr>
        </p:pic>
      </p:grpSp>
      <p:pic>
        <p:nvPicPr>
          <p:cNvPr id="34862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636838"/>
            <a:ext cx="20732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813752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Чтобы найти сторону квадрата, зная его периметр,</a:t>
            </a:r>
          </a:p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 надо периметр разделить на 4. </a:t>
            </a: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67625" y="5445125"/>
            <a:ext cx="503238" cy="503238"/>
          </a:xfrm>
          <a:prstGeom prst="actionButtonReturn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36891" name="Picture 27" descr="сова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349500"/>
            <a:ext cx="6819900" cy="3914775"/>
          </a:xfrm>
          <a:prstGeom prst="rect">
            <a:avLst/>
          </a:prstGeom>
          <a:noFill/>
        </p:spPr>
      </p:pic>
      <p:pic>
        <p:nvPicPr>
          <p:cNvPr id="36901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500438"/>
            <a:ext cx="20732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8" name="Group 72"/>
          <p:cNvGrpSpPr>
            <a:grpSpLocks/>
          </p:cNvGrpSpPr>
          <p:nvPr/>
        </p:nvGrpSpPr>
        <p:grpSpPr bwMode="auto">
          <a:xfrm>
            <a:off x="755650" y="765175"/>
            <a:ext cx="7777163" cy="5389563"/>
            <a:chOff x="476" y="482"/>
            <a:chExt cx="4899" cy="3395"/>
          </a:xfrm>
        </p:grpSpPr>
        <p:grpSp>
          <p:nvGrpSpPr>
            <p:cNvPr id="4161" name="Group 65"/>
            <p:cNvGrpSpPr>
              <a:grpSpLocks/>
            </p:cNvGrpSpPr>
            <p:nvPr/>
          </p:nvGrpSpPr>
          <p:grpSpPr bwMode="auto">
            <a:xfrm>
              <a:off x="2925" y="3158"/>
              <a:ext cx="952" cy="719"/>
              <a:chOff x="2925" y="3158"/>
              <a:chExt cx="952" cy="719"/>
            </a:xfrm>
          </p:grpSpPr>
          <p:pic>
            <p:nvPicPr>
              <p:cNvPr id="4142" name="Picture 46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25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143" name="Text Box 47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2972" y="3268"/>
                <a:ext cx="86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solidFill>
                      <a:srgbClr val="FF0000"/>
                    </a:solidFill>
                    <a:latin typeface="Comic Sans MS" pitchFamily="66" charset="0"/>
                  </a:rPr>
                  <a:t> 18м</a:t>
                </a:r>
              </a:p>
            </p:txBody>
          </p:sp>
        </p:grpSp>
        <p:grpSp>
          <p:nvGrpSpPr>
            <p:cNvPr id="4144" name="Group 48"/>
            <p:cNvGrpSpPr>
              <a:grpSpLocks/>
            </p:cNvGrpSpPr>
            <p:nvPr/>
          </p:nvGrpSpPr>
          <p:grpSpPr bwMode="auto">
            <a:xfrm>
              <a:off x="4106" y="3158"/>
              <a:ext cx="952" cy="719"/>
              <a:chOff x="4106" y="3158"/>
              <a:chExt cx="952" cy="719"/>
            </a:xfrm>
          </p:grpSpPr>
          <p:pic>
            <p:nvPicPr>
              <p:cNvPr id="4145" name="Picture 49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06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146" name="Text Box 50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4195" y="3248"/>
                <a:ext cx="81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solidFill>
                      <a:srgbClr val="FF0000"/>
                    </a:solidFill>
                    <a:latin typeface="Comic Sans MS" pitchFamily="66" charset="0"/>
                  </a:rPr>
                  <a:t>1 м</a:t>
                </a:r>
              </a:p>
            </p:txBody>
          </p:sp>
        </p:grpSp>
        <p:grpSp>
          <p:nvGrpSpPr>
            <p:cNvPr id="4159" name="Group 63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4148" name="Picture 52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149" name="Text Box 53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4000">
                    <a:solidFill>
                      <a:srgbClr val="FF0000"/>
                    </a:solidFill>
                    <a:latin typeface="Comic Sans MS" pitchFamily="66" charset="0"/>
                  </a:rPr>
                  <a:t> 9м</a:t>
                </a:r>
                <a:r>
                  <a:rPr lang="en-US" sz="4000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400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4153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476" y="482"/>
              <a:ext cx="4899" cy="6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Участок обнесли изгородью. Найди длину изгороди,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если длина дачного участка 5м, а ширина - 4м. </a:t>
              </a:r>
            </a:p>
          </p:txBody>
        </p:sp>
        <p:grpSp>
          <p:nvGrpSpPr>
            <p:cNvPr id="4160" name="Group 64"/>
            <p:cNvGrpSpPr>
              <a:grpSpLocks/>
            </p:cNvGrpSpPr>
            <p:nvPr/>
          </p:nvGrpSpPr>
          <p:grpSpPr bwMode="auto">
            <a:xfrm>
              <a:off x="1747" y="3158"/>
              <a:ext cx="952" cy="719"/>
              <a:chOff x="1747" y="3158"/>
              <a:chExt cx="952" cy="719"/>
            </a:xfrm>
          </p:grpSpPr>
          <p:pic>
            <p:nvPicPr>
              <p:cNvPr id="4157" name="Picture 61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4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4158" name="Text Box 62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837" y="3339"/>
                <a:ext cx="7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3600">
                    <a:solidFill>
                      <a:srgbClr val="FF0000"/>
                    </a:solidFill>
                    <a:latin typeface="Comic Sans MS" pitchFamily="66" charset="0"/>
                  </a:rPr>
                  <a:t> 20м</a:t>
                </a:r>
              </a:p>
            </p:txBody>
          </p:sp>
        </p:grpSp>
        <p:pic>
          <p:nvPicPr>
            <p:cNvPr id="4165" name="Picture 69" descr="vaza1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91" y="1389"/>
              <a:ext cx="2087" cy="14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7" name="Group 77"/>
          <p:cNvGrpSpPr>
            <a:grpSpLocks/>
          </p:cNvGrpSpPr>
          <p:nvPr/>
        </p:nvGrpSpPr>
        <p:grpSpPr bwMode="auto">
          <a:xfrm>
            <a:off x="611188" y="909638"/>
            <a:ext cx="7777162" cy="5245100"/>
            <a:chOff x="385" y="573"/>
            <a:chExt cx="4899" cy="3304"/>
          </a:xfrm>
        </p:grpSpPr>
        <p:grpSp>
          <p:nvGrpSpPr>
            <p:cNvPr id="5186" name="Group 66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5167" name="Picture 47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5168" name="Text Box 48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15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5169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85" y="573"/>
              <a:ext cx="489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Найти периметр треугольника со стороной 5 см.</a:t>
              </a:r>
            </a:p>
          </p:txBody>
        </p:sp>
        <p:grpSp>
          <p:nvGrpSpPr>
            <p:cNvPr id="5187" name="Group 67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5188" name="Picture 68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5189" name="Text Box 69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45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190" name="Group 70"/>
            <p:cNvGrpSpPr>
              <a:grpSpLocks/>
            </p:cNvGrpSpPr>
            <p:nvPr/>
          </p:nvGrpSpPr>
          <p:grpSpPr bwMode="auto">
            <a:xfrm>
              <a:off x="3017" y="3158"/>
              <a:ext cx="952" cy="719"/>
              <a:chOff x="567" y="3158"/>
              <a:chExt cx="952" cy="719"/>
            </a:xfrm>
          </p:grpSpPr>
          <p:pic>
            <p:nvPicPr>
              <p:cNvPr id="5191" name="Picture 71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5192" name="Text Box 72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20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193" name="Group 73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5194" name="Picture 74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5195" name="Text Box 75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30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pic>
          <p:nvPicPr>
            <p:cNvPr id="5196" name="Picture 76" descr="сова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8" y="1071"/>
              <a:ext cx="1728" cy="168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2" name="Group 74"/>
          <p:cNvGrpSpPr>
            <a:grpSpLocks/>
          </p:cNvGrpSpPr>
          <p:nvPr/>
        </p:nvGrpSpPr>
        <p:grpSpPr bwMode="auto">
          <a:xfrm>
            <a:off x="611188" y="765175"/>
            <a:ext cx="7993062" cy="5389563"/>
            <a:chOff x="385" y="482"/>
            <a:chExt cx="5035" cy="3395"/>
          </a:xfrm>
        </p:grpSpPr>
        <p:grpSp>
          <p:nvGrpSpPr>
            <p:cNvPr id="7212" name="Group 44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7213" name="Picture 45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7214" name="Text Box 46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16см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21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385" y="482"/>
              <a:ext cx="5035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Найти площадь участка со стороной 8м.</a:t>
              </a:r>
            </a:p>
          </p:txBody>
        </p:sp>
        <p:grpSp>
          <p:nvGrpSpPr>
            <p:cNvPr id="7225" name="Group 57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7226" name="Picture 58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7227" name="Text Box 59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64см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7228" name="Group 60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7229" name="Picture 61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7230" name="Text Box 62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32см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7231" name="Group 63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7232" name="Picture 64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7233" name="Text Box 65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12см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pic>
          <p:nvPicPr>
            <p:cNvPr id="7241" name="Picture 73" descr="сова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91" y="1344"/>
              <a:ext cx="2364" cy="12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56" name="Group 64"/>
          <p:cNvGrpSpPr>
            <a:grpSpLocks/>
          </p:cNvGrpSpPr>
          <p:nvPr/>
        </p:nvGrpSpPr>
        <p:grpSpPr bwMode="auto">
          <a:xfrm>
            <a:off x="900113" y="620713"/>
            <a:ext cx="7343775" cy="5534025"/>
            <a:chOff x="567" y="391"/>
            <a:chExt cx="4626" cy="3486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8234" name="Picture 42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8235" name="Text Box 43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10см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8236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612" y="391"/>
              <a:ext cx="4535" cy="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Найти площадь прямоугольника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со сторонами 4см и 6см.</a:t>
              </a:r>
            </a:p>
          </p:txBody>
        </p:sp>
        <p:grpSp>
          <p:nvGrpSpPr>
            <p:cNvPr id="8237" name="Group 45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8238" name="Picture 46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8239" name="Text Box 47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20см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8240" name="Group 48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8241" name="Picture 49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8242" name="Text Box 50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24см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8243" name="Group 51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8244" name="Picture 52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8245" name="Text Box 53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48см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²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pic>
          <p:nvPicPr>
            <p:cNvPr id="8255" name="Picture 63" descr="сова1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7" y="1253"/>
              <a:ext cx="1722" cy="1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1" name="Group 67"/>
          <p:cNvGrpSpPr>
            <a:grpSpLocks/>
          </p:cNvGrpSpPr>
          <p:nvPr/>
        </p:nvGrpSpPr>
        <p:grpSpPr bwMode="auto">
          <a:xfrm>
            <a:off x="611188" y="692150"/>
            <a:ext cx="7993062" cy="5462588"/>
            <a:chOff x="385" y="436"/>
            <a:chExt cx="5035" cy="3441"/>
          </a:xfrm>
        </p:grpSpPr>
        <p:grpSp>
          <p:nvGrpSpPr>
            <p:cNvPr id="6186" name="Group 42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6187" name="Picture 43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6188" name="Text Box 44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72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6189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385" y="436"/>
              <a:ext cx="5035" cy="6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Найти периметр треугольника со сторонами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3см, 6см, 8см.</a:t>
              </a:r>
            </a:p>
          </p:txBody>
        </p:sp>
        <p:grpSp>
          <p:nvGrpSpPr>
            <p:cNvPr id="6200" name="Group 56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6201" name="Picture 57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6202" name="Text Box 58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144см</a:t>
                </a:r>
                <a:r>
                  <a:rPr lang="en-US" sz="24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4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6203" name="Group 59"/>
            <p:cNvGrpSpPr>
              <a:grpSpLocks/>
            </p:cNvGrpSpPr>
            <p:nvPr/>
          </p:nvGrpSpPr>
          <p:grpSpPr bwMode="auto">
            <a:xfrm>
              <a:off x="3017" y="3158"/>
              <a:ext cx="952" cy="719"/>
              <a:chOff x="567" y="3158"/>
              <a:chExt cx="952" cy="719"/>
            </a:xfrm>
          </p:grpSpPr>
          <p:pic>
            <p:nvPicPr>
              <p:cNvPr id="6204" name="Picture 60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6205" name="Text Box 61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17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6206" name="Group 62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6207" name="Picture 63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6208" name="Text Box 64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34 см</a:t>
                </a:r>
                <a:r>
                  <a:rPr lang="en-US" sz="2800" b="1">
                    <a:solidFill>
                      <a:srgbClr val="FF0000"/>
                    </a:solidFill>
                    <a:latin typeface="Comic Sans MS" pitchFamily="66" charset="0"/>
                  </a:rPr>
                  <a:t>  </a:t>
                </a:r>
                <a:endParaRPr lang="ru-RU" sz="2800" b="1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pic>
          <p:nvPicPr>
            <p:cNvPr id="6210" name="Picture 66" descr="сова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82" y="1253"/>
              <a:ext cx="1958" cy="169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5" name="Group 59"/>
          <p:cNvGrpSpPr>
            <a:grpSpLocks/>
          </p:cNvGrpSpPr>
          <p:nvPr/>
        </p:nvGrpSpPr>
        <p:grpSpPr bwMode="auto">
          <a:xfrm>
            <a:off x="827088" y="692150"/>
            <a:ext cx="7488237" cy="5462588"/>
            <a:chOff x="521" y="436"/>
            <a:chExt cx="4717" cy="3441"/>
          </a:xfrm>
        </p:grpSpPr>
        <p:grpSp>
          <p:nvGrpSpPr>
            <p:cNvPr id="9255" name="Group 39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9256" name="Picture 40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9257" name="Text Box 41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15см</a:t>
                </a:r>
              </a:p>
            </p:txBody>
          </p:sp>
        </p:grpSp>
        <p:sp>
          <p:nvSpPr>
            <p:cNvPr id="9258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521" y="436"/>
              <a:ext cx="4717" cy="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Найти периметр крышки коробки прямоугольной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 формы со сторонами 5см и 3см.</a:t>
              </a:r>
            </a:p>
          </p:txBody>
        </p:sp>
        <p:grpSp>
          <p:nvGrpSpPr>
            <p:cNvPr id="9259" name="Group 43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9260" name="Picture 44" descr="р">
                <a:hlinkClick r:id="rId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9261" name="Text Box 45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16см</a:t>
                </a:r>
              </a:p>
            </p:txBody>
          </p:sp>
        </p:grpSp>
        <p:grpSp>
          <p:nvGrpSpPr>
            <p:cNvPr id="9262" name="Group 46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9263" name="Picture 47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9264" name="Text Box 48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latin typeface="Comic Sans MS" pitchFamily="66" charset="0"/>
                  </a:rPr>
                  <a:t> 2 см</a:t>
                </a:r>
              </a:p>
            </p:txBody>
          </p:sp>
        </p:grpSp>
        <p:grpSp>
          <p:nvGrpSpPr>
            <p:cNvPr id="9265" name="Group 49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9266" name="Picture 50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9267" name="Text Box 51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8 см</a:t>
                </a:r>
              </a:p>
            </p:txBody>
          </p:sp>
        </p:grpSp>
        <p:pic>
          <p:nvPicPr>
            <p:cNvPr id="9274" name="Picture 58" descr="koala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46" y="1298"/>
              <a:ext cx="1934" cy="174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9" name="Group 55"/>
          <p:cNvGrpSpPr>
            <a:grpSpLocks/>
          </p:cNvGrpSpPr>
          <p:nvPr/>
        </p:nvGrpSpPr>
        <p:grpSpPr bwMode="auto">
          <a:xfrm>
            <a:off x="538163" y="765175"/>
            <a:ext cx="8137525" cy="5389563"/>
            <a:chOff x="339" y="482"/>
            <a:chExt cx="5126" cy="3395"/>
          </a:xfrm>
        </p:grpSpPr>
        <p:grpSp>
          <p:nvGrpSpPr>
            <p:cNvPr id="11305" name="Group 41"/>
            <p:cNvGrpSpPr>
              <a:grpSpLocks/>
            </p:cNvGrpSpPr>
            <p:nvPr/>
          </p:nvGrpSpPr>
          <p:grpSpPr bwMode="auto">
            <a:xfrm>
              <a:off x="567" y="3158"/>
              <a:ext cx="952" cy="719"/>
              <a:chOff x="567" y="3158"/>
              <a:chExt cx="952" cy="719"/>
            </a:xfrm>
          </p:grpSpPr>
          <p:pic>
            <p:nvPicPr>
              <p:cNvPr id="11306" name="Picture 42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1307" name="Text Box 43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12 м</a:t>
                </a:r>
              </a:p>
            </p:txBody>
          </p:sp>
        </p:grpSp>
        <p:sp>
          <p:nvSpPr>
            <p:cNvPr id="1130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339" y="482"/>
              <a:ext cx="5126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Известно, что площадь дна пиратского сундука  8 кв.м, </a:t>
              </a:r>
            </a:p>
            <a:p>
              <a:pPr algn="ctr"/>
              <a:r>
                <a:rPr lang="ru-RU" sz="40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latin typeface="Comic Sans MS"/>
                </a:rPr>
                <a:t>а длина одной стороны - 4 м. Найди ширину дна сундука.</a:t>
              </a:r>
            </a:p>
          </p:txBody>
        </p:sp>
        <p:grpSp>
          <p:nvGrpSpPr>
            <p:cNvPr id="11309" name="Group 45"/>
            <p:cNvGrpSpPr>
              <a:grpSpLocks/>
            </p:cNvGrpSpPr>
            <p:nvPr/>
          </p:nvGrpSpPr>
          <p:grpSpPr bwMode="auto">
            <a:xfrm>
              <a:off x="1791" y="3158"/>
              <a:ext cx="952" cy="719"/>
              <a:chOff x="567" y="3158"/>
              <a:chExt cx="952" cy="719"/>
            </a:xfrm>
          </p:grpSpPr>
          <p:pic>
            <p:nvPicPr>
              <p:cNvPr id="11310" name="Picture 46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1311" name="Text Box 47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 4  м</a:t>
                </a:r>
              </a:p>
            </p:txBody>
          </p:sp>
        </p:grpSp>
        <p:grpSp>
          <p:nvGrpSpPr>
            <p:cNvPr id="11312" name="Group 48"/>
            <p:cNvGrpSpPr>
              <a:grpSpLocks/>
            </p:cNvGrpSpPr>
            <p:nvPr/>
          </p:nvGrpSpPr>
          <p:grpSpPr bwMode="auto">
            <a:xfrm>
              <a:off x="3017" y="3158"/>
              <a:ext cx="1042" cy="719"/>
              <a:chOff x="567" y="3158"/>
              <a:chExt cx="952" cy="719"/>
            </a:xfrm>
          </p:grpSpPr>
          <p:pic>
            <p:nvPicPr>
              <p:cNvPr id="11313" name="Picture 49" descr="р">
                <a:hlinkClick r:id="rId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1314" name="Text Box 50">
                <a:hlinkClick r:id="rId4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b="1">
                    <a:solidFill>
                      <a:srgbClr val="FF0000"/>
                    </a:solidFill>
                    <a:latin typeface="Comic Sans MS" pitchFamily="66" charset="0"/>
                  </a:rPr>
                  <a:t>  32 м</a:t>
                </a:r>
              </a:p>
            </p:txBody>
          </p:sp>
        </p:grpSp>
        <p:grpSp>
          <p:nvGrpSpPr>
            <p:cNvPr id="11315" name="Group 51"/>
            <p:cNvGrpSpPr>
              <a:grpSpLocks/>
            </p:cNvGrpSpPr>
            <p:nvPr/>
          </p:nvGrpSpPr>
          <p:grpSpPr bwMode="auto">
            <a:xfrm>
              <a:off x="4241" y="3158"/>
              <a:ext cx="952" cy="719"/>
              <a:chOff x="567" y="3158"/>
              <a:chExt cx="952" cy="719"/>
            </a:xfrm>
          </p:grpSpPr>
          <p:pic>
            <p:nvPicPr>
              <p:cNvPr id="11316" name="Picture 52" descr="р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7" y="3158"/>
                <a:ext cx="952" cy="719"/>
              </a:xfrm>
              <a:prstGeom prst="rect">
                <a:avLst/>
              </a:prstGeom>
              <a:noFill/>
            </p:spPr>
          </p:pic>
          <p:sp>
            <p:nvSpPr>
              <p:cNvPr id="11317" name="Text Box 53">
                <a:hlinkClick r:id="rId5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657" y="3339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  <a:latin typeface="Comic Sans MS" pitchFamily="66" charset="0"/>
                  </a:rPr>
                  <a:t>  2 м</a:t>
                </a:r>
              </a:p>
            </p:txBody>
          </p:sp>
        </p:grpSp>
        <p:pic>
          <p:nvPicPr>
            <p:cNvPr id="11318" name="Picture 54" descr="deng8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82" y="1344"/>
              <a:ext cx="1798" cy="161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учаи умножения и деления на 10, 100">
  <a:themeElements>
    <a:clrScheme name="Случаи умножения и деления на 10, 1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лучаи умножения и деления на 10, 1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учаи умножения и деления на 10, 1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учаи умножения и деления на 10, 1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Случаи умножения и деления на 10, 100</Template>
  <TotalTime>694</TotalTime>
  <Words>553</Words>
  <Application>Microsoft Office PowerPoint</Application>
  <PresentationFormat>Экран (4:3)</PresentationFormat>
  <Paragraphs>135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Arial</vt:lpstr>
      <vt:lpstr>Comic Sans MS</vt:lpstr>
      <vt:lpstr>Случаи умножения и деления на 10, 100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EGN</dc:creator>
  <cp:lastModifiedBy>Алексей</cp:lastModifiedBy>
  <cp:revision>18</cp:revision>
  <dcterms:created xsi:type="dcterms:W3CDTF">2010-07-29T17:40:37Z</dcterms:created>
  <dcterms:modified xsi:type="dcterms:W3CDTF">2015-02-04T18:32:47Z</dcterms:modified>
  <cp:category>Тест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Юлия">
    <vt:lpwstr>Юлия Багдасарова</vt:lpwstr>
  </property>
</Properties>
</file>