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C9B81F-C347-4BEF-BFDF-29C42F48304A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C9B81F-C347-4BEF-BFDF-29C42F48304A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C9B81F-C347-4BEF-BFDF-29C42F48304A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C9B81F-C347-4BEF-BFDF-29C42F48304A}" type="datetimeFigureOut">
              <a:rPr lang="en-US" smtClean="0"/>
              <a:pPr/>
              <a:t>11/29/2012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11/29/2012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571480"/>
            <a:ext cx="8929750" cy="4857784"/>
          </a:xfrm>
        </p:spPr>
        <p:txBody>
          <a:bodyPr>
            <a:normAutofit/>
          </a:bodyPr>
          <a:lstStyle/>
          <a:p>
            <a:endParaRPr lang="ru-RU" sz="4000" b="1" i="1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4000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Деятельность учителя </a:t>
            </a:r>
          </a:p>
          <a:p>
            <a:r>
              <a:rPr lang="ru-RU" sz="4000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по формированию       универсальных учебных</a:t>
            </a:r>
          </a:p>
          <a:p>
            <a:r>
              <a:rPr lang="ru-RU" sz="4000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действий</a:t>
            </a:r>
          </a:p>
          <a:p>
            <a:r>
              <a:rPr lang="ru-RU" sz="4000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 </a:t>
            </a:r>
            <a:r>
              <a:rPr lang="ru-RU" sz="4000" b="1" i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внедрении ФГОС НОО</a:t>
            </a:r>
            <a:endParaRPr lang="ru-RU" sz="4000" b="1" i="1" dirty="0" smtClean="0"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  <a:p>
            <a:endParaRPr lang="ru-RU" sz="4000" dirty="0">
              <a:solidFill>
                <a:srgbClr val="0070C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Коммуникативные: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Активно взаимодействует со сверстниками и взрослыми, участвует в совместных играх, организует их.</a:t>
            </a:r>
          </a:p>
          <a:p>
            <a:r>
              <a:rPr lang="ru-RU" dirty="0" smtClean="0"/>
              <a:t>Имеет первоначальные навыки работы в группе.</a:t>
            </a:r>
          </a:p>
          <a:p>
            <a:r>
              <a:rPr lang="ru-RU" dirty="0" smtClean="0"/>
              <a:t>Умеет планировать учебное сотрудничество с учителем и сверстниками: определяет цель, функции участников, способ взаимодействия.</a:t>
            </a:r>
          </a:p>
          <a:p>
            <a:r>
              <a:rPr lang="ru-RU" dirty="0" smtClean="0"/>
              <a:t>Понимает смысл простого текста; знает и может применить первоначальные способы поиска информации (спросить у взрослого, сверстника, посмотреть в словаре).</a:t>
            </a:r>
          </a:p>
          <a:p>
            <a:r>
              <a:rPr lang="ru-RU" dirty="0" smtClean="0"/>
              <a:t>Умеет осуществлять поиск информации, критически относиться к ней, сопоставлять её с информацией из других источников и имеющимся жизненным опытом.</a:t>
            </a:r>
          </a:p>
          <a:p>
            <a:r>
              <a:rPr lang="ru-RU" dirty="0" smtClean="0"/>
              <a:t>Проявляет широкую любознательность, задает вопросы, касающиеся близких и далеких предметов и явлений.</a:t>
            </a:r>
          </a:p>
          <a:p>
            <a:r>
              <a:rPr lang="ru-RU" dirty="0" smtClean="0"/>
              <a:t>Умеет задавать учебные вопросы.</a:t>
            </a:r>
          </a:p>
          <a:p>
            <a:r>
              <a:rPr lang="ru-RU" dirty="0" smtClean="0"/>
              <a:t>Умеет ставить вопросы для инициативного сотрудничества в поиске и сборе информации.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Познавательные: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467600" cy="554528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Общеучебные</a:t>
            </a:r>
          </a:p>
          <a:p>
            <a:r>
              <a:rPr lang="ru-RU" dirty="0" smtClean="0"/>
              <a:t>Выделяет и формулирует познавательную цель с помощью учителя.</a:t>
            </a:r>
          </a:p>
          <a:p>
            <a:r>
              <a:rPr lang="ru-RU" dirty="0" smtClean="0"/>
              <a:t>Самостоятельно выделяет и формулирует познавательную цель.</a:t>
            </a:r>
          </a:p>
          <a:p>
            <a:r>
              <a:rPr lang="ru-RU" dirty="0" smtClean="0"/>
              <a:t>Осуществляет поиск и выделяет конкретную информацию с помощью учителя.</a:t>
            </a:r>
          </a:p>
          <a:p>
            <a:r>
              <a:rPr lang="ru-RU" dirty="0" smtClean="0"/>
              <a:t>Осуществляет поиск и выделяет необходимую информацию.</a:t>
            </a:r>
          </a:p>
          <a:p>
            <a:r>
              <a:rPr lang="ru-RU" dirty="0" smtClean="0"/>
              <a:t>Находит информацию в словаре.</a:t>
            </a:r>
          </a:p>
          <a:p>
            <a:r>
              <a:rPr lang="ru-RU" dirty="0" smtClean="0"/>
              <a:t>Применяет методы информационного поиска, в том числе с помощью компьютерных средств.</a:t>
            </a:r>
          </a:p>
          <a:p>
            <a:r>
              <a:rPr lang="ru-RU" dirty="0" smtClean="0"/>
              <a:t>Структурирует знания.</a:t>
            </a:r>
          </a:p>
          <a:p>
            <a:r>
              <a:rPr lang="ru-RU" dirty="0" smtClean="0"/>
              <a:t>Строит речевое высказывание в устной форме с помощью учителя.</a:t>
            </a:r>
          </a:p>
          <a:p>
            <a:r>
              <a:rPr lang="ru-RU" dirty="0" smtClean="0"/>
              <a:t>Осознанно и произвольно строит речевое высказывание в устной и письменной форме.</a:t>
            </a:r>
          </a:p>
          <a:p>
            <a:r>
              <a:rPr lang="ru-RU" dirty="0" smtClean="0"/>
              <a:t>Проявляет самостоятельность в игровой деятельности, выбирая ту или иную игру и способы ее осуществления.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r>
              <a:rPr lang="ru-RU" u="sng" dirty="0" smtClean="0"/>
              <a:t>Регулятивные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467600" cy="554528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Умеет проявлять инициативность и самостоятельность в разных видах детской деятельности.</a:t>
            </a:r>
          </a:p>
          <a:p>
            <a:r>
              <a:rPr lang="ru-RU" dirty="0" smtClean="0"/>
              <a:t>Принимает и сохраняет учебную задачу.</a:t>
            </a:r>
          </a:p>
          <a:p>
            <a:r>
              <a:rPr lang="ru-RU" dirty="0" smtClean="0"/>
              <a:t>Умеет ставить учебную задачу на основе соотнесения того, что уже известно и усвоено учащимися, и того, что ещё неизвестно.</a:t>
            </a:r>
          </a:p>
          <a:p>
            <a:r>
              <a:rPr lang="ru-RU" dirty="0" smtClean="0"/>
              <a:t>Умеет обсуждать возникающие проблемы, правила.</a:t>
            </a:r>
          </a:p>
          <a:p>
            <a:r>
              <a:rPr lang="ru-RU" dirty="0" smtClean="0"/>
              <a:t>Умеет выбирать себе род занятий.</a:t>
            </a:r>
          </a:p>
          <a:p>
            <a:r>
              <a:rPr lang="ru-RU" dirty="0" smtClean="0"/>
              <a:t>Учитывает выделенные учителем ориентиры действия в новом учебном материале в сотрудничестве с учителем.</a:t>
            </a:r>
          </a:p>
          <a:p>
            <a:r>
              <a:rPr lang="ru-RU" dirty="0" smtClean="0"/>
              <a:t>Выделяет ориентиры действия в новом учебном материале.</a:t>
            </a:r>
          </a:p>
          <a:p>
            <a:r>
              <a:rPr lang="ru-RU" dirty="0" smtClean="0"/>
              <a:t>Планирует совместно с учителем свои действия в соответствии с поставленной задачей и условиями её реализации.</a:t>
            </a:r>
          </a:p>
          <a:p>
            <a:r>
              <a:rPr lang="ru-RU" dirty="0" smtClean="0"/>
              <a:t>Умеет планировать, т.е. определять последовательности промежуточных целей с учётом конечного результата; умеет составлять план и определять последовательность действий.</a:t>
            </a:r>
          </a:p>
          <a:p>
            <a:r>
              <a:rPr lang="ru-RU" dirty="0" smtClean="0"/>
              <a:t>Способен выстроить внутренний план действия в игровой деятельности.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901014" cy="1714512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Памятка для учителя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по формированию и развитию универсальных учебных действий.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71678"/>
            <a:ext cx="7467600" cy="4402274"/>
          </a:xfrm>
        </p:spPr>
        <p:txBody>
          <a:bodyPr/>
          <a:lstStyle/>
          <a:p>
            <a:r>
              <a:rPr lang="ru-RU" dirty="0" smtClean="0"/>
              <a:t>Любые действия должны быть осмысленными. Это относится, прежде всего, к тому, кто требует действия от других.</a:t>
            </a:r>
          </a:p>
          <a:p>
            <a:r>
              <a:rPr lang="ru-RU" dirty="0" smtClean="0"/>
              <a:t>Развитие внутренней мотивации – это движение вверх.</a:t>
            </a:r>
          </a:p>
          <a:p>
            <a:r>
              <a:rPr lang="ru-RU" dirty="0" smtClean="0"/>
              <a:t>Задачи, которые мы ставим перед ребёнком, должны быть не только понятны, но и внутренне приятны ему, т.е они должны быть значимы для него.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1143000"/>
          </a:xfrm>
        </p:spPr>
        <p:txBody>
          <a:bodyPr/>
          <a:lstStyle/>
          <a:p>
            <a:r>
              <a:rPr lang="ru-RU" b="1" i="1" cap="none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Что же такое «универсальные учебные действия»? </a:t>
            </a:r>
            <a:endParaRPr lang="ru-RU" b="1" i="1" cap="none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 широком значении термин «универсальные учебные действия» означает умение учиться, т.е. способность к саморазвитию и самосовершенствованию путем сознательного и активного присвоения нового социального опыта. В более узком смысле этот термин можно определить как совокупность способов действий учащегося, обеспечивающих его способность к самостоятельному усвоению новых знаний и умений, включая организацию этого процесса.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1143008"/>
          </a:xfrm>
        </p:spPr>
        <p:txBody>
          <a:bodyPr>
            <a:normAutofit/>
          </a:bodyPr>
          <a:lstStyle/>
          <a:p>
            <a:r>
              <a:rPr lang="ru-RU" sz="3200" b="1" i="1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Универсальные учебные действия</a:t>
            </a:r>
            <a:endParaRPr lang="ru-RU" sz="3200" b="1" i="1" cap="none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4400" i="1" dirty="0" smtClean="0">
                <a:solidFill>
                  <a:srgbClr val="C00000"/>
                </a:solidFill>
              </a:rPr>
              <a:t>Личностный</a:t>
            </a:r>
          </a:p>
          <a:p>
            <a:pPr lvl="0"/>
            <a:r>
              <a:rPr lang="ru-RU" sz="4400" i="1" dirty="0" smtClean="0">
                <a:solidFill>
                  <a:srgbClr val="C00000"/>
                </a:solidFill>
              </a:rPr>
              <a:t>Познавательный</a:t>
            </a:r>
          </a:p>
          <a:p>
            <a:pPr lvl="0"/>
            <a:r>
              <a:rPr lang="ru-RU" sz="4400" i="1" dirty="0" smtClean="0">
                <a:solidFill>
                  <a:srgbClr val="C00000"/>
                </a:solidFill>
              </a:rPr>
              <a:t>Регулятивный</a:t>
            </a:r>
            <a:endParaRPr lang="ru-RU" sz="4400" i="1" dirty="0" smtClean="0">
              <a:solidFill>
                <a:srgbClr val="C00000"/>
              </a:solidFill>
            </a:endParaRPr>
          </a:p>
          <a:p>
            <a:pPr lvl="0"/>
            <a:r>
              <a:rPr lang="ru-RU" sz="4400" i="1" dirty="0" smtClean="0">
                <a:solidFill>
                  <a:srgbClr val="C00000"/>
                </a:solidFill>
              </a:rPr>
              <a:t>Коммуникативный</a:t>
            </a:r>
            <a:endParaRPr lang="ru-RU" sz="4400" i="1" dirty="0" smtClean="0">
              <a:solidFill>
                <a:srgbClr val="C00000"/>
              </a:solidFill>
            </a:endParaRPr>
          </a:p>
          <a:p>
            <a:endParaRPr lang="ru-RU" sz="4400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939784"/>
          </a:xfrm>
        </p:spPr>
        <p:txBody>
          <a:bodyPr>
            <a:normAutofit/>
          </a:bodyPr>
          <a:lstStyle/>
          <a:p>
            <a:r>
              <a:rPr lang="ru-RU" sz="2800" b="1" i="1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</a:t>
            </a:r>
            <a:r>
              <a:rPr lang="ru-RU" sz="2800" b="1" i="1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словия</a:t>
            </a:r>
            <a:r>
              <a:rPr lang="ru-RU" sz="2800" b="1" i="1" cap="none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 для успешного формирования УУД </a:t>
            </a:r>
            <a:endParaRPr lang="ru-RU" sz="2800" b="1" i="1" cap="none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C00000"/>
                </a:solidFill>
              </a:rPr>
              <a:t>педагогическая компетентность </a:t>
            </a:r>
            <a:r>
              <a:rPr lang="ru-RU" sz="3200" dirty="0" smtClean="0">
                <a:solidFill>
                  <a:srgbClr val="C00000"/>
                </a:solidFill>
              </a:rPr>
              <a:t>учителя;</a:t>
            </a:r>
          </a:p>
          <a:p>
            <a:r>
              <a:rPr lang="ru-RU" sz="3200" dirty="0" smtClean="0">
                <a:solidFill>
                  <a:srgbClr val="C00000"/>
                </a:solidFill>
              </a:rPr>
              <a:t>включение учащихся в активную учебную </a:t>
            </a:r>
            <a:r>
              <a:rPr lang="ru-RU" sz="3200" dirty="0" smtClean="0">
                <a:solidFill>
                  <a:srgbClr val="C00000"/>
                </a:solidFill>
              </a:rPr>
              <a:t>деятельность;</a:t>
            </a:r>
          </a:p>
          <a:p>
            <a:r>
              <a:rPr lang="ru-RU" sz="3200" dirty="0" smtClean="0">
                <a:solidFill>
                  <a:srgbClr val="C00000"/>
                </a:solidFill>
              </a:rPr>
              <a:t>диагностика.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7467600" cy="4330836"/>
          </a:xfrm>
        </p:spPr>
        <p:txBody>
          <a:bodyPr/>
          <a:lstStyle/>
          <a:p>
            <a:r>
              <a:rPr lang="ru-RU" dirty="0" smtClean="0"/>
              <a:t>- </a:t>
            </a:r>
            <a:r>
              <a:rPr lang="ru-RU" dirty="0" smtClean="0"/>
              <a:t>        участие в проектах;</a:t>
            </a:r>
          </a:p>
          <a:p>
            <a:r>
              <a:rPr lang="ru-RU" dirty="0" smtClean="0"/>
              <a:t>-         подведение итогов урока;</a:t>
            </a:r>
          </a:p>
          <a:p>
            <a:r>
              <a:rPr lang="ru-RU" dirty="0" smtClean="0"/>
              <a:t>-         творческие задания;</a:t>
            </a:r>
          </a:p>
          <a:p>
            <a:r>
              <a:rPr lang="ru-RU" dirty="0" smtClean="0"/>
              <a:t>-         самооценка события, происшествия;</a:t>
            </a:r>
          </a:p>
          <a:p>
            <a:r>
              <a:rPr lang="ru-RU" dirty="0" smtClean="0"/>
              <a:t>-         дневники достижений;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642918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 smtClean="0">
                <a:solidFill>
                  <a:srgbClr val="0070C0"/>
                </a:solidFill>
              </a:rPr>
              <a:t>Для формирования личностных универсальных учебных </a:t>
            </a:r>
            <a:r>
              <a:rPr lang="ru-RU" sz="3600" i="1" dirty="0" smtClean="0">
                <a:solidFill>
                  <a:srgbClr val="0070C0"/>
                </a:solidFill>
              </a:rPr>
              <a:t>действий:</a:t>
            </a:r>
            <a:endParaRPr lang="ru-RU" sz="36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11288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Для формирования познавательных универсальных учебных действий 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ru-RU" sz="28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8"/>
            <a:r>
              <a:rPr lang="ru-RU" dirty="0" smtClean="0"/>
              <a:t>:</a:t>
            </a:r>
            <a:endParaRPr lang="ru-RU" dirty="0" smtClean="0"/>
          </a:p>
          <a:p>
            <a:r>
              <a:rPr lang="ru-RU" dirty="0" smtClean="0"/>
              <a:t>-         "найди отличия" (можно задать их </a:t>
            </a:r>
            <a:r>
              <a:rPr lang="ru-RU" dirty="0" smtClean="0"/>
              <a:t>               количество</a:t>
            </a:r>
            <a:r>
              <a:rPr lang="ru-RU" dirty="0" smtClean="0"/>
              <a:t>);</a:t>
            </a:r>
          </a:p>
          <a:p>
            <a:r>
              <a:rPr lang="ru-RU" dirty="0" smtClean="0"/>
              <a:t>-         "на что похоже?";</a:t>
            </a:r>
          </a:p>
          <a:p>
            <a:r>
              <a:rPr lang="ru-RU" dirty="0" smtClean="0"/>
              <a:t>-         поиск лишнего;</a:t>
            </a:r>
          </a:p>
          <a:p>
            <a:r>
              <a:rPr lang="ru-RU" dirty="0" smtClean="0"/>
              <a:t>-         "лабиринты";</a:t>
            </a:r>
          </a:p>
          <a:p>
            <a:r>
              <a:rPr lang="ru-RU" dirty="0" smtClean="0"/>
              <a:t>-         упорядочивание;</a:t>
            </a:r>
          </a:p>
          <a:p>
            <a:r>
              <a:rPr lang="ru-RU" dirty="0" smtClean="0"/>
              <a:t>-         "цепочки";</a:t>
            </a:r>
          </a:p>
          <a:p>
            <a:r>
              <a:rPr lang="ru-RU" dirty="0" smtClean="0"/>
              <a:t>-         хитроумные решения;</a:t>
            </a:r>
          </a:p>
          <a:p>
            <a:r>
              <a:rPr lang="ru-RU" dirty="0" smtClean="0"/>
              <a:t>-         составление схем-опор;</a:t>
            </a:r>
          </a:p>
          <a:p>
            <a:r>
              <a:rPr lang="ru-RU" dirty="0" smtClean="0"/>
              <a:t>-         работа с разного вида таблицами;</a:t>
            </a:r>
          </a:p>
          <a:p>
            <a:r>
              <a:rPr lang="ru-RU" dirty="0" smtClean="0"/>
              <a:t>-         составление и распознавание диаграмм;</a:t>
            </a:r>
          </a:p>
          <a:p>
            <a:r>
              <a:rPr lang="ru-RU" dirty="0" smtClean="0"/>
              <a:t>-         работа со словарями;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</a:rPr>
              <a:t>Для формирования регулятивных </a:t>
            </a:r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</a:rPr>
              <a:t>универсальных учебных действий: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-         "преднамеренные ошибки";</a:t>
            </a:r>
          </a:p>
          <a:p>
            <a:r>
              <a:rPr lang="ru-RU" dirty="0" smtClean="0"/>
              <a:t>-         поиск информации в предложенных источниках;</a:t>
            </a:r>
          </a:p>
          <a:p>
            <a:r>
              <a:rPr lang="ru-RU" dirty="0" smtClean="0"/>
              <a:t>-         взаимоконтроль;</a:t>
            </a:r>
          </a:p>
          <a:p>
            <a:r>
              <a:rPr lang="ru-RU" dirty="0" smtClean="0"/>
              <a:t>-         "ищу ошибки"</a:t>
            </a:r>
          </a:p>
          <a:p>
            <a:r>
              <a:rPr lang="ru-RU" dirty="0" smtClean="0"/>
              <a:t>-         контрольный опрос на определенную проблему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Для формирования коммуникативных универсальных учебных действий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-         составь задание партнеру;</a:t>
            </a:r>
          </a:p>
          <a:p>
            <a:r>
              <a:rPr lang="ru-RU" dirty="0" smtClean="0"/>
              <a:t>-         отзыв на работу товарища;</a:t>
            </a:r>
          </a:p>
          <a:p>
            <a:r>
              <a:rPr lang="ru-RU" dirty="0" smtClean="0"/>
              <a:t>-         групповая работа по составлению кроссворда;</a:t>
            </a:r>
          </a:p>
          <a:p>
            <a:r>
              <a:rPr lang="ru-RU" dirty="0" smtClean="0"/>
              <a:t>-         "отгадай, о ком говорим";</a:t>
            </a:r>
          </a:p>
          <a:p>
            <a:r>
              <a:rPr lang="ru-RU" dirty="0" smtClean="0"/>
              <a:t>-         диалоговое слушание (формулировка вопросов для обратной связи);</a:t>
            </a:r>
          </a:p>
          <a:p>
            <a:r>
              <a:rPr lang="ru-RU" dirty="0" smtClean="0"/>
              <a:t>-         "подготовь рассказ...", "опиши устно...", "объясни..." и т. д.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154230"/>
          </a:xfrm>
        </p:spPr>
        <p:txBody>
          <a:bodyPr>
            <a:normAutofit fontScale="90000"/>
          </a:bodyPr>
          <a:lstStyle/>
          <a:p>
            <a:r>
              <a:rPr lang="ru-RU" sz="3100" i="1" dirty="0" smtClean="0">
                <a:solidFill>
                  <a:schemeClr val="accent2">
                    <a:lumMod val="75000"/>
                  </a:schemeClr>
                </a:solidFill>
              </a:rPr>
              <a:t>Планируемые результаты по формированию УУД выпускников начальной школы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u="sng" dirty="0" smtClean="0"/>
              <a:t>Личностные: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Развитие </a:t>
            </a:r>
            <a:r>
              <a:rPr lang="ru-RU" dirty="0" smtClean="0"/>
              <a:t>личности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Понимает </a:t>
            </a:r>
            <a:r>
              <a:rPr lang="ru-RU" dirty="0" smtClean="0"/>
              <a:t>смысл понятия «семья».</a:t>
            </a:r>
          </a:p>
          <a:p>
            <a:r>
              <a:rPr lang="ru-RU" dirty="0" smtClean="0"/>
              <a:t>Понимает смысл понятий «добро», «терпение», «родина», «природа», «семья».</a:t>
            </a:r>
          </a:p>
          <a:p>
            <a:r>
              <a:rPr lang="ru-RU" dirty="0" smtClean="0"/>
              <a:t>Умеет оценивать жизненные ситуации и поступки героев художественных текстов с точки зрении общечеловеческих норм.</a:t>
            </a:r>
          </a:p>
          <a:p>
            <a:r>
              <a:rPr lang="ru-RU" dirty="0" smtClean="0"/>
              <a:t>Освоил роль ученика. Сформирован интерес (мотивация) к учению.</a:t>
            </a:r>
          </a:p>
          <a:p>
            <a:r>
              <a:rPr lang="ru-RU" dirty="0" smtClean="0"/>
              <a:t>Имеет внутреннюю позицию, адекватную мотивацию учебной деятельности, включая учебные и познавательные мотивы.</a:t>
            </a:r>
          </a:p>
          <a:p>
            <a:r>
              <a:rPr lang="ru-RU" dirty="0" smtClean="0"/>
              <a:t>Умеет ориентироваться на моральные нормы и их выполнение.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619</Words>
  <Application>Microsoft Office PowerPoint</Application>
  <PresentationFormat>Экран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Слайд 1</vt:lpstr>
      <vt:lpstr>Что же такое «универсальные учебные действия»? </vt:lpstr>
      <vt:lpstr>Универсальные учебные действия</vt:lpstr>
      <vt:lpstr>Условия для успешного формирования УУД </vt:lpstr>
      <vt:lpstr>Слайд 5</vt:lpstr>
      <vt:lpstr>Для формирования познавательных универсальных учебных действий :</vt:lpstr>
      <vt:lpstr>Для формирования регулятивных универсальных учебных действий:</vt:lpstr>
      <vt:lpstr>Для формирования коммуникативных универсальных учебных действий :</vt:lpstr>
      <vt:lpstr>Планируемые результаты по формированию УУД выпускников начальной школы Личностные: </vt:lpstr>
      <vt:lpstr>Коммуникативные: </vt:lpstr>
      <vt:lpstr>Познавательные: </vt:lpstr>
      <vt:lpstr>Регулятивные </vt:lpstr>
      <vt:lpstr>Памятка для учителя по формированию и развитию универсальных учебных действий.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8</cp:revision>
  <dcterms:created xsi:type="dcterms:W3CDTF">2012-11-29T14:10:38Z</dcterms:created>
  <dcterms:modified xsi:type="dcterms:W3CDTF">2012-11-29T15:09:29Z</dcterms:modified>
</cp:coreProperties>
</file>