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2"/>
  </p:notesMasterIdLst>
  <p:sldIdLst>
    <p:sldId id="256" r:id="rId2"/>
    <p:sldId id="258" r:id="rId3"/>
    <p:sldId id="334" r:id="rId4"/>
    <p:sldId id="349" r:id="rId5"/>
    <p:sldId id="350" r:id="rId6"/>
    <p:sldId id="351" r:id="rId7"/>
    <p:sldId id="335" r:id="rId8"/>
    <p:sldId id="336" r:id="rId9"/>
    <p:sldId id="337" r:id="rId10"/>
    <p:sldId id="338" r:id="rId11"/>
    <p:sldId id="339" r:id="rId12"/>
    <p:sldId id="348" r:id="rId13"/>
    <p:sldId id="347" r:id="rId14"/>
    <p:sldId id="341" r:id="rId15"/>
    <p:sldId id="346" r:id="rId16"/>
    <p:sldId id="327" r:id="rId17"/>
    <p:sldId id="342" r:id="rId18"/>
    <p:sldId id="343" r:id="rId19"/>
    <p:sldId id="344" r:id="rId20"/>
    <p:sldId id="345" r:id="rId2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52881" autoAdjust="0"/>
  </p:normalViewPr>
  <p:slideViewPr>
    <p:cSldViewPr>
      <p:cViewPr>
        <p:scale>
          <a:sx n="100" d="100"/>
          <a:sy n="100" d="100"/>
        </p:scale>
        <p:origin x="-1308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1 </a:t>
            </a:r>
            <a:r>
              <a:rPr lang="ru-RU" dirty="0" smtClean="0"/>
              <a:t>«а" класс К-1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 "А" класс</c:v>
                </c:pt>
              </c:strCache>
            </c:strRef>
          </c:tx>
          <c:dPt>
            <c:idx val="0"/>
            <c:spPr>
              <a:ln>
                <a:noFill/>
              </a:ln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8.4300566788078818E-2"/>
                  <c:y val="0.12261890690768212"/>
                </c:manualLayout>
              </c:layout>
              <c:showVal val="1"/>
            </c:dLbl>
            <c:dLbl>
              <c:idx val="1"/>
              <c:layout>
                <c:manualLayout>
                  <c:x val="-0.10752908394156818"/>
                  <c:y val="-0.27452169451089892"/>
                </c:manualLayout>
              </c:layout>
              <c:tx>
                <c:rich>
                  <a:bodyPr/>
                  <a:lstStyle/>
                  <a:p>
                    <a:r>
                      <a:rPr lang="ru-RU" sz="2400" dirty="0" smtClean="0"/>
                      <a:t>68</a:t>
                    </a:r>
                    <a:endParaRPr lang="en-US" sz="240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.10075813659846351"/>
                  <c:y val="0.10596287334378759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68</c:v>
                </c:pt>
                <c:pt idx="2">
                  <c:v>20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К-2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 "А" класс</c:v>
                </c:pt>
              </c:strCache>
            </c:strRef>
          </c:tx>
          <c:dPt>
            <c:idx val="0"/>
            <c:spPr>
              <a:ln>
                <a:noFill/>
              </a:ln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0.17458433758039202"/>
                  <c:y val="-4.479731683129301E-2"/>
                </c:manualLayout>
              </c:layout>
              <c:showVal val="1"/>
            </c:dLbl>
            <c:dLbl>
              <c:idx val="1"/>
              <c:layout>
                <c:manualLayout>
                  <c:x val="0.16618446638272871"/>
                  <c:y val="-9.6413275780014623E-4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58</c:v>
                </c:pt>
                <c:pt idx="1">
                  <c:v>39</c:v>
                </c:pt>
                <c:pt idx="2">
                  <c:v>3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Коэффициент</a:t>
            </a:r>
            <a:r>
              <a:rPr lang="ru-RU" baseline="0" dirty="0" smtClean="0"/>
              <a:t> успеха</a:t>
            </a:r>
            <a:endParaRPr lang="ru-RU" dirty="0"/>
          </a:p>
        </c:rich>
      </c:tx>
      <c:layout/>
    </c:title>
    <c:plotArea>
      <c:layout/>
      <c:barChart>
        <c:barDir val="col"/>
        <c:grouping val="clustered"/>
        <c:ser>
          <c:idx val="2"/>
          <c:order val="0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К-1</c:v>
                </c:pt>
                <c:pt idx="1">
                  <c:v>К-2</c:v>
                </c:pt>
                <c:pt idx="2">
                  <c:v>К-3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1.5</c:v>
                </c:pt>
                <c:pt idx="1">
                  <c:v>2.5</c:v>
                </c:pt>
                <c:pt idx="2">
                  <c:v>0</c:v>
                </c:pt>
              </c:numCache>
            </c:numRef>
          </c:val>
        </c:ser>
        <c:axId val="72336512"/>
        <c:axId val="72338048"/>
      </c:barChart>
      <c:catAx>
        <c:axId val="72336512"/>
        <c:scaling>
          <c:orientation val="minMax"/>
        </c:scaling>
        <c:axPos val="b"/>
        <c:tickLblPos val="nextTo"/>
        <c:crossAx val="72338048"/>
        <c:crosses val="autoZero"/>
        <c:auto val="1"/>
        <c:lblAlgn val="ctr"/>
        <c:lblOffset val="100"/>
      </c:catAx>
      <c:valAx>
        <c:axId val="7233804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723365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1 </a:t>
            </a:r>
            <a:r>
              <a:rPr lang="ru-RU" dirty="0" smtClean="0"/>
              <a:t>«а" </a:t>
            </a:r>
            <a:r>
              <a:rPr lang="ru-RU" dirty="0"/>
              <a:t>класс К-2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7573238216235504E-2"/>
          <c:y val="0.21169785091046417"/>
          <c:w val="0.5493179848925408"/>
          <c:h val="0.726695027118429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 "А" класс К-2</c:v>
                </c:pt>
              </c:strCache>
            </c:strRef>
          </c:tx>
          <c:spPr>
            <a:ln>
              <a:noFill/>
            </a:ln>
          </c:spPr>
          <c:dPt>
            <c:idx val="1"/>
            <c:spPr>
              <a:solidFill>
                <a:srgbClr val="92D050"/>
              </a:solidFill>
              <a:ln>
                <a:noFill/>
              </a:ln>
            </c:spPr>
          </c:dPt>
          <c:dPt>
            <c:idx val="2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noFill/>
              </a:ln>
            </c:spPr>
          </c:dPt>
          <c:dLbls>
            <c:dLbl>
              <c:idx val="0"/>
              <c:layout>
                <c:manualLayout>
                  <c:x val="-0.16337198794380142"/>
                  <c:y val="1.2614497248055936E-2"/>
                </c:manualLayout>
              </c:layout>
              <c:showVal val="1"/>
            </c:dLbl>
            <c:dLbl>
              <c:idx val="1"/>
              <c:layout>
                <c:manualLayout>
                  <c:x val="0.16737729841217538"/>
                  <c:y val="-9.0612311733273665E-2"/>
                </c:manualLayout>
              </c:layout>
              <c:showVal val="1"/>
            </c:dLbl>
            <c:dLbl>
              <c:idx val="2"/>
              <c:layout>
                <c:manualLayout>
                  <c:x val="1.760614292017287E-2"/>
                  <c:y val="1.492165230264367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</c:v>
                </c:pt>
                <c:pt idx="1">
                  <c:v>54</c:v>
                </c:pt>
                <c:pt idx="2">
                  <c:v>4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1</a:t>
            </a:r>
            <a:r>
              <a:rPr lang="ru-RU" dirty="0" smtClean="0"/>
              <a:t> «б" класс К-1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 "А" класс</c:v>
                </c:pt>
              </c:strCache>
            </c:strRef>
          </c:tx>
          <c:dPt>
            <c:idx val="0"/>
            <c:spPr>
              <a:ln>
                <a:noFill/>
              </a:ln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0.14654951772350586"/>
                  <c:y val="6.5935012312944852E-2"/>
                </c:manualLayout>
              </c:layout>
              <c:showVal val="1"/>
            </c:dLbl>
            <c:dLbl>
              <c:idx val="1"/>
              <c:layout>
                <c:manualLayout>
                  <c:x val="0.16921763250327893"/>
                  <c:y val="-0.20823507497864113"/>
                </c:manualLayout>
              </c:layout>
              <c:tx>
                <c:rich>
                  <a:bodyPr/>
                  <a:lstStyle/>
                  <a:p>
                    <a:r>
                      <a:rPr lang="ru-RU" sz="2400" dirty="0" smtClean="0"/>
                      <a:t>56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4.8288981238456395E-2"/>
                  <c:y val="0.10596279203916129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</c:v>
                </c:pt>
                <c:pt idx="1">
                  <c:v>56</c:v>
                </c:pt>
                <c:pt idx="2">
                  <c:v>9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1</a:t>
            </a:r>
            <a:r>
              <a:rPr lang="ru-RU" dirty="0" smtClean="0"/>
              <a:t> "б" класс К-2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 "А" класс</c:v>
                </c:pt>
              </c:strCache>
            </c:strRef>
          </c:tx>
          <c:dPt>
            <c:idx val="0"/>
            <c:spPr>
              <a:ln>
                <a:noFill/>
              </a:ln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0.16295959702550034"/>
                  <c:y val="-9.9781665015480525E-2"/>
                </c:manualLayout>
              </c:layout>
              <c:showVal val="1"/>
            </c:dLbl>
            <c:dLbl>
              <c:idx val="1"/>
              <c:layout>
                <c:manualLayout>
                  <c:x val="0.18289275046463099"/>
                  <c:y val="-5.2321452513201094E-3"/>
                </c:manualLayout>
              </c:layout>
              <c:tx>
                <c:rich>
                  <a:bodyPr/>
                  <a:lstStyle/>
                  <a:p>
                    <a:r>
                      <a:rPr lang="ru-RU" sz="2400" dirty="0" smtClean="0"/>
                      <a:t>43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1.7934863367266806E-3"/>
                  <c:y val="-1.0038907535639659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55</c:v>
                </c:pt>
                <c:pt idx="1">
                  <c:v>43</c:v>
                </c:pt>
                <c:pt idx="2">
                  <c:v>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1</a:t>
            </a:r>
            <a:r>
              <a:rPr lang="ru-RU" dirty="0" smtClean="0"/>
              <a:t> "в" класс К-1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 "А" класс</c:v>
                </c:pt>
              </c:strCache>
            </c:strRef>
          </c:tx>
          <c:dPt>
            <c:idx val="0"/>
            <c:spPr>
              <a:ln>
                <a:noFill/>
              </a:ln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0.14969052981157752"/>
                  <c:y val="3.445659278752425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.17549949769523507"/>
                  <c:y val="-0.11380012902942535"/>
                </c:manualLayout>
              </c:layout>
              <c:tx>
                <c:rich>
                  <a:bodyPr/>
                  <a:lstStyle/>
                  <a:p>
                    <a:r>
                      <a:rPr lang="ru-RU" sz="2400" dirty="0" smtClean="0"/>
                      <a:t>45</a:t>
                    </a:r>
                  </a:p>
                </c:rich>
              </c:tx>
              <c:showVal val="1"/>
            </c:dLbl>
            <c:delete val="1"/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</c:v>
                </c:pt>
                <c:pt idx="1">
                  <c:v>55</c:v>
                </c:pt>
                <c:pt idx="2">
                  <c:v>0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1</a:t>
            </a:r>
            <a:r>
              <a:rPr lang="ru-RU" dirty="0" smtClean="0"/>
              <a:t> "в" класс К-2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 "А" класс</c:v>
                </c:pt>
              </c:strCache>
            </c:strRef>
          </c:tx>
          <c:dPt>
            <c:idx val="0"/>
            <c:spPr>
              <a:ln>
                <a:noFill/>
              </a:ln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66</c:v>
                </c:pt>
                <c:pt idx="1">
                  <c:v>30</c:v>
                </c:pt>
                <c:pt idx="2">
                  <c:v>4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1</a:t>
            </a:r>
            <a:r>
              <a:rPr lang="ru-RU" dirty="0" smtClean="0"/>
              <a:t> "г" класс К-1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 "А" класс</c:v>
                </c:pt>
              </c:strCache>
            </c:strRef>
          </c:tx>
          <c:dPt>
            <c:idx val="0"/>
            <c:spPr>
              <a:ln>
                <a:noFill/>
              </a:ln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0.17988761672711784"/>
                  <c:y val="1.3645013959295033E-2"/>
                </c:manualLayout>
              </c:layout>
              <c:showVal val="1"/>
            </c:dLbl>
            <c:dLbl>
              <c:idx val="1"/>
              <c:layout>
                <c:manualLayout>
                  <c:x val="0.15545628967035768"/>
                  <c:y val="-0.10322625683907674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</c:v>
                </c:pt>
                <c:pt idx="1">
                  <c:v>58</c:v>
                </c:pt>
                <c:pt idx="2">
                  <c:v>4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1</a:t>
            </a:r>
            <a:r>
              <a:rPr lang="ru-RU" dirty="0" smtClean="0"/>
              <a:t> "г" класс К-2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 "А" класс</c:v>
                </c:pt>
              </c:strCache>
            </c:strRef>
          </c:tx>
          <c:dPt>
            <c:idx val="0"/>
            <c:spPr>
              <a:ln>
                <a:noFill/>
              </a:ln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0.16383063601466719"/>
                  <c:y val="-0.13147841402416141"/>
                </c:manualLayout>
              </c:layout>
              <c:showVal val="1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71</c:v>
                </c:pt>
                <c:pt idx="1">
                  <c:v>27</c:v>
                </c:pt>
                <c:pt idx="2">
                  <c:v>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К-1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 "А" класс</c:v>
                </c:pt>
              </c:strCache>
            </c:strRef>
          </c:tx>
          <c:dPt>
            <c:idx val="0"/>
            <c:spPr>
              <a:ln>
                <a:noFill/>
              </a:ln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0.17988761672711784"/>
                  <c:y val="1.3645013959295033E-2"/>
                </c:manualLayout>
              </c:layout>
              <c:showVal val="1"/>
            </c:dLbl>
            <c:dLbl>
              <c:idx val="1"/>
              <c:layout>
                <c:manualLayout>
                  <c:x val="0.13981810134822056"/>
                  <c:y val="-0.14668669353267869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</c:v>
                </c:pt>
                <c:pt idx="1">
                  <c:v>60</c:v>
                </c:pt>
                <c:pt idx="2">
                  <c:v>8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00E42-E7E5-485F-A255-5FACE2FF8151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93706-2047-4B37-A5C4-998299F27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3806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93706-2047-4B37-A5C4-998299F27C1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86182" y="45005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868" y="45005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643182"/>
            <a:ext cx="9144000" cy="421481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Качества знаний учащихся: Какими они должны быть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ru-RU" sz="2800" b="1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12"/>
          <p:cNvGraphicFramePr>
            <a:graphicFrameLocks noGrp="1"/>
          </p:cNvGraphicFramePr>
          <p:nvPr>
            <p:ph idx="1"/>
          </p:nvPr>
        </p:nvGraphicFramePr>
        <p:xfrm>
          <a:off x="71406" y="2071678"/>
          <a:ext cx="4329114" cy="3681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12"/>
          <p:cNvGraphicFramePr>
            <a:graphicFrameLocks/>
          </p:cNvGraphicFramePr>
          <p:nvPr/>
        </p:nvGraphicFramePr>
        <p:xfrm>
          <a:off x="4500562" y="2071678"/>
          <a:ext cx="4329114" cy="3681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Общий мониторинг 1 классов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12"/>
          <p:cNvGraphicFramePr>
            <a:graphicFrameLocks noGrp="1"/>
          </p:cNvGraphicFramePr>
          <p:nvPr>
            <p:ph idx="1"/>
          </p:nvPr>
        </p:nvGraphicFramePr>
        <p:xfrm>
          <a:off x="0" y="1928802"/>
          <a:ext cx="4329114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Содержимое 12"/>
          <p:cNvGraphicFramePr>
            <a:graphicFrameLocks/>
          </p:cNvGraphicFramePr>
          <p:nvPr/>
        </p:nvGraphicFramePr>
        <p:xfrm>
          <a:off x="4814886" y="2000240"/>
          <a:ext cx="4329114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9621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Диагностика стартовой контрольной работы в 1 "А" классе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4217" y="1935163"/>
            <a:ext cx="725556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571636"/>
          </a:xfrm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Динамика развития ученика по к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Афонин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Владислав</a:t>
            </a:r>
            <a:r>
              <a:rPr lang="ru-RU" sz="5400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Arial" charset="0"/>
              </a:rPr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285852" y="1935163"/>
          <a:ext cx="7400948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571744"/>
            <a:ext cx="92869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-607255" y="4179099"/>
            <a:ext cx="35004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Использование ИКТ в начальной школе позволяет: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714620"/>
            <a:ext cx="8186766" cy="360998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активизировать познавательную деятельность учащихся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проводить уроки на высоком эстетическом уровне (музыка, анимация)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индивидуально подойти к ученику, применяя разноуровневые задания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Результаты использования ИКТ: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повышает качество знаний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продвигает ребёнка в общем развитии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помогает преодолеть трудности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вносит радость в жизнь ребёнка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позволяет вести обучение в зоне ближайшего развития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создаёт благоприятные условия для лучшего взаимопонимания учителя и учащихся и их сотрудничества в учебном процессе.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1403648" y="548680"/>
            <a:ext cx="5031472" cy="640080"/>
          </a:xfrm>
        </p:spPr>
        <p:txBody>
          <a:bodyPr>
            <a:normAutofit fontScale="92500"/>
          </a:bodyPr>
          <a:lstStyle/>
          <a:p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с использованием ИКТ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half" idx="3"/>
          </p:nvPr>
        </p:nvSpPr>
        <p:spPr>
          <a:xfrm>
            <a:off x="7596336" y="1268760"/>
            <a:ext cx="1018456" cy="347670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14" name="Picture 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8669" y="0"/>
            <a:ext cx="181533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428737"/>
            <a:ext cx="420052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4143380"/>
            <a:ext cx="4200528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736"/>
            <a:ext cx="4214842" cy="264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уроках математики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4571999" cy="3668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7" y="3214661"/>
            <a:ext cx="4500563" cy="3643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уроках письма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8976"/>
            <a:ext cx="450056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57364"/>
            <a:ext cx="457200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Работа в парах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457203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428976"/>
            <a:ext cx="450056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500042"/>
            <a:ext cx="53771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ФГОС – что это?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928802"/>
            <a:ext cx="77153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Принятие нового Федерального государственного образовательного стандарта начального общего образования  повлекло за собой не только пересмотр давно сложившейся системы образования, но и потребовало от школ по-новому выстраивать  школьное образовательное пространство.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 основе стандарта лежит </a:t>
            </a:r>
            <a:r>
              <a:rPr lang="ru-RU" dirty="0" smtClean="0"/>
              <a:t>системно -</a:t>
            </a:r>
            <a:r>
              <a:rPr lang="ru-RU" dirty="0" err="1" smtClean="0"/>
              <a:t>деятельностный</a:t>
            </a:r>
            <a:r>
              <a:rPr lang="ru-RU" dirty="0" smtClean="0"/>
              <a:t> подход, который предполагает воспитание и развитие качеств личности, отвечающих требованиям информационного общества.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Это обучение через деятельность, когда ребенок получает определенный объем знаний через самостоятельный поиск информации, самостоятельное решение проблемных вопросов, подключая все возможные ресурсы (собственный опыт, информационные и коммуникативные технологии и т.п.)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9631" y="0"/>
            <a:ext cx="2474369" cy="185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Работа в группах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00240"/>
            <a:ext cx="457200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39"/>
            <a:ext cx="4500562" cy="350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Формы контроля результатов: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Целенаправленное наблюдение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(фиксация проявляемых учениками действий и качеств по заданным параметрам)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Самооценка ученика по принятым формам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(например, лист с вопросами по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саморефлексии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конкретной деятельности)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учебных проектов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разнообразных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внеучебных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внешкольных работ, достижений учеников.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первом классе алгоритм состоит из 4 вопросов: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Какое было задание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(учимся вспоминать цель работы)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Удалось ли выполнить задание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(учимся сравнивать результат с целью)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Задание выполнено верно или не совсем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(учимся находить и признавать ошибки)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Выполнил самостоятельно или с чьей-то помощью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(учимся оценивать процесс)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Рабочий </a:t>
            </a:r>
            <a:r>
              <a:rPr lang="ru-RU" dirty="0" err="1" smtClean="0"/>
              <a:t>Портфолио</a:t>
            </a:r>
            <a:r>
              <a:rPr lang="ru-RU" dirty="0" smtClean="0"/>
              <a:t> ученика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Является современным педагогическим инструментом сопровождения развития и оценки достижений учащихся, ориентированными на обновление и совершенствование качества образования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Реализует одно из основных положений Федеральных государственных образовательных стандартов общего образования второго поколения – формирование универсальных учебных действий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Позволяет учитывать возрастные особенности развития универсальных учебных действий учащихся младших классов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лучшие достижения Российской школы на этапе начального обучения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а также педагогические ресурсы учебных предметов образовательного плана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;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Предполагает активное вовлечение учащихся и их родителей в оценочную деятельность на основе предметного анализа, рефлексии и оптимистического прогнозирования.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1046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Анализ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педагогического обследования первоклассника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412" y="1986756"/>
            <a:ext cx="71151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мониторинга: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0" y="2857496"/>
          <a:ext cx="4257676" cy="2851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4714876" y="2857496"/>
          <a:ext cx="3762380" cy="2992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12"/>
          <p:cNvGraphicFramePr>
            <a:graphicFrameLocks noGrp="1"/>
          </p:cNvGraphicFramePr>
          <p:nvPr>
            <p:ph idx="1"/>
          </p:nvPr>
        </p:nvGraphicFramePr>
        <p:xfrm>
          <a:off x="0" y="2571744"/>
          <a:ext cx="4643470" cy="3065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12"/>
          <p:cNvGraphicFramePr>
            <a:graphicFrameLocks/>
          </p:cNvGraphicFramePr>
          <p:nvPr/>
        </p:nvGraphicFramePr>
        <p:xfrm>
          <a:off x="4357686" y="2571744"/>
          <a:ext cx="4643470" cy="3065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12"/>
          <p:cNvGraphicFramePr>
            <a:graphicFrameLocks noGrp="1"/>
          </p:cNvGraphicFramePr>
          <p:nvPr>
            <p:ph idx="1"/>
          </p:nvPr>
        </p:nvGraphicFramePr>
        <p:xfrm>
          <a:off x="214282" y="2143116"/>
          <a:ext cx="4329114" cy="3038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12"/>
          <p:cNvGraphicFramePr>
            <a:graphicFrameLocks/>
          </p:cNvGraphicFramePr>
          <p:nvPr/>
        </p:nvGraphicFramePr>
        <p:xfrm>
          <a:off x="4572000" y="2214554"/>
          <a:ext cx="4286280" cy="3038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929</TotalTime>
  <Words>489</Words>
  <Application>Microsoft Office PowerPoint</Application>
  <PresentationFormat>Экран (4:3)</PresentationFormat>
  <Paragraphs>77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Слайд 1</vt:lpstr>
      <vt:lpstr>Слайд 2</vt:lpstr>
      <vt:lpstr>Формы контроля результатов:</vt:lpstr>
      <vt:lpstr>В первом классе алгоритм состоит из 4 вопросов:</vt:lpstr>
      <vt:lpstr>Рабочий Портфолио ученика</vt:lpstr>
      <vt:lpstr>Анализ   педагогического обследования первоклассника  </vt:lpstr>
      <vt:lpstr>Результаты мониторинга:</vt:lpstr>
      <vt:lpstr>Слайд 8</vt:lpstr>
      <vt:lpstr>Слайд 9</vt:lpstr>
      <vt:lpstr>Слайд 10</vt:lpstr>
      <vt:lpstr>  Общий мониторинг 1 классов </vt:lpstr>
      <vt:lpstr>Диагностика стартовой контрольной работы в 1 "А" классе </vt:lpstr>
      <vt:lpstr>Динамика развития ученика по к/р Афонин Владислав </vt:lpstr>
      <vt:lpstr>Использование ИКТ в начальной школе позволяет:</vt:lpstr>
      <vt:lpstr>Результаты использования ИКТ:</vt:lpstr>
      <vt:lpstr>Слайд 16</vt:lpstr>
      <vt:lpstr>На уроках математики</vt:lpstr>
      <vt:lpstr>На уроках письма</vt:lpstr>
      <vt:lpstr>Работа в парах</vt:lpstr>
      <vt:lpstr>Работа в группах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Администратор</cp:lastModifiedBy>
  <cp:revision>135</cp:revision>
  <dcterms:modified xsi:type="dcterms:W3CDTF">2013-04-07T14:37:17Z</dcterms:modified>
</cp:coreProperties>
</file>