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60" r:id="rId2"/>
    <p:sldId id="261" r:id="rId3"/>
    <p:sldId id="281" r:id="rId4"/>
    <p:sldId id="262" r:id="rId5"/>
    <p:sldId id="263" r:id="rId6"/>
    <p:sldId id="264" r:id="rId7"/>
    <p:sldId id="265" r:id="rId8"/>
    <p:sldId id="283" r:id="rId9"/>
    <p:sldId id="266" r:id="rId10"/>
    <p:sldId id="274" r:id="rId11"/>
    <p:sldId id="267" r:id="rId12"/>
    <p:sldId id="286" r:id="rId13"/>
    <p:sldId id="270" r:id="rId14"/>
    <p:sldId id="276" r:id="rId15"/>
    <p:sldId id="269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6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05262-F224-4258-AABD-0B50C39243A7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45166-047A-423B-99CC-9DD84A07A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0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710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fld id="{DCA53AC3-7DEB-48D3-956C-2854C547DEA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&#1085;&#1072;%20&#1082;&#1086;&#1085;&#1082;&#1091;&#1088;&#1089;\&#1058;&#1086;&#1082;&#1082;&#1072;&#1090;&#1072;.mp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&#1085;&#1072;%20&#1082;&#1086;&#1085;&#1082;&#1091;&#1088;&#1089;\&#1058;&#1086;&#1082;&#1082;&#1072;&#1090;&#1072;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5257800" cy="838200"/>
          </a:xfrm>
          <a:solidFill>
            <a:srgbClr val="FF0066"/>
          </a:solidFill>
          <a:ln>
            <a:solidFill>
              <a:schemeClr val="accent4">
                <a:lumMod val="50000"/>
              </a:schemeClr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kern="1200" cap="all" dirty="0" smtClean="0">
                <a:solidFill>
                  <a:schemeClr val="bg1"/>
                </a:solidFill>
                <a:effectLst>
                  <a:reflection blurRad="12700" stA="48000" endA="300" endPos="55000" dir="5400000" sy="-90000" algn="bl" rotWithShape="0"/>
                </a:effectLst>
                <a:latin typeface="ArtScript" pitchFamily="34" charset="0"/>
              </a:rPr>
              <a:t>Желаю   вам </a:t>
            </a:r>
            <a:r>
              <a:rPr lang="ru-RU" sz="4400" b="1" kern="1200" cap="all" dirty="0">
                <a:solidFill>
                  <a:schemeClr val="bg1"/>
                </a:solidFill>
                <a:effectLst>
                  <a:reflection blurRad="12700" stA="48000" endA="300" endPos="55000" dir="5400000" sy="-90000" algn="bl" rotWithShape="0"/>
                </a:effectLst>
                <a:latin typeface="ArtScript" pitchFamily="34" charset="0"/>
              </a:rPr>
              <a:t>удачи!</a:t>
            </a:r>
            <a:endParaRPr lang="ru-RU" sz="4400" kern="1200" cap="all" dirty="0">
              <a:solidFill>
                <a:schemeClr val="bg1"/>
              </a:solidFill>
              <a:effectLst>
                <a:reflection blurRad="12700" stA="48000" endA="300" endPos="55000" dir="5400000" sy="-90000" algn="bl" rotWithShape="0"/>
              </a:effectLst>
              <a:latin typeface="Art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 flipH="1">
            <a:off x="9097963" y="6381750"/>
            <a:ext cx="46037" cy="141288"/>
          </a:xfr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b="1" i="1" kern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i="1" kern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kern="1200" dirty="0"/>
          </a:p>
        </p:txBody>
      </p:sp>
      <p:pic>
        <p:nvPicPr>
          <p:cNvPr id="22533" name="Picture 6" descr="0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14400"/>
            <a:ext cx="17145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6" descr="0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17145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6" descr="0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17145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6" descr="0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28800"/>
            <a:ext cx="17145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0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49080"/>
            <a:ext cx="17145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01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484784"/>
            <a:ext cx="6870700" cy="2736304"/>
          </a:xfrm>
          <a:prstGeom prst="rect">
            <a:avLst/>
          </a:prstGeom>
        </p:spPr>
        <p:txBody>
          <a:bodyPr vert="horz" anchor="ctr">
            <a:normAutofit fontScale="4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rial" charset="0"/>
              </a:rPr>
              <a:t/>
            </a:r>
            <a:br>
              <a:rPr lang="ru-RU" sz="3200" dirty="0" smtClean="0">
                <a:latin typeface="Arial" charset="0"/>
              </a:rPr>
            </a:br>
            <a:r>
              <a:rPr lang="ru-RU" sz="14500" dirty="0" smtClean="0">
                <a:solidFill>
                  <a:schemeClr val="bg1"/>
                </a:solidFill>
                <a:latin typeface="Arial" charset="0"/>
              </a:rPr>
              <a:t>0  :  а  =  0</a:t>
            </a:r>
            <a:endParaRPr lang="ru-RU" sz="14500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4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548680"/>
            <a:ext cx="8208912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4800" b="1" dirty="0" smtClean="0">
              <a:solidFill>
                <a:srgbClr val="C00000"/>
              </a:solidFill>
              <a:latin typeface="Agatha-Modern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548680"/>
            <a:ext cx="6619180" cy="5328592"/>
          </a:xfrm>
          <a:prstGeom prst="rect">
            <a:avLst/>
          </a:prstGeom>
        </p:spPr>
        <p:txBody>
          <a:bodyPr vert="horz" anchor="ctr">
            <a:normAutofit fontScale="92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rial" charset="0"/>
              </a:rPr>
              <a:t/>
            </a:r>
            <a:br>
              <a:rPr lang="ru-RU" sz="3200" dirty="0" smtClean="0">
                <a:latin typeface="Arial" charset="0"/>
              </a:rPr>
            </a:br>
            <a:endParaRPr lang="ru-RU" sz="6700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84784"/>
            <a:ext cx="6870700" cy="1295400"/>
          </a:xfrm>
          <a:prstGeom prst="rect">
            <a:avLst/>
          </a:prstGeom>
        </p:spPr>
        <p:txBody>
          <a:bodyPr vert="horz" anchor="ctr">
            <a:normAutofit fontScale="32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r>
              <a:rPr lang="ru-RU" sz="3200" dirty="0" smtClean="0">
                <a:latin typeface="Agatha-Modern" pitchFamily="34" charset="0"/>
              </a:rPr>
              <a:t/>
            </a:r>
            <a:br>
              <a:rPr lang="ru-RU" sz="3200" dirty="0" smtClean="0">
                <a:latin typeface="Agatha-Modern" pitchFamily="34" charset="0"/>
              </a:rPr>
            </a:br>
            <a:endParaRPr lang="ru-RU" sz="6700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842" y="548680"/>
            <a:ext cx="6870700" cy="5176192"/>
          </a:xfrm>
          <a:prstGeom prst="rect">
            <a:avLst/>
          </a:prstGeom>
        </p:spPr>
        <p:txBody>
          <a:bodyPr vert="horz" anchor="ctr">
            <a:normAutofit fontScale="92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5200" dirty="0" smtClean="0">
                <a:solidFill>
                  <a:srgbClr val="C00000"/>
                </a:solidFill>
                <a:latin typeface="Agatha-Modern" pitchFamily="34" charset="0"/>
              </a:rPr>
              <a:t>(35+46)х0=</a:t>
            </a:r>
            <a:r>
              <a:rPr lang="ru-RU" sz="5200" dirty="0" smtClean="0">
                <a:solidFill>
                  <a:schemeClr val="bg1"/>
                </a:solidFill>
                <a:latin typeface="Agatha-Modern" pitchFamily="34" charset="0"/>
              </a:rPr>
              <a:t>0</a:t>
            </a:r>
          </a:p>
          <a:p>
            <a:r>
              <a:rPr lang="ru-RU" sz="5800" dirty="0" smtClean="0">
                <a:solidFill>
                  <a:srgbClr val="FF0000"/>
                </a:solidFill>
                <a:latin typeface="Agatha-Modern" pitchFamily="34" charset="0"/>
              </a:rPr>
              <a:t>(82-82):3=</a:t>
            </a:r>
            <a:r>
              <a:rPr lang="ru-RU" sz="5800" dirty="0" smtClean="0">
                <a:solidFill>
                  <a:schemeClr val="bg1"/>
                </a:solidFill>
                <a:latin typeface="Agatha-Modern" pitchFamily="34" charset="0"/>
              </a:rPr>
              <a:t>0</a:t>
            </a:r>
          </a:p>
          <a:p>
            <a:r>
              <a:rPr lang="ru-RU" sz="5800" dirty="0" smtClean="0">
                <a:solidFill>
                  <a:srgbClr val="FF0000"/>
                </a:solidFill>
                <a:latin typeface="Agatha-Modern" pitchFamily="34" charset="0"/>
              </a:rPr>
              <a:t>(30-29)х8=</a:t>
            </a:r>
            <a:r>
              <a:rPr lang="ru-RU" sz="5800" dirty="0" smtClean="0">
                <a:solidFill>
                  <a:schemeClr val="bg1"/>
                </a:solidFill>
                <a:latin typeface="Agatha-Modern" pitchFamily="34" charset="0"/>
              </a:rPr>
              <a:t>8</a:t>
            </a:r>
          </a:p>
          <a:p>
            <a:r>
              <a:rPr lang="ru-RU" sz="5800" dirty="0" smtClean="0">
                <a:solidFill>
                  <a:srgbClr val="FF0000"/>
                </a:solidFill>
                <a:latin typeface="Agatha-Modern" pitchFamily="34" charset="0"/>
              </a:rPr>
              <a:t>16:2х0=</a:t>
            </a:r>
            <a:r>
              <a:rPr lang="ru-RU" sz="5800" dirty="0" smtClean="0">
                <a:solidFill>
                  <a:schemeClr val="bg1"/>
                </a:solidFill>
                <a:latin typeface="Agatha-Modern" pitchFamily="34" charset="0"/>
              </a:rPr>
              <a:t>0</a:t>
            </a:r>
          </a:p>
          <a:p>
            <a:r>
              <a:rPr lang="ru-RU" sz="5800" dirty="0" smtClean="0">
                <a:solidFill>
                  <a:srgbClr val="FF0000"/>
                </a:solidFill>
                <a:latin typeface="Agatha-Modern" pitchFamily="34" charset="0"/>
              </a:rPr>
              <a:t>0:100=</a:t>
            </a:r>
            <a:r>
              <a:rPr lang="ru-RU" sz="5800" dirty="0" smtClean="0">
                <a:solidFill>
                  <a:schemeClr val="bg1"/>
                </a:solidFill>
                <a:latin typeface="Agatha-Modern" pitchFamily="34" charset="0"/>
              </a:rPr>
              <a:t>0</a:t>
            </a:r>
          </a:p>
          <a:p>
            <a:r>
              <a:rPr lang="ru-RU" sz="5800" dirty="0" smtClean="0">
                <a:solidFill>
                  <a:srgbClr val="FF0000"/>
                </a:solidFill>
                <a:latin typeface="Agatha-Modern" pitchFamily="34" charset="0"/>
              </a:rPr>
              <a:t>0х(35-14)=</a:t>
            </a:r>
            <a:r>
              <a:rPr lang="ru-RU" sz="5800" dirty="0" smtClean="0">
                <a:solidFill>
                  <a:schemeClr val="bg1"/>
                </a:solidFill>
                <a:latin typeface="Agatha-Modern" pitchFamily="34" charset="0"/>
              </a:rPr>
              <a:t>0</a:t>
            </a:r>
          </a:p>
          <a:p>
            <a:r>
              <a:rPr lang="ru-RU" sz="5800" dirty="0" smtClean="0">
                <a:solidFill>
                  <a:srgbClr val="FF0000"/>
                </a:solidFill>
                <a:latin typeface="Agatha-Modern" pitchFamily="34" charset="0"/>
              </a:rPr>
              <a:t>84:1+0:84)=</a:t>
            </a:r>
            <a:r>
              <a:rPr lang="ru-RU" sz="5800" dirty="0" smtClean="0">
                <a:solidFill>
                  <a:schemeClr val="bg1"/>
                </a:solidFill>
                <a:latin typeface="Agatha-Modern" pitchFamily="34" charset="0"/>
              </a:rPr>
              <a:t>84</a:t>
            </a:r>
          </a:p>
        </p:txBody>
      </p:sp>
    </p:spTree>
    <p:extLst>
      <p:ext uri="{BB962C8B-B14F-4D97-AF65-F5344CB8AC3E}">
        <p14:creationId xmlns:p14="http://schemas.microsoft.com/office/powerpoint/2010/main" val="195528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84784"/>
            <a:ext cx="68707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6700" dirty="0" smtClean="0">
                <a:solidFill>
                  <a:schemeClr val="bg1"/>
                </a:solidFill>
                <a:latin typeface="Arial" charset="0"/>
              </a:rPr>
              <a:t>5  :  0  =</a:t>
            </a:r>
            <a:endParaRPr lang="ru-RU" sz="6700" b="1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  <p:pic>
        <p:nvPicPr>
          <p:cNvPr id="9" name="Токкат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357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9224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5830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66900" y="260648"/>
            <a:ext cx="4648200" cy="1219200"/>
          </a:xfrm>
          <a:solidFill>
            <a:schemeClr val="accent1">
              <a:lumMod val="75000"/>
            </a:schemeClr>
          </a:solidFill>
          <a:ln w="38100">
            <a:solidFill>
              <a:srgbClr val="00FF00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8000" b="1" dirty="0">
                <a:solidFill>
                  <a:schemeClr val="bg1"/>
                </a:solidFill>
              </a:rPr>
              <a:t>0:6     0:9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28600" y="1828800"/>
            <a:ext cx="8382000" cy="4768552"/>
          </a:xfrm>
          <a:solidFill>
            <a:schemeClr val="accent1">
              <a:lumMod val="75000"/>
            </a:schemeClr>
          </a:solidFill>
          <a:ln w="76200">
            <a:solidFill>
              <a:srgbClr val="00FF00"/>
            </a:solidFill>
          </a:ln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Вывод: </a:t>
            </a:r>
          </a:p>
          <a:p>
            <a:pPr>
              <a:buFontTx/>
              <a:buNone/>
              <a:defRPr/>
            </a:pPr>
            <a:r>
              <a:rPr lang="ru-RU" b="1" dirty="0">
                <a:solidFill>
                  <a:srgbClr val="C00000"/>
                </a:solidFill>
              </a:rPr>
              <a:t>При делении 0 на любое число, получается  0</a:t>
            </a:r>
          </a:p>
          <a:p>
            <a:pPr algn="ctr">
              <a:buFontTx/>
              <a:buNone/>
              <a:defRPr/>
            </a:pPr>
            <a:endParaRPr lang="ru-RU" b="1" dirty="0">
              <a:solidFill>
                <a:schemeClr val="tx2"/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>
                <a:solidFill>
                  <a:schemeClr val="tx2"/>
                </a:solidFill>
              </a:rPr>
              <a:t>        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ПОМНИ, делить на 0 нельзя!</a:t>
            </a:r>
          </a:p>
          <a:p>
            <a:pPr>
              <a:buFontTx/>
              <a:buNone/>
              <a:defRPr/>
            </a:pP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4600" y="2971800"/>
            <a:ext cx="3276600" cy="6096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tx1"/>
                </a:solidFill>
              </a:rPr>
              <a:t>0 :</a:t>
            </a:r>
            <a:r>
              <a:rPr lang="en-US" sz="4400" b="1" dirty="0">
                <a:solidFill>
                  <a:schemeClr val="tx1"/>
                </a:solidFill>
              </a:rPr>
              <a:t> b</a:t>
            </a:r>
            <a:r>
              <a:rPr lang="ru-RU" sz="4400" b="1" dirty="0">
                <a:solidFill>
                  <a:schemeClr val="tx1"/>
                </a:solidFill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= 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4600" y="4419600"/>
            <a:ext cx="3276600" cy="6096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 smtClean="0">
                <a:solidFill>
                  <a:schemeClr val="tx1"/>
                </a:solidFill>
              </a:rPr>
              <a:t>а : 0</a:t>
            </a:r>
            <a:endParaRPr lang="ru-RU" sz="4400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590800" y="4495800"/>
            <a:ext cx="3200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90800" y="4495800"/>
            <a:ext cx="3200400" cy="4572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1801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5" descr="holy_sma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876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23M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73501"/>
            <a:ext cx="464820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holiday5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8413"/>
            <a:ext cx="2165350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89625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26324E-6 C 0.25243 -0.00255 0.50486 -0.00509 0.6059 -0.00625 " pathEditMode="relative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71600" y="548680"/>
            <a:ext cx="708672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Arial" charset="0"/>
              </a:rPr>
              <a:t>0,    17,    5,    20,    0,    0,    0,    9.</a:t>
            </a:r>
            <a:endParaRPr lang="ru-RU" sz="3200" b="1" dirty="0" smtClean="0">
              <a:solidFill>
                <a:schemeClr val="bg1"/>
              </a:solidFill>
              <a:latin typeface="Agatha-Moder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9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5800" y="152400"/>
            <a:ext cx="6870700" cy="2667000"/>
          </a:xfrm>
        </p:spPr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</a:rPr>
              <a:t>Домашнее задание</a:t>
            </a:r>
            <a:r>
              <a:rPr lang="ru-RU" dirty="0" smtClean="0">
                <a:solidFill>
                  <a:srgbClr val="000000"/>
                </a:solidFill>
              </a:rPr>
              <a:t>:</a:t>
            </a:r>
            <a:br>
              <a:rPr lang="ru-RU" dirty="0" smtClean="0">
                <a:solidFill>
                  <a:srgbClr val="000000"/>
                </a:solidFill>
              </a:rPr>
            </a:br>
            <a:r>
              <a:rPr lang="ru-RU" sz="3600" dirty="0" smtClean="0">
                <a:solidFill>
                  <a:srgbClr val="000000"/>
                </a:solidFill>
              </a:rPr>
              <a:t>составить не менее 5 примеров на изученное правило в виде карточек.</a:t>
            </a:r>
            <a:endParaRPr lang="ru-RU" sz="3600" b="1" dirty="0" smtClean="0">
              <a:solidFill>
                <a:srgbClr val="000000"/>
              </a:solidFill>
            </a:endParaRPr>
          </a:p>
        </p:txBody>
      </p:sp>
      <p:pic>
        <p:nvPicPr>
          <p:cNvPr id="40963" name="Рисунок 4" descr="BL00130_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0"/>
            <a:ext cx="38004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AutoShape 12"/>
          <p:cNvSpPr>
            <a:spLocks noChangeArrowheads="1"/>
          </p:cNvSpPr>
          <p:nvPr/>
        </p:nvSpPr>
        <p:spPr bwMode="auto">
          <a:xfrm>
            <a:off x="3200400" y="3810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AutoShape 12"/>
          <p:cNvSpPr>
            <a:spLocks noChangeArrowheads="1"/>
          </p:cNvSpPr>
          <p:nvPr/>
        </p:nvSpPr>
        <p:spPr bwMode="auto">
          <a:xfrm>
            <a:off x="6400800" y="6096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6" name="AutoShape 12"/>
          <p:cNvSpPr>
            <a:spLocks noChangeArrowheads="1"/>
          </p:cNvSpPr>
          <p:nvPr/>
        </p:nvSpPr>
        <p:spPr bwMode="auto">
          <a:xfrm>
            <a:off x="533400" y="5334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7" name="AutoShape 12"/>
          <p:cNvSpPr>
            <a:spLocks noChangeArrowheads="1"/>
          </p:cNvSpPr>
          <p:nvPr/>
        </p:nvSpPr>
        <p:spPr bwMode="auto">
          <a:xfrm>
            <a:off x="8077200" y="39624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8" name="AutoShape 12"/>
          <p:cNvSpPr>
            <a:spLocks noChangeArrowheads="1"/>
          </p:cNvSpPr>
          <p:nvPr/>
        </p:nvSpPr>
        <p:spPr bwMode="auto">
          <a:xfrm>
            <a:off x="2438400" y="33528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AutoShape 12"/>
          <p:cNvSpPr>
            <a:spLocks noChangeArrowheads="1"/>
          </p:cNvSpPr>
          <p:nvPr/>
        </p:nvSpPr>
        <p:spPr bwMode="auto">
          <a:xfrm>
            <a:off x="2286000" y="52578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AutoShape 12"/>
          <p:cNvSpPr>
            <a:spLocks noChangeArrowheads="1"/>
          </p:cNvSpPr>
          <p:nvPr/>
        </p:nvSpPr>
        <p:spPr bwMode="auto">
          <a:xfrm>
            <a:off x="914400" y="3505200"/>
            <a:ext cx="609600" cy="6096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2" name="Picture 181" descr="HOMEWOR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002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559590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5" descr="holy_smal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876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23M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73501"/>
            <a:ext cx="464820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holiday5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8413"/>
            <a:ext cx="2165350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WordArt 2" descr="Зеленый мрамор"/>
          <p:cNvSpPr>
            <a:spLocks noChangeArrowheads="1" noChangeShapeType="1" noTextEdit="1"/>
          </p:cNvSpPr>
          <p:nvPr/>
        </p:nvSpPr>
        <p:spPr bwMode="auto">
          <a:xfrm>
            <a:off x="1524000" y="2362200"/>
            <a:ext cx="5181600" cy="15113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До новых встреч!</a:t>
            </a:r>
          </a:p>
        </p:txBody>
      </p:sp>
    </p:spTree>
    <p:extLst>
      <p:ext uri="{BB962C8B-B14F-4D97-AF65-F5344CB8AC3E}">
        <p14:creationId xmlns:p14="http://schemas.microsoft.com/office/powerpoint/2010/main" val="201620689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26324E-6 C 0.25243 -0.00255 0.50486 -0.00509 0.6059 -0.00625 " pathEditMode="relative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71600" y="548680"/>
            <a:ext cx="7920880" cy="4320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chemeClr val="bg1"/>
                </a:solidFill>
                <a:latin typeface="Agatha-Modern" pitchFamily="34" charset="0"/>
              </a:rPr>
              <a:t>Найди лишнее число.</a:t>
            </a:r>
          </a:p>
          <a:p>
            <a:endParaRPr lang="ru-RU" sz="5400" b="1" dirty="0">
              <a:solidFill>
                <a:schemeClr val="bg1"/>
              </a:solidFill>
              <a:latin typeface="Agatha-Modern" pitchFamily="34" charset="0"/>
            </a:endParaRPr>
          </a:p>
          <a:p>
            <a:pPr marL="914400" indent="-914400">
              <a:buAutoNum type="arabicPlain" startAt="2"/>
            </a:pPr>
            <a:r>
              <a:rPr lang="ru-RU" sz="5400" b="1" dirty="0" smtClean="0">
                <a:solidFill>
                  <a:schemeClr val="bg1"/>
                </a:solidFill>
                <a:latin typeface="Agatha-Modern" pitchFamily="34" charset="0"/>
              </a:rPr>
              <a:t>4   6   </a:t>
            </a:r>
            <a:r>
              <a:rPr lang="ru-RU" sz="7200" b="1" dirty="0" smtClean="0">
                <a:solidFill>
                  <a:srgbClr val="C00000"/>
                </a:solidFill>
                <a:latin typeface="Agatha-Modern" pitchFamily="34" charset="0"/>
              </a:rPr>
              <a:t>7 </a:t>
            </a:r>
            <a:r>
              <a:rPr lang="ru-RU" sz="5400" b="1" dirty="0" smtClean="0">
                <a:solidFill>
                  <a:schemeClr val="bg1"/>
                </a:solidFill>
                <a:latin typeface="Agatha-Modern" pitchFamily="34" charset="0"/>
              </a:rPr>
              <a:t>10  12   14</a:t>
            </a:r>
            <a:endParaRPr lang="ru-RU" sz="5400" b="1" dirty="0">
              <a:solidFill>
                <a:schemeClr val="bg1"/>
              </a:solidFill>
              <a:latin typeface="Agatha-Modern" pitchFamily="34" charset="0"/>
            </a:endParaRPr>
          </a:p>
          <a:p>
            <a:endParaRPr lang="ru-RU" sz="5400" b="1" dirty="0" smtClean="0">
              <a:solidFill>
                <a:schemeClr val="bg1"/>
              </a:solidFill>
              <a:latin typeface="Agatha-Modern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115616" y="694114"/>
            <a:ext cx="7086724" cy="4967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784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1484784"/>
            <a:ext cx="7632848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4900" b="1" dirty="0" smtClean="0">
                <a:solidFill>
                  <a:schemeClr val="bg1"/>
                </a:solidFill>
                <a:latin typeface="Agatha-Modern" pitchFamily="34" charset="0"/>
              </a:rPr>
              <a:t>6    18    24    </a:t>
            </a:r>
            <a:r>
              <a:rPr lang="ru-RU" sz="6000" b="1" dirty="0" smtClean="0">
                <a:solidFill>
                  <a:srgbClr val="C00000"/>
                </a:solidFill>
                <a:latin typeface="Agatha-Modern" pitchFamily="34" charset="0"/>
              </a:rPr>
              <a:t>29</a:t>
            </a:r>
            <a:r>
              <a:rPr lang="ru-RU" sz="4900" b="1" dirty="0" smtClean="0">
                <a:solidFill>
                  <a:schemeClr val="bg1"/>
                </a:solidFill>
                <a:latin typeface="Agatha-Modern" pitchFamily="34" charset="0"/>
              </a:rPr>
              <a:t>    36    42</a:t>
            </a:r>
            <a:br>
              <a:rPr lang="ru-RU" sz="4900" b="1" dirty="0" smtClean="0">
                <a:solidFill>
                  <a:schemeClr val="bg1"/>
                </a:solidFill>
                <a:latin typeface="Agatha-Modern" pitchFamily="34" charset="0"/>
              </a:rPr>
            </a:br>
            <a:r>
              <a:rPr lang="ru-RU" sz="4900" b="1" dirty="0">
                <a:solidFill>
                  <a:schemeClr val="bg1"/>
                </a:solidFill>
                <a:latin typeface="Agatha-Modern" pitchFamily="34" charset="0"/>
              </a:rPr>
              <a:t/>
            </a:r>
            <a:br>
              <a:rPr lang="ru-RU" sz="4900" b="1" dirty="0">
                <a:solidFill>
                  <a:schemeClr val="bg1"/>
                </a:solidFill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rial" charset="0"/>
              </a:rPr>
              <a:t/>
            </a:r>
            <a:br>
              <a:rPr lang="ru-RU" sz="3200" b="1" dirty="0" smtClean="0">
                <a:latin typeface="Arial" charset="0"/>
              </a:rPr>
            </a:br>
            <a:endParaRPr lang="ru-RU" sz="6700" b="1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3360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404664"/>
            <a:ext cx="9036496" cy="6552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b="1" dirty="0" smtClean="0">
                <a:solidFill>
                  <a:schemeClr val="bg1"/>
                </a:solidFill>
                <a:latin typeface="Agatha-Modern" pitchFamily="34" charset="0"/>
              </a:rPr>
              <a:t>Вставь пропущенные числа.</a:t>
            </a:r>
          </a:p>
          <a:p>
            <a:r>
              <a:rPr lang="ru-RU" sz="8000" b="1" dirty="0" smtClean="0">
                <a:solidFill>
                  <a:srgbClr val="FF0000"/>
                </a:solidFill>
                <a:latin typeface="Agatha-Modern" pitchFamily="34" charset="0"/>
              </a:rPr>
              <a:t>8</a:t>
            </a:r>
            <a:r>
              <a:rPr lang="ru-RU" sz="6000" b="1" dirty="0" smtClean="0">
                <a:solidFill>
                  <a:srgbClr val="FF0000"/>
                </a:solidFill>
                <a:latin typeface="Agatha-Modern" pitchFamily="34" charset="0"/>
              </a:rPr>
              <a:t>,</a:t>
            </a:r>
            <a:r>
              <a:rPr lang="ru-RU" sz="6000" b="1" dirty="0" smtClean="0">
                <a:solidFill>
                  <a:schemeClr val="bg1"/>
                </a:solidFill>
                <a:latin typeface="Agatha-Modern" pitchFamily="34" charset="0"/>
              </a:rPr>
              <a:t>16, 24,32,</a:t>
            </a:r>
            <a:r>
              <a:rPr lang="ru-RU" sz="8000" b="1" dirty="0" smtClean="0">
                <a:solidFill>
                  <a:srgbClr val="FF0000"/>
                </a:solidFill>
                <a:latin typeface="Agatha-Modern" pitchFamily="34" charset="0"/>
              </a:rPr>
              <a:t>40</a:t>
            </a:r>
            <a:r>
              <a:rPr lang="ru-RU" sz="6000" b="1" dirty="0" smtClean="0">
                <a:solidFill>
                  <a:srgbClr val="FF0000"/>
                </a:solidFill>
                <a:latin typeface="Agatha-Modern" pitchFamily="34" charset="0"/>
              </a:rPr>
              <a:t>,</a:t>
            </a:r>
            <a:r>
              <a:rPr lang="ru-RU" sz="6000" b="1" dirty="0" smtClean="0">
                <a:solidFill>
                  <a:schemeClr val="bg1"/>
                </a:solidFill>
                <a:latin typeface="Agatha-Modern" pitchFamily="34" charset="0"/>
              </a:rPr>
              <a:t>48,</a:t>
            </a:r>
            <a:r>
              <a:rPr lang="ru-RU" sz="8000" b="1" dirty="0" smtClean="0">
                <a:solidFill>
                  <a:srgbClr val="FF0000"/>
                </a:solidFill>
                <a:latin typeface="Agatha-Modern" pitchFamily="34" charset="0"/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2000572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7504" y="548680"/>
            <a:ext cx="9036496" cy="60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400" b="1" dirty="0" smtClean="0">
                <a:solidFill>
                  <a:schemeClr val="bg1"/>
                </a:solidFill>
                <a:latin typeface="Agatha-Modern" pitchFamily="34" charset="0"/>
              </a:rPr>
              <a:t>24:6=4                              30:6=5</a:t>
            </a:r>
          </a:p>
          <a:p>
            <a:pPr algn="l"/>
            <a:r>
              <a:rPr lang="ru-RU" sz="4400" b="1" dirty="0" smtClean="0">
                <a:solidFill>
                  <a:schemeClr val="bg1"/>
                </a:solidFill>
                <a:latin typeface="Agatha-Modern" pitchFamily="34" charset="0"/>
              </a:rPr>
              <a:t>32:8=4                              40:8=5</a:t>
            </a:r>
          </a:p>
          <a:p>
            <a:pPr algn="l"/>
            <a:r>
              <a:rPr lang="ru-RU" sz="4400" b="1" dirty="0" smtClean="0">
                <a:solidFill>
                  <a:schemeClr val="bg1"/>
                </a:solidFill>
                <a:latin typeface="Agatha-Modern" pitchFamily="34" charset="0"/>
              </a:rPr>
              <a:t>16:4=4                              25:5=5   </a:t>
            </a:r>
            <a:r>
              <a:rPr lang="ru-RU" sz="3200" b="1" dirty="0" smtClean="0">
                <a:solidFill>
                  <a:schemeClr val="bg1"/>
                </a:solidFill>
                <a:latin typeface="Agatha-Modern" pitchFamily="34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96502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71600" y="2204864"/>
            <a:ext cx="708672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latin typeface="Arial" charset="0"/>
              </a:rPr>
              <a:t/>
            </a:r>
            <a:br>
              <a:rPr lang="ru-RU" sz="5400" b="1" dirty="0" smtClean="0">
                <a:latin typeface="Arial" charset="0"/>
              </a:rPr>
            </a:br>
            <a:r>
              <a:rPr lang="ru-RU" sz="8800" b="1" dirty="0" smtClean="0">
                <a:solidFill>
                  <a:schemeClr val="bg1"/>
                </a:solidFill>
                <a:latin typeface="Arial" charset="0"/>
              </a:rPr>
              <a:t>0   :   5   =  ?</a:t>
            </a:r>
            <a:endParaRPr lang="ru-RU" sz="8800" b="1" dirty="0" smtClean="0">
              <a:solidFill>
                <a:schemeClr val="bg1"/>
              </a:solidFill>
              <a:latin typeface="Agatha-Moder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50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71600" y="548680"/>
            <a:ext cx="7086724" cy="5832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rial" charset="0"/>
              </a:rPr>
              <a:t/>
            </a:r>
            <a:br>
              <a:rPr lang="ru-RU" sz="3200" b="1" dirty="0" smtClean="0">
                <a:latin typeface="Arial" charset="0"/>
              </a:rPr>
            </a:br>
            <a:endParaRPr lang="ru-RU" sz="3200" b="1" dirty="0" smtClean="0">
              <a:solidFill>
                <a:srgbClr val="FF0000"/>
              </a:solidFill>
              <a:latin typeface="Agatha-Modern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971600" y="548680"/>
            <a:ext cx="708672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b="1" dirty="0" smtClean="0">
                <a:latin typeface="Arial" charset="0"/>
              </a:rPr>
              <a:t>  </a:t>
            </a:r>
            <a:r>
              <a:rPr lang="ru-RU" sz="8000" b="1" dirty="0" smtClean="0">
                <a:solidFill>
                  <a:schemeClr val="bg1"/>
                </a:solidFill>
                <a:latin typeface="Arial" charset="0"/>
              </a:rPr>
              <a:t>А х 0 = 0</a:t>
            </a:r>
          </a:p>
          <a:p>
            <a:r>
              <a:rPr lang="ru-RU" sz="8000" b="1" dirty="0" smtClean="0">
                <a:solidFill>
                  <a:schemeClr val="bg1"/>
                </a:solidFill>
                <a:latin typeface="Arial" charset="0"/>
              </a:rPr>
              <a:t>  0 х а = 0</a:t>
            </a:r>
          </a:p>
          <a:p>
            <a:r>
              <a:rPr lang="ru-RU" sz="8000" b="1" dirty="0" smtClean="0">
                <a:solidFill>
                  <a:schemeClr val="bg1"/>
                </a:solidFill>
                <a:latin typeface="Agatha-Modern" pitchFamily="34" charset="0"/>
              </a:rPr>
              <a:t>  0 + а = а</a:t>
            </a:r>
          </a:p>
          <a:p>
            <a:r>
              <a:rPr lang="ru-RU" sz="8000" b="1" dirty="0" smtClean="0">
                <a:solidFill>
                  <a:schemeClr val="bg1"/>
                </a:solidFill>
                <a:latin typeface="Agatha-Modern" pitchFamily="34" charset="0"/>
              </a:rPr>
              <a:t>  А – 0 = а</a:t>
            </a:r>
          </a:p>
        </p:txBody>
      </p:sp>
    </p:spTree>
    <p:extLst>
      <p:ext uri="{BB962C8B-B14F-4D97-AF65-F5344CB8AC3E}">
        <p14:creationId xmlns:p14="http://schemas.microsoft.com/office/powerpoint/2010/main" val="60373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84784"/>
            <a:ext cx="68707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gatha-Modern" pitchFamily="34" charset="0"/>
              </a:rPr>
              <a:t/>
            </a:r>
            <a:br>
              <a:rPr lang="ru-RU" sz="3200" b="1" dirty="0" smtClean="0">
                <a:latin typeface="Agatha-Modern" pitchFamily="34" charset="0"/>
              </a:rPr>
            </a:br>
            <a:r>
              <a:rPr lang="ru-RU" sz="3200" b="1" dirty="0">
                <a:latin typeface="Agatha-Modern" pitchFamily="34" charset="0"/>
              </a:rPr>
              <a:t/>
            </a:r>
            <a:br>
              <a:rPr lang="ru-RU" sz="3200" b="1" dirty="0">
                <a:latin typeface="Agatha-Modern" pitchFamily="34" charset="0"/>
              </a:rPr>
            </a:br>
            <a:r>
              <a:rPr lang="ru-RU" sz="3200" b="1" dirty="0" smtClean="0">
                <a:latin typeface="Arial" charset="0"/>
              </a:rPr>
              <a:t/>
            </a:r>
            <a:br>
              <a:rPr lang="ru-RU" sz="3200" b="1" dirty="0" smtClean="0">
                <a:latin typeface="Arial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Agatha-Modern" pitchFamily="34" charset="0"/>
              </a:rPr>
              <a:t>Тема урока:</a:t>
            </a:r>
            <a:br>
              <a:rPr lang="ru-RU" sz="3200" b="1" dirty="0" smtClean="0">
                <a:solidFill>
                  <a:schemeClr val="bg1"/>
                </a:solidFill>
                <a:latin typeface="Agatha-Modern" pitchFamily="34" charset="0"/>
              </a:rPr>
            </a:br>
            <a:r>
              <a:rPr lang="ru-RU" sz="3200" b="1" dirty="0" smtClean="0">
                <a:latin typeface="Arial" charset="0"/>
              </a:rPr>
              <a:t> </a:t>
            </a:r>
            <a:r>
              <a:rPr lang="ru-RU" sz="6700" b="1" dirty="0" smtClean="0">
                <a:solidFill>
                  <a:srgbClr val="FF0000"/>
                </a:solidFill>
                <a:latin typeface="Agatha-Modern" pitchFamily="34" charset="0"/>
              </a:rPr>
              <a:t>«Деление 0       на    число».</a:t>
            </a:r>
          </a:p>
        </p:txBody>
      </p:sp>
      <p:pic>
        <p:nvPicPr>
          <p:cNvPr id="9" name="Токкат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357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9224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5830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71600" y="548680"/>
            <a:ext cx="7086724" cy="630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0" b="1" dirty="0" smtClean="0">
                <a:latin typeface="Agatha-Modern" pitchFamily="34" charset="0"/>
              </a:rPr>
              <a:t>0 : 5 = 5</a:t>
            </a:r>
            <a:br>
              <a:rPr lang="ru-RU" sz="8000" b="1" dirty="0" smtClean="0">
                <a:latin typeface="Agatha-Modern" pitchFamily="34" charset="0"/>
              </a:rPr>
            </a:br>
            <a:r>
              <a:rPr lang="ru-RU" sz="8000" b="1" dirty="0" smtClean="0">
                <a:solidFill>
                  <a:srgbClr val="FF0000"/>
                </a:solidFill>
                <a:latin typeface="Agatha-Modern" pitchFamily="34" charset="0"/>
              </a:rPr>
              <a:t>0 : 5 = 0</a:t>
            </a:r>
          </a:p>
        </p:txBody>
      </p:sp>
    </p:spTree>
    <p:extLst>
      <p:ext uri="{BB962C8B-B14F-4D97-AF65-F5344CB8AC3E}">
        <p14:creationId xmlns:p14="http://schemas.microsoft.com/office/powerpoint/2010/main" val="85769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114</TotalTime>
  <Words>126</Words>
  <Application>Microsoft Office PowerPoint</Application>
  <PresentationFormat>Экран (4:3)</PresentationFormat>
  <Paragraphs>42</Paragraphs>
  <Slides>17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Желаю   вам удачи!</vt:lpstr>
      <vt:lpstr>Презентация PowerPoint</vt:lpstr>
      <vt:lpstr>     6    18    24    29    36    42    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Тема урока:  «Деление 0       на    число».</vt:lpstr>
      <vt:lpstr>Презентация PowerPoint</vt:lpstr>
      <vt:lpstr>Презентация PowerPoint</vt:lpstr>
      <vt:lpstr>Презентация PowerPoint</vt:lpstr>
      <vt:lpstr>       5  :  0  =</vt:lpstr>
      <vt:lpstr>0:6     0:9</vt:lpstr>
      <vt:lpstr>Презентация PowerPoint</vt:lpstr>
      <vt:lpstr>Презентация PowerPoint</vt:lpstr>
      <vt:lpstr>Домашнее задание: составить не менее 5 примеров на изученное правило в виде карточек.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«Деление 0 на число».</dc:title>
  <dc:creator>User</dc:creator>
  <cp:lastModifiedBy>User</cp:lastModifiedBy>
  <cp:revision>14</cp:revision>
  <dcterms:created xsi:type="dcterms:W3CDTF">2013-12-08T12:49:22Z</dcterms:created>
  <dcterms:modified xsi:type="dcterms:W3CDTF">2014-02-19T14:47:10Z</dcterms:modified>
</cp:coreProperties>
</file>