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70" r:id="rId5"/>
    <p:sldId id="259" r:id="rId6"/>
    <p:sldId id="271" r:id="rId7"/>
    <p:sldId id="272" r:id="rId8"/>
    <p:sldId id="269" r:id="rId9"/>
    <p:sldId id="261" r:id="rId10"/>
    <p:sldId id="262" r:id="rId11"/>
    <p:sldId id="266" r:id="rId12"/>
    <p:sldId id="276" r:id="rId13"/>
    <p:sldId id="277" r:id="rId14"/>
    <p:sldId id="275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6394-9BFD-4455-BDB8-4D1642AB42C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E25-2D0B-45A0-8ADB-82F1D145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6394-9BFD-4455-BDB8-4D1642AB42C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E25-2D0B-45A0-8ADB-82F1D145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6394-9BFD-4455-BDB8-4D1642AB42C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E25-2D0B-45A0-8ADB-82F1D145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97F75-4C1A-42A4-AEED-B885F514F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6394-9BFD-4455-BDB8-4D1642AB42C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E25-2D0B-45A0-8ADB-82F1D145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6394-9BFD-4455-BDB8-4D1642AB42C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E25-2D0B-45A0-8ADB-82F1D145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6394-9BFD-4455-BDB8-4D1642AB42C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E25-2D0B-45A0-8ADB-82F1D145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6394-9BFD-4455-BDB8-4D1642AB42C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E25-2D0B-45A0-8ADB-82F1D145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6394-9BFD-4455-BDB8-4D1642AB42C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E25-2D0B-45A0-8ADB-82F1D145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6394-9BFD-4455-BDB8-4D1642AB42C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E25-2D0B-45A0-8ADB-82F1D145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6394-9BFD-4455-BDB8-4D1642AB42C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E25-2D0B-45A0-8ADB-82F1D145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6394-9BFD-4455-BDB8-4D1642AB42C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9E25-2D0B-45A0-8ADB-82F1D145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6394-9BFD-4455-BDB8-4D1642AB42C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E9E25-2D0B-45A0-8ADB-82F1D145E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2.wav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9.emf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2819400" y="1524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FFFF">
                  <a:gamma/>
                  <a:shade val="6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endParaRPr lang="ru-RU" sz="48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4114800" y="152400"/>
            <a:ext cx="914400" cy="914400"/>
          </a:xfrm>
          <a:prstGeom prst="ellipse">
            <a:avLst/>
          </a:prstGeom>
          <a:gradFill rotWithShape="1">
            <a:gsLst>
              <a:gs pos="0">
                <a:srgbClr val="66FF66">
                  <a:gamma/>
                  <a:shade val="76078"/>
                  <a:invGamma/>
                </a:srgbClr>
              </a:gs>
              <a:gs pos="50000">
                <a:srgbClr val="66FF66"/>
              </a:gs>
              <a:gs pos="100000">
                <a:srgbClr val="66FF66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5410200" y="228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56078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</a:t>
            </a: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858000" y="228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ADDA4">
                  <a:gamma/>
                  <a:shade val="46275"/>
                  <a:invGamma/>
                </a:srgbClr>
              </a:gs>
              <a:gs pos="50000">
                <a:srgbClr val="FADDA4"/>
              </a:gs>
              <a:gs pos="100000">
                <a:srgbClr val="FADDA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228600" y="57150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800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4114800" y="16002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8001000" y="5715000"/>
            <a:ext cx="914400" cy="914400"/>
          </a:xfrm>
          <a:prstGeom prst="ellipse">
            <a:avLst/>
          </a:prstGeom>
          <a:gradFill rotWithShape="1">
            <a:gsLst>
              <a:gs pos="0">
                <a:srgbClr val="DC7C12">
                  <a:gamma/>
                  <a:shade val="46275"/>
                  <a:invGamma/>
                </a:srgbClr>
              </a:gs>
              <a:gs pos="50000">
                <a:srgbClr val="DC7C12"/>
              </a:gs>
              <a:gs pos="100000">
                <a:srgbClr val="DC7C1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800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1600200" y="1524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</a:t>
            </a:r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6477000" y="2209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66FF33">
                  <a:gamma/>
                  <a:shade val="46275"/>
                  <a:invGamma/>
                </a:srgbClr>
              </a:gs>
              <a:gs pos="5000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5410200" y="2743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1981200" y="2209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2895600" y="2743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E55DC8">
                  <a:gamma/>
                  <a:shade val="46275"/>
                  <a:invGamma/>
                </a:srgbClr>
              </a:gs>
              <a:gs pos="50000">
                <a:srgbClr val="E55DC8"/>
              </a:gs>
              <a:gs pos="100000">
                <a:srgbClr val="E55DC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ы</a:t>
            </a:r>
            <a:endParaRPr lang="ru-RU" sz="4800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191000" y="3124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DC7C12">
                  <a:gamma/>
                  <a:shade val="46275"/>
                  <a:invGamma/>
                </a:srgbClr>
              </a:gs>
              <a:gs pos="50000">
                <a:srgbClr val="DC7C12"/>
              </a:gs>
              <a:gs pos="100000">
                <a:srgbClr val="DC7C1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</a:t>
            </a:r>
            <a:endParaRPr lang="ru-RU" sz="4800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80C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80C2"/>
                                      </p:to>
                                    </p:animClr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DDA4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DDA4"/>
                                      </p:to>
                                    </p:animClr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7C12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7C12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86375" y="928688"/>
            <a:ext cx="3214688" cy="364331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sz="2600" dirty="0" smtClean="0"/>
              <a:t>Ай </a:t>
            </a:r>
            <a:r>
              <a:rPr lang="ru-RU" sz="2600" dirty="0" err="1" smtClean="0"/>
              <a:t>да,цифры</a:t>
            </a:r>
            <a:r>
              <a:rPr lang="ru-RU" sz="2600" dirty="0" smtClean="0"/>
              <a:t>,</a:t>
            </a:r>
          </a:p>
          <a:p>
            <a:pPr eaLnBrk="1" hangingPunct="1">
              <a:buFontTx/>
              <a:buNone/>
              <a:defRPr/>
            </a:pPr>
            <a:r>
              <a:rPr lang="ru-RU" sz="2600" dirty="0" smtClean="0"/>
              <a:t>Молодцы!</a:t>
            </a:r>
          </a:p>
          <a:p>
            <a:pPr eaLnBrk="1" hangingPunct="1">
              <a:buFontTx/>
              <a:buNone/>
              <a:defRPr/>
            </a:pPr>
            <a:r>
              <a:rPr lang="ru-RU" sz="2600" dirty="0" smtClean="0"/>
              <a:t>Вмиг рисунок-</a:t>
            </a:r>
          </a:p>
          <a:p>
            <a:pPr eaLnBrk="1" hangingPunct="1">
              <a:buFontTx/>
              <a:buNone/>
              <a:defRPr/>
            </a:pPr>
            <a:r>
              <a:rPr lang="ru-RU" sz="2600" dirty="0" err="1" smtClean="0"/>
              <a:t>Раз!Два!Три</a:t>
            </a:r>
            <a:r>
              <a:rPr lang="ru-RU" sz="2600" dirty="0" smtClean="0"/>
              <a:t>!</a:t>
            </a:r>
          </a:p>
          <a:p>
            <a:pPr eaLnBrk="1" hangingPunct="1">
              <a:buFontTx/>
              <a:buNone/>
              <a:defRPr/>
            </a:pPr>
            <a:r>
              <a:rPr lang="ru-RU" sz="2600" dirty="0" smtClean="0"/>
              <a:t>Ты внимательно</a:t>
            </a:r>
          </a:p>
          <a:p>
            <a:pPr eaLnBrk="1" hangingPunct="1">
              <a:buFontTx/>
              <a:buNone/>
              <a:defRPr/>
            </a:pPr>
            <a:r>
              <a:rPr lang="ru-RU" sz="2600" dirty="0" smtClean="0"/>
              <a:t>Взгляни,</a:t>
            </a:r>
          </a:p>
          <a:p>
            <a:pPr eaLnBrk="1" hangingPunct="1">
              <a:buFontTx/>
              <a:buNone/>
              <a:defRPr/>
            </a:pPr>
            <a:r>
              <a:rPr lang="ru-RU" sz="2600" dirty="0" smtClean="0"/>
              <a:t>И 4</a:t>
            </a:r>
          </a:p>
          <a:p>
            <a:pPr eaLnBrk="1" hangingPunct="1">
              <a:buFontTx/>
              <a:buNone/>
              <a:defRPr/>
            </a:pPr>
            <a:r>
              <a:rPr lang="ru-RU" sz="2600" dirty="0" smtClean="0"/>
              <a:t>Отыщи!</a:t>
            </a:r>
          </a:p>
        </p:txBody>
      </p:sp>
      <p:sp>
        <p:nvSpPr>
          <p:cNvPr id="34819" name="Rectangle 10"/>
          <p:cNvSpPr>
            <a:spLocks noGrp="1" noChangeArrowheads="1" noTextEdit="1"/>
          </p:cNvSpPr>
          <p:nvPr>
            <p:ph type="clipArt" sz="half" idx="1"/>
          </p:nvPr>
        </p:nvSpPr>
        <p:spPr/>
      </p:sp>
      <p:pic>
        <p:nvPicPr>
          <p:cNvPr id="23563" name="Picture 11" descr="343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836613"/>
            <a:ext cx="3816350" cy="5281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 useBgFill="1">
        <p:nvSpPr>
          <p:cNvPr id="8" name="Прямоугольник с одним вырезанным углом 7"/>
          <p:cNvSpPr/>
          <p:nvPr/>
        </p:nvSpPr>
        <p:spPr bwMode="auto">
          <a:xfrm>
            <a:off x="7858148" y="4500570"/>
            <a:ext cx="642942" cy="1143008"/>
          </a:xfrm>
          <a:prstGeom prst="snip1Rect">
            <a:avLst>
              <a:gd name="adj" fmla="val 2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 algn="ctr">
              <a:defRPr/>
            </a:pP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620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Line 7"/>
          <p:cNvSpPr>
            <a:spLocks noChangeShapeType="1"/>
          </p:cNvSpPr>
          <p:nvPr/>
        </p:nvSpPr>
        <p:spPr bwMode="auto">
          <a:xfrm>
            <a:off x="2971800" y="3733800"/>
            <a:ext cx="1905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Line 8"/>
          <p:cNvSpPr>
            <a:spLocks noChangeShapeType="1"/>
          </p:cNvSpPr>
          <p:nvPr/>
        </p:nvSpPr>
        <p:spPr bwMode="auto">
          <a:xfrm flipH="1">
            <a:off x="4343400" y="1676400"/>
            <a:ext cx="1143000" cy="419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 flipH="1">
            <a:off x="2971800" y="1143000"/>
            <a:ext cx="838200" cy="2590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0" name="Oval 3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1" name="Oval 9"/>
          <p:cNvSpPr>
            <a:spLocks noChangeArrowheads="1"/>
          </p:cNvSpPr>
          <p:nvPr/>
        </p:nvSpPr>
        <p:spPr bwMode="auto">
          <a:xfrm>
            <a:off x="5410200" y="1600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2" name="Picture 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590800"/>
            <a:ext cx="1943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637"/>
          <a:stretch>
            <a:fillRect/>
          </a:stretch>
        </p:blipFill>
        <p:spPr bwMode="auto">
          <a:xfrm rot="-484479">
            <a:off x="6553200" y="4191000"/>
            <a:ext cx="1736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33"/>
          <a:stretch>
            <a:fillRect/>
          </a:stretch>
        </p:blipFill>
        <p:spPr bwMode="auto">
          <a:xfrm rot="-1205062">
            <a:off x="7439025" y="2286000"/>
            <a:ext cx="17049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609600"/>
            <a:ext cx="1876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1466">
            <a:off x="2286000" y="533400"/>
            <a:ext cx="17145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1 L -0.08542 0.3825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0.38252 L 0.13125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958 0.07169 L 0.06458 0.682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38200" y="2133600"/>
            <a:ext cx="3429000" cy="411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rot="8167730">
            <a:off x="1219200" y="914400"/>
            <a:ext cx="2644775" cy="2513013"/>
          </a:xfrm>
          <a:prstGeom prst="rtTriangle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2362200" y="10668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143000" y="2590800"/>
            <a:ext cx="1143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590800" y="2590800"/>
            <a:ext cx="1143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143000" y="4419600"/>
            <a:ext cx="1143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590800" y="4419600"/>
            <a:ext cx="1143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1447800" y="46482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2895600" y="46482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2</a:t>
            </a: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419600"/>
            <a:ext cx="2238375" cy="2209800"/>
          </a:xfrm>
          <a:prstGeom prst="rect">
            <a:avLst/>
          </a:prstGeom>
          <a:noFill/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4419600"/>
            <a:ext cx="2238375" cy="2209800"/>
          </a:xfrm>
          <a:prstGeom prst="rect">
            <a:avLst/>
          </a:prstGeom>
          <a:noFill/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133600"/>
            <a:ext cx="2238375" cy="2209800"/>
          </a:xfrm>
          <a:prstGeom prst="rect">
            <a:avLst/>
          </a:prstGeom>
          <a:noFill/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905000"/>
            <a:ext cx="223837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3906 -0.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4474 0.294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8073 -0.08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4974 0.28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  <p:bldP spid="6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38200" y="2133600"/>
            <a:ext cx="3429000" cy="411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 rot="8167730">
            <a:off x="1219200" y="914400"/>
            <a:ext cx="2644775" cy="2513013"/>
          </a:xfrm>
          <a:prstGeom prst="rtTriangle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362200" y="10668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43000" y="2590800"/>
            <a:ext cx="1143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590800" y="2590800"/>
            <a:ext cx="1143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143000" y="4419600"/>
            <a:ext cx="1143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590800" y="4419600"/>
            <a:ext cx="1143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1447800" y="46482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2895600" y="46482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2</a:t>
            </a:r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35079">
            <a:off x="6477000" y="304800"/>
            <a:ext cx="2381250" cy="2381250"/>
          </a:xfrm>
          <a:prstGeom prst="rect">
            <a:avLst/>
          </a:prstGeom>
          <a:noFill/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35079">
            <a:off x="4495800" y="1524000"/>
            <a:ext cx="2381250" cy="2381250"/>
          </a:xfrm>
          <a:prstGeom prst="rect">
            <a:avLst/>
          </a:prstGeom>
          <a:noFill/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35079">
            <a:off x="6400800" y="2819400"/>
            <a:ext cx="2381250" cy="2381250"/>
          </a:xfrm>
          <a:prstGeom prst="rect">
            <a:avLst/>
          </a:prstGeom>
          <a:noFill/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35079">
            <a:off x="4724400" y="3657600"/>
            <a:ext cx="2381250" cy="2381250"/>
          </a:xfrm>
          <a:prstGeom prst="rect">
            <a:avLst/>
          </a:prstGeom>
          <a:noFill/>
        </p:spPr>
      </p:pic>
      <p:sp>
        <p:nvSpPr>
          <p:cNvPr id="7191" name="WordArt 23"/>
          <p:cNvSpPr>
            <a:spLocks noChangeArrowheads="1" noChangeShapeType="1" noTextEdit="1"/>
          </p:cNvSpPr>
          <p:nvPr/>
        </p:nvSpPr>
        <p:spPr bwMode="auto">
          <a:xfrm>
            <a:off x="1524000" y="2819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7192" name="WordArt 24"/>
          <p:cNvSpPr>
            <a:spLocks noChangeArrowheads="1" noChangeShapeType="1" noTextEdit="1"/>
          </p:cNvSpPr>
          <p:nvPr/>
        </p:nvSpPr>
        <p:spPr bwMode="auto">
          <a:xfrm>
            <a:off x="2971800" y="2819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193" name="WordArt 25"/>
          <p:cNvSpPr>
            <a:spLocks noChangeArrowheads="1" noChangeShapeType="1" noTextEdit="1"/>
          </p:cNvSpPr>
          <p:nvPr/>
        </p:nvSpPr>
        <p:spPr bwMode="auto">
          <a:xfrm>
            <a:off x="4876800" y="2895600"/>
            <a:ext cx="3429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4 = 3 + 1</a:t>
            </a:r>
          </a:p>
        </p:txBody>
      </p:sp>
      <p:sp>
        <p:nvSpPr>
          <p:cNvPr id="7194" name="WordArt 26"/>
          <p:cNvSpPr>
            <a:spLocks noChangeArrowheads="1" noChangeShapeType="1" noTextEdit="1"/>
          </p:cNvSpPr>
          <p:nvPr/>
        </p:nvSpPr>
        <p:spPr bwMode="auto">
          <a:xfrm>
            <a:off x="4953000" y="4038600"/>
            <a:ext cx="3429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4 = 2 + 2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45521 -0.2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1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41355 0.070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61354 -0.084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48854 0.281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2" grpId="0" animBg="1"/>
      <p:bldP spid="7193" grpId="0" animBg="1"/>
      <p:bldP spid="71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071679"/>
            <a:ext cx="84296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4=3+1   4=2+2    4=1+3</a:t>
            </a:r>
          </a:p>
          <a:p>
            <a:r>
              <a:rPr lang="ru-RU" sz="6600" b="1" dirty="0" smtClean="0">
                <a:solidFill>
                  <a:schemeClr val="bg1"/>
                </a:solidFill>
              </a:rPr>
              <a:t>   </a:t>
            </a:r>
          </a:p>
          <a:p>
            <a:endParaRPr lang="ru-RU" sz="5400" b="1" dirty="0"/>
          </a:p>
        </p:txBody>
      </p:sp>
      <p:sp>
        <p:nvSpPr>
          <p:cNvPr id="3" name="Овал 2"/>
          <p:cNvSpPr/>
          <p:nvPr/>
        </p:nvSpPr>
        <p:spPr>
          <a:xfrm>
            <a:off x="1428728" y="3500438"/>
            <a:ext cx="214314" cy="50006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714480" y="3500438"/>
            <a:ext cx="214314" cy="50006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00232" y="3500438"/>
            <a:ext cx="214314" cy="50006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285984" y="3500438"/>
            <a:ext cx="21431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71934" y="3500438"/>
            <a:ext cx="214314" cy="50006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7686" y="3500438"/>
            <a:ext cx="214314" cy="50006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14876" y="3500438"/>
            <a:ext cx="21431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00628" y="3500438"/>
            <a:ext cx="21431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72330" y="3500438"/>
            <a:ext cx="214314" cy="50006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429520" y="3500438"/>
            <a:ext cx="21431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15272" y="3500438"/>
            <a:ext cx="21431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01024" y="3500438"/>
            <a:ext cx="21431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3391" y="2832963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44561" y="2832963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33391" y="4047409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7200" b="1" dirty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4561" y="4047409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3391" y="5261855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4561" y="5261855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7200" b="1" dirty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851920" y="332656"/>
            <a:ext cx="4659412" cy="2524840"/>
          </a:xfrm>
          <a:prstGeom prst="triangle">
            <a:avLst>
              <a:gd name="adj" fmla="val 50297"/>
            </a:avLst>
          </a:prstGeom>
          <a:solidFill>
            <a:srgbClr val="00B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0"/>
            <a:ext cx="50930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Состав числа 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796136" y="33265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</a:t>
            </a:r>
            <a:endParaRPr lang="ru-RU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5" name="Picture 2" descr="C:\Users\User\Pictures\алфавит со смешариками\дракоша\0_64c3b_4731d3c6_M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392635" flipH="1">
            <a:off x="251261" y="2228776"/>
            <a:ext cx="4022863" cy="4061177"/>
          </a:xfrm>
          <a:prstGeom prst="rect">
            <a:avLst/>
          </a:prstGeom>
          <a:noFill/>
        </p:spPr>
      </p:pic>
      <p:pic>
        <p:nvPicPr>
          <p:cNvPr id="20" name="Picture 2" descr="C:\Users\User\Pictures\алфавит со смешариками\дракоша\0_64c3b_4731d3c6_M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000760" y="3929066"/>
            <a:ext cx="1872208" cy="1292073"/>
          </a:xfrm>
          <a:prstGeom prst="rect">
            <a:avLst/>
          </a:prstGeom>
          <a:noFill/>
        </p:spPr>
      </p:pic>
      <p:pic>
        <p:nvPicPr>
          <p:cNvPr id="21" name="Picture 2" descr="C:\Users\User\Pictures\алфавит со смешариками\дракоша\0_64c3b_4731d3c6_M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09177" flipH="1">
            <a:off x="4374254" y="2708162"/>
            <a:ext cx="2016224" cy="1381182"/>
          </a:xfrm>
          <a:prstGeom prst="rect">
            <a:avLst/>
          </a:prstGeom>
          <a:noFill/>
        </p:spPr>
      </p:pic>
      <p:pic>
        <p:nvPicPr>
          <p:cNvPr id="22" name="Picture 2" descr="C:\Users\User\Pictures\алфавит со смешариками\дракоша\0_64c3b_4731d3c6_M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857884" y="5143512"/>
            <a:ext cx="2016224" cy="1381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21447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67400" y="0"/>
            <a:ext cx="3097213" cy="14700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A50021"/>
                </a:solidFill>
                <a:latin typeface="Comic Sans MS" pitchFamily="66" charset="0"/>
              </a:rPr>
              <a:t>Мотыльки</a:t>
            </a:r>
            <a:br>
              <a:rPr lang="ru-RU" sz="3200" b="1" smtClean="0">
                <a:solidFill>
                  <a:srgbClr val="A50021"/>
                </a:solidFill>
                <a:latin typeface="Comic Sans MS" pitchFamily="66" charset="0"/>
              </a:rPr>
            </a:br>
            <a:r>
              <a:rPr lang="ru-RU" sz="3200" b="1" smtClean="0">
                <a:solidFill>
                  <a:srgbClr val="A50021"/>
                </a:solidFill>
                <a:latin typeface="Comic Sans MS" pitchFamily="66" charset="0"/>
              </a:rPr>
              <a:t>и васильки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91250" y="1916113"/>
            <a:ext cx="2952750" cy="396081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  <a:t>Вот синеют у реки</a:t>
            </a:r>
            <a:b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  <a:t>Чудо-диво васильки.</a:t>
            </a:r>
            <a:b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  <a:t>Ты, малыш, мне подскажи,</a:t>
            </a:r>
            <a:b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  <a:t>Сколько васильков во ржи?</a:t>
            </a:r>
            <a:b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  <a:t/>
            </a:r>
            <a:b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  <a:t>Сколько видишь колосков?</a:t>
            </a:r>
            <a:b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  <a:t>Сколько вьётся мотыльков?</a:t>
            </a:r>
            <a:b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  <a:t>Сосчитаю я пока</a:t>
            </a:r>
            <a:b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2000" b="1" smtClean="0">
                <a:solidFill>
                  <a:srgbClr val="000066"/>
                </a:solidFill>
                <a:latin typeface="Comic Sans MS" pitchFamily="66" charset="0"/>
              </a:rPr>
              <a:t>Крылышки у мотылька.</a:t>
            </a:r>
          </a:p>
        </p:txBody>
      </p:sp>
      <p:pic>
        <p:nvPicPr>
          <p:cNvPr id="3076" name="Picture 4" descr="24-6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5448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24-6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60350"/>
            <a:ext cx="5448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24-6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60350"/>
            <a:ext cx="5448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 descr="dd882303cdf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post-155566-1253163345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2095500"/>
            <a:ext cx="2505075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00188" y="785813"/>
            <a:ext cx="6143625" cy="9286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СКОЛЬКО ?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9702" name="Рисунок 9" descr="post-56918-125105129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2166938"/>
            <a:ext cx="1731962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8" descr="post-56918-125105129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75" y="4071938"/>
            <a:ext cx="1731963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12" descr="post-56918-1251051292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63" y="2143125"/>
            <a:ext cx="173196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Рисунок 13" descr="post-56918-1251051292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88" y="4000500"/>
            <a:ext cx="173196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4" descr="dd882303cdf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00188" y="785813"/>
            <a:ext cx="6143625" cy="714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СРАВНИ!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3012" name="Рисунок 9" descr="0_8de5d_9a527c80_XXXL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25" b="15625"/>
          <a:stretch>
            <a:fillRect/>
          </a:stretch>
        </p:blipFill>
        <p:spPr bwMode="auto">
          <a:xfrm>
            <a:off x="357158" y="2071678"/>
            <a:ext cx="21320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10" descr="0_8de6c_56f30f84_XXXL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3286125"/>
            <a:ext cx="12795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8" descr="0_8de5d_9a527c80_XXXL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25" b="15625"/>
          <a:stretch>
            <a:fillRect/>
          </a:stretch>
        </p:blipFill>
        <p:spPr bwMode="auto">
          <a:xfrm>
            <a:off x="2214546" y="2285992"/>
            <a:ext cx="20002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Рисунок 13" descr="0_8de6c_56f30f84_XXXL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3286125"/>
            <a:ext cx="12795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Рисунок 16" descr="0_8de6c_56f30f84_XXXL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1857375"/>
            <a:ext cx="12795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Рисунок 17" descr="0_8de6c_56f30f84_XXXL.pn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1928813"/>
            <a:ext cx="12795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71670" y="4929198"/>
            <a:ext cx="114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2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4857760"/>
            <a:ext cx="114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4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4" descr="dd882303cdf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ost-155566-125316334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2786063"/>
            <a:ext cx="150018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00188" y="785813"/>
            <a:ext cx="6143625" cy="714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ПОСЧИТАЙ!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2" name="Рисунок 11" descr="post-171002-1275020757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7000" y="2743200"/>
            <a:ext cx="150018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ost-171002-1275020799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2819400"/>
            <a:ext cx="150018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ost-171002-1275020857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05600" y="2819400"/>
            <a:ext cx="16430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dd882303cdf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ost-155566-125316334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2786063"/>
            <a:ext cx="150018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00188" y="785813"/>
            <a:ext cx="6143625" cy="714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ПОСЧИТАЙ!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2" name="Рисунок 11" descr="post-171002-1275020757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2819400"/>
            <a:ext cx="150018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ost-171002-1275020799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200" y="2895600"/>
            <a:ext cx="150018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ost-171002-1275020857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0" y="2895600"/>
            <a:ext cx="1651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2133600"/>
            <a:ext cx="526415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133600"/>
            <a:ext cx="1655762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2278063"/>
            <a:ext cx="1584325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Oval 20"/>
          <p:cNvSpPr>
            <a:spLocks noChangeArrowheads="1"/>
          </p:cNvSpPr>
          <p:nvPr/>
        </p:nvSpPr>
        <p:spPr bwMode="auto">
          <a:xfrm>
            <a:off x="684213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1474788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103" name="Oval 22"/>
          <p:cNvSpPr>
            <a:spLocks noChangeArrowheads="1"/>
          </p:cNvSpPr>
          <p:nvPr/>
        </p:nvSpPr>
        <p:spPr bwMode="auto">
          <a:xfrm>
            <a:off x="2266950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3059113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4105" name="Oval 24"/>
          <p:cNvSpPr>
            <a:spLocks noChangeArrowheads="1"/>
          </p:cNvSpPr>
          <p:nvPr/>
        </p:nvSpPr>
        <p:spPr bwMode="auto">
          <a:xfrm>
            <a:off x="3851275" y="542607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4106" name="Oval 25"/>
          <p:cNvSpPr>
            <a:spLocks noChangeArrowheads="1"/>
          </p:cNvSpPr>
          <p:nvPr/>
        </p:nvSpPr>
        <p:spPr bwMode="auto">
          <a:xfrm>
            <a:off x="4643438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107" name="Oval 26"/>
          <p:cNvSpPr>
            <a:spLocks noChangeArrowheads="1"/>
          </p:cNvSpPr>
          <p:nvPr/>
        </p:nvSpPr>
        <p:spPr bwMode="auto">
          <a:xfrm>
            <a:off x="5435600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4108" name="Oval 27"/>
          <p:cNvSpPr>
            <a:spLocks noChangeArrowheads="1"/>
          </p:cNvSpPr>
          <p:nvPr/>
        </p:nvSpPr>
        <p:spPr bwMode="auto">
          <a:xfrm>
            <a:off x="6227763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4109" name="Oval 28"/>
          <p:cNvSpPr>
            <a:spLocks noChangeArrowheads="1"/>
          </p:cNvSpPr>
          <p:nvPr/>
        </p:nvSpPr>
        <p:spPr bwMode="auto">
          <a:xfrm>
            <a:off x="7019925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4110" name="Oval 29"/>
          <p:cNvSpPr>
            <a:spLocks noChangeArrowheads="1"/>
          </p:cNvSpPr>
          <p:nvPr/>
        </p:nvSpPr>
        <p:spPr bwMode="auto">
          <a:xfrm>
            <a:off x="7812088" y="542607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10</a:t>
            </a:r>
          </a:p>
        </p:txBody>
      </p:sp>
      <p:pic>
        <p:nvPicPr>
          <p:cNvPr id="4111" name="Picture 3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2492375"/>
            <a:ext cx="161766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Text Box 31"/>
          <p:cNvSpPr txBox="1">
            <a:spLocks noChangeArrowheads="1"/>
          </p:cNvSpPr>
          <p:nvPr/>
        </p:nvSpPr>
        <p:spPr bwMode="auto">
          <a:xfrm>
            <a:off x="4500563" y="3284538"/>
            <a:ext cx="495300" cy="762000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tx2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0615 L 0.13386 -0.37618 " pathEditMode="relative" ptsTypes="AA">
                                      <p:cBhvr>
                                        <p:cTn id="6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615 L 0.30712 -0.36578 " pathEditMode="relative" ptsTypes="AA">
                                      <p:cBhvr>
                                        <p:cTn id="12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4117" grpId="1" animBg="1"/>
      <p:bldP spid="4119" grpId="0" animBg="1"/>
      <p:bldP spid="41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FF99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Oval 4">
            <a:hlinkHover r:id="" action="ppaction://noaction">
              <a:snd r:embed="rId3" name="3"/>
            </a:hlinkHover>
          </p:cNvPr>
          <p:cNvSpPr>
            <a:spLocks noChangeArrowheads="1"/>
          </p:cNvSpPr>
          <p:nvPr/>
        </p:nvSpPr>
        <p:spPr bwMode="auto">
          <a:xfrm>
            <a:off x="838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6148" name="Oval 5">
            <a:hlinkHover r:id="" action="ppaction://noaction">
              <a:snd r:embed="rId4" name="5"/>
            </a:hlinkHover>
          </p:cNvPr>
          <p:cNvSpPr>
            <a:spLocks noChangeArrowheads="1"/>
          </p:cNvSpPr>
          <p:nvPr/>
        </p:nvSpPr>
        <p:spPr bwMode="auto">
          <a:xfrm>
            <a:off x="2362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6149" name="Oval 7">
            <a:hlinkHover r:id="" action="ppaction://noaction">
              <a:snd r:embed="rId5" name="7"/>
            </a:hlinkHover>
          </p:cNvPr>
          <p:cNvSpPr>
            <a:spLocks noChangeArrowheads="1"/>
          </p:cNvSpPr>
          <p:nvPr/>
        </p:nvSpPr>
        <p:spPr bwMode="auto">
          <a:xfrm>
            <a:off x="3886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6150" name="Oval 12">
            <a:hlinkHover r:id="" action="ppaction://noaction">
              <a:snd r:embed="rId1" name="6"/>
            </a:hlinkHover>
          </p:cNvPr>
          <p:cNvSpPr>
            <a:spLocks noChangeArrowheads="1"/>
          </p:cNvSpPr>
          <p:nvPr/>
        </p:nvSpPr>
        <p:spPr bwMode="auto">
          <a:xfrm>
            <a:off x="5410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6</a:t>
            </a:r>
          </a:p>
        </p:txBody>
      </p:sp>
      <p:pic>
        <p:nvPicPr>
          <p:cNvPr id="6151" name="Picture 8" descr="000803_1075_3461_vnvv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67000" y="4495800"/>
            <a:ext cx="24384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000803_1075_3461_vnvv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00800" y="4724400"/>
            <a:ext cx="24384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 descr="000803_1075_3461_vnvv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4953000" y="2286000"/>
            <a:ext cx="24384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1" descr="000803_1075_3461_vnvv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1143000" y="2209800"/>
            <a:ext cx="24384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Oval 6">
            <a:hlinkClick r:id="" action="ppaction://hlinkshowjump?jump=nextslide">
              <a:snd r:embed="rId9" name="applause.wav"/>
            </a:hlinkClick>
            <a:hlinkHover r:id="" action="ppaction://noaction">
              <a:snd r:embed="rId10" name="4"/>
            </a:hlinkHover>
          </p:cNvPr>
          <p:cNvSpPr>
            <a:spLocks noChangeArrowheads="1"/>
          </p:cNvSpPr>
          <p:nvPr/>
        </p:nvSpPr>
        <p:spPr bwMode="auto">
          <a:xfrm>
            <a:off x="6934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4</a:t>
            </a:r>
          </a:p>
        </p:txBody>
      </p:sp>
      <p:pic>
        <p:nvPicPr>
          <p:cNvPr id="1230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6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7158" y="635795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Найди цифру!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" fill="hold"/>
                                        <p:tgtEl>
                                          <p:spTgt spid="12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6705600" y="5334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7010400" y="22860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6705600" y="2133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8686800" y="22860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7848600" y="533400"/>
            <a:ext cx="381000" cy="9144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7848600" y="1447800"/>
            <a:ext cx="609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8153400" y="838200"/>
            <a:ext cx="533400" cy="12954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6324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>
                <a:solidFill>
                  <a:srgbClr val="FFFF5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Цифра новая – </a:t>
            </a:r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четыре</a:t>
            </a:r>
            <a:r>
              <a:rPr lang="ru-RU" sz="4000">
                <a:solidFill>
                  <a:srgbClr val="FFFF5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Стол стоит  у нас в квартире,             Сколько ножек у него – У стола у твоего?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81000" y="3962400"/>
            <a:ext cx="411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762000" y="4191000"/>
            <a:ext cx="228600" cy="1905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810000" y="4191000"/>
            <a:ext cx="228600" cy="1905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990600" y="5105400"/>
            <a:ext cx="2819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203200" y="3962400"/>
            <a:ext cx="4673600" cy="546100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6" y="240"/>
              </a:cxn>
              <a:cxn ang="0">
                <a:pos x="16" y="288"/>
              </a:cxn>
              <a:cxn ang="0">
                <a:pos x="112" y="192"/>
              </a:cxn>
              <a:cxn ang="0">
                <a:pos x="208" y="288"/>
              </a:cxn>
              <a:cxn ang="0">
                <a:pos x="352" y="192"/>
              </a:cxn>
              <a:cxn ang="0">
                <a:pos x="496" y="240"/>
              </a:cxn>
              <a:cxn ang="0">
                <a:pos x="688" y="192"/>
              </a:cxn>
              <a:cxn ang="0">
                <a:pos x="832" y="288"/>
              </a:cxn>
              <a:cxn ang="0">
                <a:pos x="976" y="192"/>
              </a:cxn>
              <a:cxn ang="0">
                <a:pos x="1120" y="288"/>
              </a:cxn>
              <a:cxn ang="0">
                <a:pos x="1264" y="192"/>
              </a:cxn>
              <a:cxn ang="0">
                <a:pos x="1408" y="288"/>
              </a:cxn>
              <a:cxn ang="0">
                <a:pos x="1600" y="192"/>
              </a:cxn>
              <a:cxn ang="0">
                <a:pos x="1792" y="288"/>
              </a:cxn>
              <a:cxn ang="0">
                <a:pos x="1936" y="192"/>
              </a:cxn>
              <a:cxn ang="0">
                <a:pos x="2080" y="288"/>
              </a:cxn>
              <a:cxn ang="0">
                <a:pos x="2224" y="144"/>
              </a:cxn>
              <a:cxn ang="0">
                <a:pos x="2464" y="336"/>
              </a:cxn>
              <a:cxn ang="0">
                <a:pos x="2608" y="192"/>
              </a:cxn>
              <a:cxn ang="0">
                <a:pos x="2752" y="288"/>
              </a:cxn>
              <a:cxn ang="0">
                <a:pos x="2896" y="288"/>
              </a:cxn>
              <a:cxn ang="0">
                <a:pos x="2656" y="0"/>
              </a:cxn>
            </a:cxnLst>
            <a:rect l="0" t="0" r="r" b="b"/>
            <a:pathLst>
              <a:path w="2912" h="344">
                <a:moveTo>
                  <a:pt x="112" y="0"/>
                </a:moveTo>
                <a:cubicBezTo>
                  <a:pt x="72" y="96"/>
                  <a:pt x="32" y="192"/>
                  <a:pt x="16" y="240"/>
                </a:cubicBezTo>
                <a:cubicBezTo>
                  <a:pt x="0" y="288"/>
                  <a:pt x="0" y="296"/>
                  <a:pt x="16" y="288"/>
                </a:cubicBezTo>
                <a:cubicBezTo>
                  <a:pt x="32" y="280"/>
                  <a:pt x="80" y="192"/>
                  <a:pt x="112" y="192"/>
                </a:cubicBezTo>
                <a:cubicBezTo>
                  <a:pt x="144" y="192"/>
                  <a:pt x="168" y="288"/>
                  <a:pt x="208" y="288"/>
                </a:cubicBezTo>
                <a:cubicBezTo>
                  <a:pt x="248" y="288"/>
                  <a:pt x="304" y="200"/>
                  <a:pt x="352" y="192"/>
                </a:cubicBezTo>
                <a:cubicBezTo>
                  <a:pt x="400" y="184"/>
                  <a:pt x="440" y="240"/>
                  <a:pt x="496" y="240"/>
                </a:cubicBezTo>
                <a:cubicBezTo>
                  <a:pt x="552" y="240"/>
                  <a:pt x="632" y="184"/>
                  <a:pt x="688" y="192"/>
                </a:cubicBezTo>
                <a:cubicBezTo>
                  <a:pt x="744" y="200"/>
                  <a:pt x="784" y="288"/>
                  <a:pt x="832" y="288"/>
                </a:cubicBezTo>
                <a:cubicBezTo>
                  <a:pt x="880" y="288"/>
                  <a:pt x="928" y="192"/>
                  <a:pt x="976" y="192"/>
                </a:cubicBezTo>
                <a:cubicBezTo>
                  <a:pt x="1024" y="192"/>
                  <a:pt x="1072" y="288"/>
                  <a:pt x="1120" y="288"/>
                </a:cubicBezTo>
                <a:cubicBezTo>
                  <a:pt x="1168" y="288"/>
                  <a:pt x="1216" y="192"/>
                  <a:pt x="1264" y="192"/>
                </a:cubicBezTo>
                <a:cubicBezTo>
                  <a:pt x="1312" y="192"/>
                  <a:pt x="1352" y="288"/>
                  <a:pt x="1408" y="288"/>
                </a:cubicBezTo>
                <a:cubicBezTo>
                  <a:pt x="1464" y="288"/>
                  <a:pt x="1536" y="192"/>
                  <a:pt x="1600" y="192"/>
                </a:cubicBezTo>
                <a:cubicBezTo>
                  <a:pt x="1664" y="192"/>
                  <a:pt x="1736" y="288"/>
                  <a:pt x="1792" y="288"/>
                </a:cubicBezTo>
                <a:cubicBezTo>
                  <a:pt x="1848" y="288"/>
                  <a:pt x="1888" y="192"/>
                  <a:pt x="1936" y="192"/>
                </a:cubicBezTo>
                <a:cubicBezTo>
                  <a:pt x="1984" y="192"/>
                  <a:pt x="2032" y="296"/>
                  <a:pt x="2080" y="288"/>
                </a:cubicBezTo>
                <a:cubicBezTo>
                  <a:pt x="2128" y="280"/>
                  <a:pt x="2160" y="136"/>
                  <a:pt x="2224" y="144"/>
                </a:cubicBezTo>
                <a:cubicBezTo>
                  <a:pt x="2288" y="152"/>
                  <a:pt x="2400" y="328"/>
                  <a:pt x="2464" y="336"/>
                </a:cubicBezTo>
                <a:cubicBezTo>
                  <a:pt x="2528" y="344"/>
                  <a:pt x="2560" y="200"/>
                  <a:pt x="2608" y="192"/>
                </a:cubicBezTo>
                <a:cubicBezTo>
                  <a:pt x="2656" y="184"/>
                  <a:pt x="2704" y="272"/>
                  <a:pt x="2752" y="288"/>
                </a:cubicBezTo>
                <a:cubicBezTo>
                  <a:pt x="2800" y="304"/>
                  <a:pt x="2912" y="336"/>
                  <a:pt x="2896" y="288"/>
                </a:cubicBezTo>
                <a:cubicBezTo>
                  <a:pt x="2880" y="240"/>
                  <a:pt x="2696" y="48"/>
                  <a:pt x="2656" y="0"/>
                </a:cubicBezTo>
              </a:path>
            </a:pathLst>
          </a:custGeom>
          <a:solidFill>
            <a:schemeClr val="accent2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5715000" y="4343400"/>
            <a:ext cx="2057400" cy="1981200"/>
          </a:xfrm>
          <a:prstGeom prst="ellipse">
            <a:avLst/>
          </a:prstGeom>
          <a:solidFill>
            <a:srgbClr val="21CD25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6781800" y="5410200"/>
            <a:ext cx="304800" cy="304800"/>
          </a:xfrm>
          <a:prstGeom prst="ellipse">
            <a:avLst/>
          </a:prstGeom>
          <a:solidFill>
            <a:srgbClr val="BBE0E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4" name="Oval 24"/>
          <p:cNvSpPr>
            <a:spLocks noChangeArrowheads="1"/>
          </p:cNvSpPr>
          <p:nvPr/>
        </p:nvSpPr>
        <p:spPr bwMode="auto">
          <a:xfrm>
            <a:off x="6324600" y="5410200"/>
            <a:ext cx="304800" cy="304800"/>
          </a:xfrm>
          <a:prstGeom prst="ellipse">
            <a:avLst/>
          </a:prstGeom>
          <a:solidFill>
            <a:srgbClr val="BBE0E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5" name="Oval 25"/>
          <p:cNvSpPr>
            <a:spLocks noChangeArrowheads="1"/>
          </p:cNvSpPr>
          <p:nvPr/>
        </p:nvSpPr>
        <p:spPr bwMode="auto">
          <a:xfrm>
            <a:off x="6324600" y="4953000"/>
            <a:ext cx="304800" cy="304800"/>
          </a:xfrm>
          <a:prstGeom prst="ellipse">
            <a:avLst/>
          </a:prstGeom>
          <a:solidFill>
            <a:srgbClr val="BBE0E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6" name="Oval 26"/>
          <p:cNvSpPr>
            <a:spLocks noChangeArrowheads="1"/>
          </p:cNvSpPr>
          <p:nvPr/>
        </p:nvSpPr>
        <p:spPr bwMode="auto">
          <a:xfrm>
            <a:off x="6781800" y="4953000"/>
            <a:ext cx="304800" cy="304800"/>
          </a:xfrm>
          <a:prstGeom prst="ellipse">
            <a:avLst/>
          </a:prstGeom>
          <a:solidFill>
            <a:srgbClr val="BBE0E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812" name="Picture 27" descr="B_Fly1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3511159">
            <a:off x="7293769" y="2840831"/>
            <a:ext cx="146208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3" name="Picture 28" descr="B_Fly1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100388">
            <a:off x="5464969" y="2459831"/>
            <a:ext cx="146208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6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6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4" grpId="0" animBg="1"/>
      <p:bldP spid="15375" grpId="0" animBg="1"/>
      <p:bldP spid="15377" grpId="0" animBg="1"/>
      <p:bldP spid="15378" grpId="0" animBg="1"/>
      <p:bldP spid="15382" grpId="0" animBg="1"/>
      <p:bldP spid="15383" grpId="0" animBg="1"/>
      <p:bldP spid="15384" grpId="0" animBg="1"/>
      <p:bldP spid="15385" grpId="0" animBg="1"/>
      <p:bldP spid="153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116</Words>
  <Application>Microsoft Office PowerPoint</Application>
  <PresentationFormat>Экран (4:3)</PresentationFormat>
  <Paragraphs>66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Мотыльки и васильки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 и Папа</dc:creator>
  <cp:lastModifiedBy>Мама</cp:lastModifiedBy>
  <cp:revision>22</cp:revision>
  <dcterms:created xsi:type="dcterms:W3CDTF">2013-11-10T11:17:00Z</dcterms:created>
  <dcterms:modified xsi:type="dcterms:W3CDTF">2015-02-18T12:39:03Z</dcterms:modified>
</cp:coreProperties>
</file>