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89" r:id="rId3"/>
    <p:sldId id="286" r:id="rId4"/>
    <p:sldId id="291" r:id="rId5"/>
    <p:sldId id="293" r:id="rId6"/>
    <p:sldId id="287" r:id="rId7"/>
    <p:sldId id="295" r:id="rId8"/>
    <p:sldId id="288" r:id="rId9"/>
    <p:sldId id="277" r:id="rId10"/>
    <p:sldId id="28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DEF127"/>
    <a:srgbClr val="FF66FF"/>
    <a:srgbClr val="9A6816"/>
    <a:srgbClr val="835813"/>
    <a:srgbClr val="F0CF9A"/>
    <a:srgbClr val="FF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1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16152" y="1069848"/>
            <a:ext cx="7470648" cy="1470025"/>
          </a:xfrm>
        </p:spPr>
        <p:txBody>
          <a:bodyPr>
            <a:noAutofit/>
          </a:bodyPr>
          <a:lstStyle>
            <a:lvl1pPr algn="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black">
          <a:xfrm>
            <a:off x="2743200" y="384048"/>
            <a:ext cx="5943600" cy="612648"/>
          </a:xfrm>
        </p:spPr>
        <p:txBody>
          <a:bodyPr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E4573E-F6AE-47E8-A5D7-4BCB2A2DFF86}" type="datetimeFigureOut">
              <a:rPr lang="en-US" smtClean="0"/>
              <a:pPr/>
              <a:t>10/30/2011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83790-BC70-4AE4-8F29-A17DB58E18BB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21"/>
          <p:cNvGrpSpPr/>
          <p:nvPr/>
        </p:nvGrpSpPr>
        <p:grpSpPr bwMode="grayWhite">
          <a:xfrm rot="19693411">
            <a:off x="3335008" y="1909248"/>
            <a:ext cx="6021229" cy="4829684"/>
            <a:chOff x="1761807" y="615248"/>
            <a:chExt cx="6021229" cy="4829684"/>
          </a:xfrm>
        </p:grpSpPr>
        <p:grpSp>
          <p:nvGrpSpPr>
            <p:cNvPr id="8" name="Group 42"/>
            <p:cNvGrpSpPr/>
            <p:nvPr userDrawn="1"/>
          </p:nvGrpSpPr>
          <p:grpSpPr bwMode="grayWhite">
            <a:xfrm>
              <a:off x="1761807" y="1695712"/>
              <a:ext cx="6021229" cy="3068566"/>
              <a:chOff x="1522575" y="779540"/>
              <a:chExt cx="6021229" cy="3068566"/>
            </a:xfrm>
          </p:grpSpPr>
          <p:sp>
            <p:nvSpPr>
              <p:cNvPr id="22" name="Freeform 21"/>
              <p:cNvSpPr/>
              <p:nvPr userDrawn="1"/>
            </p:nvSpPr>
            <p:spPr bwMode="grayWhite">
              <a:xfrm>
                <a:off x="1531435" y="783084"/>
                <a:ext cx="6012369" cy="3065022"/>
              </a:xfrm>
              <a:custGeom>
                <a:avLst/>
                <a:gdLst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3" fmla="*/ 3009900 w 6019800"/>
                  <a:gd name="connsiteY3" fmla="*/ 3009900 h 6019800"/>
                  <a:gd name="connsiteX4" fmla="*/ 7435 w 6019800"/>
                  <a:gd name="connsiteY4" fmla="*/ 2798476 h 6019800"/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  <a:gd name="connsiteX3" fmla="*/ 0 w 6012369"/>
                  <a:gd name="connsiteY3" fmla="*/ 2853591 h 3065022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12369" h="3065022" stroke="0" extrusionOk="0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  <a:lnTo>
                      <a:pt x="0" y="2853591"/>
                    </a:lnTo>
                    <a:close/>
                  </a:path>
                  <a:path w="6012369" h="3065022" fill="none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9100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Freeform 22"/>
              <p:cNvSpPr/>
              <p:nvPr userDrawn="1"/>
            </p:nvSpPr>
            <p:spPr bwMode="grayWhite">
              <a:xfrm>
                <a:off x="1522575" y="779540"/>
                <a:ext cx="6012369" cy="3065022"/>
              </a:xfrm>
              <a:custGeom>
                <a:avLst/>
                <a:gdLst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3" fmla="*/ 3009900 w 6019800"/>
                  <a:gd name="connsiteY3" fmla="*/ 3009900 h 6019800"/>
                  <a:gd name="connsiteX4" fmla="*/ 7435 w 6019800"/>
                  <a:gd name="connsiteY4" fmla="*/ 2798476 h 6019800"/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  <a:gd name="connsiteX3" fmla="*/ 0 w 6012369"/>
                  <a:gd name="connsiteY3" fmla="*/ 2853591 h 3065022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12369" h="3065022" stroke="0" extrusionOk="0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  <a:lnTo>
                      <a:pt x="0" y="2853591"/>
                    </a:lnTo>
                    <a:close/>
                  </a:path>
                  <a:path w="6012369" h="3065022" fill="none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</a:path>
                </a:pathLst>
              </a:custGeom>
              <a:ln w="25400">
                <a:gradFill flip="none" rotWithShape="1">
                  <a:gsLst>
                    <a:gs pos="84000">
                      <a:srgbClr val="F8F8F8">
                        <a:alpha val="0"/>
                      </a:srgbClr>
                    </a:gs>
                    <a:gs pos="41000">
                      <a:srgbClr val="F8F8F8">
                        <a:alpha val="44000"/>
                      </a:srgbClr>
                    </a:gs>
                    <a:gs pos="88000">
                      <a:srgbClr val="F8F8F8">
                        <a:alpha val="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9" name="Straight Connector 8"/>
            <p:cNvCxnSpPr/>
            <p:nvPr userDrawn="1"/>
          </p:nvCxnSpPr>
          <p:spPr bwMode="grayWhite">
            <a:xfrm rot="18120000" flipH="1">
              <a:off x="2718288" y="2106345"/>
              <a:ext cx="3999708" cy="2492654"/>
            </a:xfrm>
            <a:prstGeom prst="line">
              <a:avLst/>
            </a:prstGeom>
            <a:ln w="50800">
              <a:gradFill flip="none" rotWithShape="1">
                <a:gsLst>
                  <a:gs pos="10000">
                    <a:srgbClr val="FFFFFF">
                      <a:alpha val="0"/>
                    </a:srgbClr>
                  </a:gs>
                  <a:gs pos="50000">
                    <a:srgbClr val="F8F8F8">
                      <a:alpha val="60000"/>
                    </a:srgbClr>
                  </a:gs>
                  <a:gs pos="90000">
                    <a:srgbClr val="DDDDDD">
                      <a:alpha val="0"/>
                    </a:srgbClr>
                  </a:gs>
                </a:gsLst>
                <a:lin ang="2700000" scaled="1"/>
                <a:tileRect/>
              </a:gradFill>
              <a:miter lim="800000"/>
            </a:ln>
            <a:effectLst>
              <a:glow rad="63500">
                <a:srgbClr val="FFFFFF">
                  <a:alpha val="3922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Group 38"/>
            <p:cNvGrpSpPr/>
            <p:nvPr userDrawn="1"/>
          </p:nvGrpSpPr>
          <p:grpSpPr bwMode="grayWhite">
            <a:xfrm>
              <a:off x="3730877" y="1536192"/>
              <a:ext cx="2721357" cy="3879656"/>
              <a:chOff x="3730877" y="1536192"/>
              <a:chExt cx="2721357" cy="3879656"/>
            </a:xfrm>
          </p:grpSpPr>
          <p:sp>
            <p:nvSpPr>
              <p:cNvPr id="20" name="Freeform 19"/>
              <p:cNvSpPr/>
              <p:nvPr userDrawn="1"/>
            </p:nvSpPr>
            <p:spPr bwMode="grayWhite">
              <a:xfrm>
                <a:off x="4388453" y="1629422"/>
                <a:ext cx="2059093" cy="3405426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7"/>
                  <a:gd name="connsiteY0" fmla="*/ 0 h 3196607"/>
                  <a:gd name="connsiteX1" fmla="*/ 2246083 w 2374787"/>
                  <a:gd name="connsiteY1" fmla="*/ 3196607 h 3196607"/>
                  <a:gd name="connsiteX2" fmla="*/ 0 w 2374787"/>
                  <a:gd name="connsiteY2" fmla="*/ 0 h 3196607"/>
                  <a:gd name="connsiteX0" fmla="*/ 0 w 2374787"/>
                  <a:gd name="connsiteY0" fmla="*/ 0 h 3196607"/>
                  <a:gd name="connsiteX1" fmla="*/ 2246083 w 2374787"/>
                  <a:gd name="connsiteY1" fmla="*/ 3196607 h 3196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7" h="3196607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7" h="3196607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52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1" name="Freeform 20"/>
              <p:cNvSpPr/>
              <p:nvPr userDrawn="1"/>
            </p:nvSpPr>
            <p:spPr bwMode="grayWhite">
              <a:xfrm>
                <a:off x="3730877" y="1536192"/>
                <a:ext cx="2721357" cy="3879656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1 w 3138588"/>
                  <a:gd name="connsiteY0" fmla="*/ 0 h 3682514"/>
                  <a:gd name="connsiteX1" fmla="*/ 2354144 w 3138588"/>
                  <a:gd name="connsiteY1" fmla="*/ 1134402 h 3682514"/>
                  <a:gd name="connsiteX2" fmla="*/ 2933782 w 3138588"/>
                  <a:gd name="connsiteY2" fmla="*/ 3682514 h 3682514"/>
                  <a:gd name="connsiteX3" fmla="*/ 1 w 3138588"/>
                  <a:gd name="connsiteY3" fmla="*/ 0 h 3682514"/>
                  <a:gd name="connsiteX0" fmla="*/ 1 w 3138588"/>
                  <a:gd name="connsiteY0" fmla="*/ 0 h 3682514"/>
                  <a:gd name="connsiteX1" fmla="*/ 2354144 w 3138588"/>
                  <a:gd name="connsiteY1" fmla="*/ 1134402 h 3682514"/>
                  <a:gd name="connsiteX2" fmla="*/ 2933782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1" y="0"/>
                    </a:moveTo>
                    <a:cubicBezTo>
                      <a:pt x="916499" y="1"/>
                      <a:pt x="1783065" y="417577"/>
                      <a:pt x="2354144" y="1134402"/>
                    </a:cubicBezTo>
                    <a:cubicBezTo>
                      <a:pt x="2925223" y="1851227"/>
                      <a:pt x="3138589" y="2789193"/>
                      <a:pt x="2933782" y="3682514"/>
                    </a:cubicBezTo>
                    <a:lnTo>
                      <a:pt x="1" y="0"/>
                    </a:lnTo>
                    <a:close/>
                  </a:path>
                  <a:path w="3138588" h="3682514" fill="none">
                    <a:moveTo>
                      <a:pt x="1" y="0"/>
                    </a:moveTo>
                    <a:cubicBezTo>
                      <a:pt x="916499" y="1"/>
                      <a:pt x="1783065" y="417577"/>
                      <a:pt x="2354144" y="1134402"/>
                    </a:cubicBezTo>
                    <a:cubicBezTo>
                      <a:pt x="2925223" y="1851227"/>
                      <a:pt x="3138589" y="2789193"/>
                      <a:pt x="2933782" y="3682514"/>
                    </a:cubicBezTo>
                  </a:path>
                </a:pathLst>
              </a:custGeom>
              <a:ln w="2540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55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" name="Group 39"/>
            <p:cNvGrpSpPr/>
            <p:nvPr userDrawn="1"/>
          </p:nvGrpSpPr>
          <p:grpSpPr bwMode="grayWhite">
            <a:xfrm>
              <a:off x="2756586" y="1619763"/>
              <a:ext cx="2892850" cy="3379627"/>
              <a:chOff x="2756587" y="1619763"/>
              <a:chExt cx="2892850" cy="3379627"/>
            </a:xfrm>
          </p:grpSpPr>
          <p:sp>
            <p:nvSpPr>
              <p:cNvPr id="18" name="Freeform 17"/>
              <p:cNvSpPr/>
              <p:nvPr userDrawn="1"/>
            </p:nvSpPr>
            <p:spPr bwMode="grayWhite">
              <a:xfrm flipH="1">
                <a:off x="2774785" y="1709909"/>
                <a:ext cx="2188853" cy="2933686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9"/>
                  <a:gd name="connsiteY0" fmla="*/ 0 h 3196608"/>
                  <a:gd name="connsiteX1" fmla="*/ 2246083 w 2374789"/>
                  <a:gd name="connsiteY1" fmla="*/ 3196607 h 3196608"/>
                  <a:gd name="connsiteX2" fmla="*/ 0 w 2374789"/>
                  <a:gd name="connsiteY2" fmla="*/ 0 h 3196608"/>
                  <a:gd name="connsiteX0" fmla="*/ 0 w 2374789"/>
                  <a:gd name="connsiteY0" fmla="*/ 0 h 3196608"/>
                  <a:gd name="connsiteX1" fmla="*/ 2246083 w 2374789"/>
                  <a:gd name="connsiteY1" fmla="*/ 3196607 h 3196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9" h="3196608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9" h="3196608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" name="Freeform 18"/>
              <p:cNvSpPr/>
              <p:nvPr userDrawn="1"/>
            </p:nvSpPr>
            <p:spPr bwMode="grayWhite">
              <a:xfrm flipH="1">
                <a:off x="2756587" y="1619763"/>
                <a:ext cx="2892850" cy="3379627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28575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3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2" name="Group 37"/>
            <p:cNvGrpSpPr/>
            <p:nvPr userDrawn="1"/>
          </p:nvGrpSpPr>
          <p:grpSpPr bwMode="grayWhite">
            <a:xfrm>
              <a:off x="3126248" y="615248"/>
              <a:ext cx="3325881" cy="2834631"/>
              <a:chOff x="3126249" y="615248"/>
              <a:chExt cx="3325881" cy="2834631"/>
            </a:xfrm>
          </p:grpSpPr>
          <p:sp>
            <p:nvSpPr>
              <p:cNvPr id="16" name="Freeform 15"/>
              <p:cNvSpPr/>
              <p:nvPr userDrawn="1"/>
            </p:nvSpPr>
            <p:spPr bwMode="grayWhite">
              <a:xfrm rot="13693869" flipH="1">
                <a:off x="3845802" y="929727"/>
                <a:ext cx="2144802" cy="2887031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8"/>
                  <a:gd name="connsiteY0" fmla="*/ 0 h 3196606"/>
                  <a:gd name="connsiteX1" fmla="*/ 2246083 w 2374788"/>
                  <a:gd name="connsiteY1" fmla="*/ 3196607 h 3196606"/>
                  <a:gd name="connsiteX2" fmla="*/ 0 w 2374788"/>
                  <a:gd name="connsiteY2" fmla="*/ 0 h 3196606"/>
                  <a:gd name="connsiteX0" fmla="*/ 0 w 2374788"/>
                  <a:gd name="connsiteY0" fmla="*/ 0 h 3196606"/>
                  <a:gd name="connsiteX1" fmla="*/ 2246083 w 2374788"/>
                  <a:gd name="connsiteY1" fmla="*/ 3196607 h 3196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8" h="3196606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8" h="3196606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65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" name="Freeform 16"/>
              <p:cNvSpPr/>
              <p:nvPr userDrawn="1"/>
            </p:nvSpPr>
            <p:spPr bwMode="grayWhite">
              <a:xfrm rot="13693869" flipH="1">
                <a:off x="3371874" y="369623"/>
                <a:ext cx="2834631" cy="3325881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2540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6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3" name="Group 36"/>
            <p:cNvGrpSpPr/>
            <p:nvPr userDrawn="1"/>
          </p:nvGrpSpPr>
          <p:grpSpPr bwMode="grayWhite">
            <a:xfrm>
              <a:off x="2490231" y="1369960"/>
              <a:ext cx="4781177" cy="4074972"/>
              <a:chOff x="2490231" y="1369960"/>
              <a:chExt cx="4781177" cy="4074972"/>
            </a:xfrm>
          </p:grpSpPr>
          <p:sp>
            <p:nvSpPr>
              <p:cNvPr id="14" name="Freeform 13"/>
              <p:cNvSpPr/>
              <p:nvPr userDrawn="1"/>
            </p:nvSpPr>
            <p:spPr bwMode="grayWhite">
              <a:xfrm rot="13693869" flipH="1">
                <a:off x="3524638" y="1822044"/>
                <a:ext cx="3083296" cy="4150302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8"/>
                  <a:gd name="connsiteY0" fmla="*/ 0 h 3196607"/>
                  <a:gd name="connsiteX1" fmla="*/ 2246083 w 2374788"/>
                  <a:gd name="connsiteY1" fmla="*/ 3196607 h 3196607"/>
                  <a:gd name="connsiteX2" fmla="*/ 0 w 2374788"/>
                  <a:gd name="connsiteY2" fmla="*/ 0 h 3196607"/>
                  <a:gd name="connsiteX0" fmla="*/ 0 w 2374788"/>
                  <a:gd name="connsiteY0" fmla="*/ 0 h 3196607"/>
                  <a:gd name="connsiteX1" fmla="*/ 2246083 w 2374788"/>
                  <a:gd name="connsiteY1" fmla="*/ 3196607 h 3196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8" h="3196607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8" h="3196607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kern="1200" dirty="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" name="Freeform 14"/>
              <p:cNvSpPr/>
              <p:nvPr userDrawn="1"/>
            </p:nvSpPr>
            <p:spPr bwMode="grayWhite">
              <a:xfrm rot="13693869" flipH="1">
                <a:off x="2843334" y="1016857"/>
                <a:ext cx="4074972" cy="4781177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3175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35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pic>
        <p:nvPicPr>
          <p:cNvPr id="24" name="Picture 230" descr="sta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gray">
          <a:xfrm>
            <a:off x="4648200" y="4419600"/>
            <a:ext cx="895350" cy="914400"/>
          </a:xfrm>
          <a:prstGeom prst="rect">
            <a:avLst/>
          </a:prstGeom>
          <a:noFill/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"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E4573E-F6AE-47E8-A5D7-4BCB2A2DFF86}" type="datetimeFigureOut">
              <a:rPr lang="en-US" smtClean="0"/>
              <a:pPr/>
              <a:t>10/30/2011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83790-BC70-4AE4-8F29-A17DB58E18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 bwMode="black">
          <a:xfrm>
            <a:off x="7068312" y="356616"/>
            <a:ext cx="1618488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56616"/>
            <a:ext cx="6400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E4573E-F6AE-47E8-A5D7-4BCB2A2DFF86}" type="datetimeFigureOut">
              <a:rPr lang="en-US" smtClean="0"/>
              <a:pPr/>
              <a:t>10/30/2011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83790-BC70-4AE4-8F29-A17DB58E18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88720"/>
            <a:ext cx="8229600" cy="49834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E4573E-F6AE-47E8-A5D7-4BCB2A2DFF86}" type="datetimeFigureOut">
              <a:rPr lang="en-US" smtClean="0"/>
              <a:pPr/>
              <a:t>10/30/2011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83790-BC70-4AE4-8F29-A17DB58E18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3232" y="2286000"/>
            <a:ext cx="7772400" cy="1362075"/>
          </a:xfrm>
        </p:spPr>
        <p:txBody>
          <a:bodyPr anchor="t">
            <a:noAutofit/>
          </a:bodyPr>
          <a:lstStyle>
            <a:lvl1pPr algn="ctr">
              <a:defRPr sz="48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1520" y="1353312"/>
            <a:ext cx="7772400" cy="905256"/>
          </a:xfrm>
        </p:spPr>
        <p:txBody>
          <a:bodyPr anchor="b">
            <a:normAutofit/>
          </a:bodyPr>
          <a:lstStyle>
            <a:lvl1pPr marL="0" indent="0" algn="ct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E4573E-F6AE-47E8-A5D7-4BCB2A2DFF86}" type="datetimeFigureOut">
              <a:rPr lang="en-US" smtClean="0"/>
              <a:pPr/>
              <a:t>10/30/2011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83790-BC70-4AE4-8F29-A17DB58E18BB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21"/>
          <p:cNvGrpSpPr/>
          <p:nvPr userDrawn="1"/>
        </p:nvGrpSpPr>
        <p:grpSpPr bwMode="grayWhite">
          <a:xfrm rot="19693411">
            <a:off x="3335008" y="1909248"/>
            <a:ext cx="6021229" cy="4829684"/>
            <a:chOff x="1761807" y="615248"/>
            <a:chExt cx="6021229" cy="4829684"/>
          </a:xfrm>
        </p:grpSpPr>
        <p:grpSp>
          <p:nvGrpSpPr>
            <p:cNvPr id="8" name="Group 42"/>
            <p:cNvGrpSpPr/>
            <p:nvPr userDrawn="1"/>
          </p:nvGrpSpPr>
          <p:grpSpPr bwMode="grayWhite">
            <a:xfrm>
              <a:off x="1761807" y="1695712"/>
              <a:ext cx="6021229" cy="3068566"/>
              <a:chOff x="1522575" y="779540"/>
              <a:chExt cx="6021229" cy="3068566"/>
            </a:xfrm>
          </p:grpSpPr>
          <p:sp>
            <p:nvSpPr>
              <p:cNvPr id="22" name="Freeform 21"/>
              <p:cNvSpPr/>
              <p:nvPr userDrawn="1"/>
            </p:nvSpPr>
            <p:spPr bwMode="grayWhite">
              <a:xfrm>
                <a:off x="1531435" y="783084"/>
                <a:ext cx="6012369" cy="3065022"/>
              </a:xfrm>
              <a:custGeom>
                <a:avLst/>
                <a:gdLst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3" fmla="*/ 3009900 w 6019800"/>
                  <a:gd name="connsiteY3" fmla="*/ 3009900 h 6019800"/>
                  <a:gd name="connsiteX4" fmla="*/ 7435 w 6019800"/>
                  <a:gd name="connsiteY4" fmla="*/ 2798476 h 6019800"/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  <a:gd name="connsiteX3" fmla="*/ 0 w 6012369"/>
                  <a:gd name="connsiteY3" fmla="*/ 2853591 h 3065022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12369" h="3065022" stroke="0" extrusionOk="0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  <a:lnTo>
                      <a:pt x="0" y="2853591"/>
                    </a:lnTo>
                    <a:close/>
                  </a:path>
                  <a:path w="6012369" h="3065022" fill="none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9100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Freeform 22"/>
              <p:cNvSpPr/>
              <p:nvPr userDrawn="1"/>
            </p:nvSpPr>
            <p:spPr bwMode="grayWhite">
              <a:xfrm>
                <a:off x="1522575" y="779540"/>
                <a:ext cx="6012369" cy="3065022"/>
              </a:xfrm>
              <a:custGeom>
                <a:avLst/>
                <a:gdLst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3" fmla="*/ 3009900 w 6019800"/>
                  <a:gd name="connsiteY3" fmla="*/ 3009900 h 6019800"/>
                  <a:gd name="connsiteX4" fmla="*/ 7435 w 6019800"/>
                  <a:gd name="connsiteY4" fmla="*/ 2798476 h 6019800"/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  <a:gd name="connsiteX3" fmla="*/ 0 w 6012369"/>
                  <a:gd name="connsiteY3" fmla="*/ 2853591 h 3065022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12369" h="3065022" stroke="0" extrusionOk="0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  <a:lnTo>
                      <a:pt x="0" y="2853591"/>
                    </a:lnTo>
                    <a:close/>
                  </a:path>
                  <a:path w="6012369" h="3065022" fill="none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</a:path>
                </a:pathLst>
              </a:custGeom>
              <a:ln w="25400">
                <a:gradFill flip="none" rotWithShape="1">
                  <a:gsLst>
                    <a:gs pos="84000">
                      <a:srgbClr val="F8F8F8">
                        <a:alpha val="0"/>
                      </a:srgbClr>
                    </a:gs>
                    <a:gs pos="41000">
                      <a:srgbClr val="F8F8F8">
                        <a:alpha val="44000"/>
                      </a:srgbClr>
                    </a:gs>
                    <a:gs pos="88000">
                      <a:srgbClr val="F8F8F8">
                        <a:alpha val="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9" name="Straight Connector 8"/>
            <p:cNvCxnSpPr/>
            <p:nvPr userDrawn="1"/>
          </p:nvCxnSpPr>
          <p:spPr bwMode="grayWhite">
            <a:xfrm rot="18120000" flipH="1">
              <a:off x="2718288" y="2106345"/>
              <a:ext cx="3999708" cy="2492654"/>
            </a:xfrm>
            <a:prstGeom prst="line">
              <a:avLst/>
            </a:prstGeom>
            <a:ln w="50800">
              <a:gradFill flip="none" rotWithShape="1">
                <a:gsLst>
                  <a:gs pos="10000">
                    <a:srgbClr val="FFFFFF">
                      <a:alpha val="0"/>
                    </a:srgbClr>
                  </a:gs>
                  <a:gs pos="50000">
                    <a:srgbClr val="F8F8F8">
                      <a:alpha val="60000"/>
                    </a:srgbClr>
                  </a:gs>
                  <a:gs pos="90000">
                    <a:srgbClr val="DDDDDD">
                      <a:alpha val="0"/>
                    </a:srgbClr>
                  </a:gs>
                </a:gsLst>
                <a:lin ang="2700000" scaled="1"/>
                <a:tileRect/>
              </a:gradFill>
              <a:miter lim="800000"/>
            </a:ln>
            <a:effectLst>
              <a:glow rad="63500">
                <a:srgbClr val="FFFFFF">
                  <a:alpha val="3922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Group 38"/>
            <p:cNvGrpSpPr/>
            <p:nvPr userDrawn="1"/>
          </p:nvGrpSpPr>
          <p:grpSpPr bwMode="grayWhite">
            <a:xfrm>
              <a:off x="3730877" y="1536192"/>
              <a:ext cx="2721357" cy="3879656"/>
              <a:chOff x="3730877" y="1536192"/>
              <a:chExt cx="2721357" cy="3879656"/>
            </a:xfrm>
          </p:grpSpPr>
          <p:sp>
            <p:nvSpPr>
              <p:cNvPr id="20" name="Freeform 19"/>
              <p:cNvSpPr/>
              <p:nvPr userDrawn="1"/>
            </p:nvSpPr>
            <p:spPr bwMode="grayWhite">
              <a:xfrm>
                <a:off x="4388453" y="1629422"/>
                <a:ext cx="2059093" cy="3405426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7"/>
                  <a:gd name="connsiteY0" fmla="*/ 0 h 3196607"/>
                  <a:gd name="connsiteX1" fmla="*/ 2246083 w 2374787"/>
                  <a:gd name="connsiteY1" fmla="*/ 3196607 h 3196607"/>
                  <a:gd name="connsiteX2" fmla="*/ 0 w 2374787"/>
                  <a:gd name="connsiteY2" fmla="*/ 0 h 3196607"/>
                  <a:gd name="connsiteX0" fmla="*/ 0 w 2374787"/>
                  <a:gd name="connsiteY0" fmla="*/ 0 h 3196607"/>
                  <a:gd name="connsiteX1" fmla="*/ 2246083 w 2374787"/>
                  <a:gd name="connsiteY1" fmla="*/ 3196607 h 3196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7" h="3196607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7" h="3196607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52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1" name="Freeform 20"/>
              <p:cNvSpPr/>
              <p:nvPr userDrawn="1"/>
            </p:nvSpPr>
            <p:spPr bwMode="grayWhite">
              <a:xfrm>
                <a:off x="3730877" y="1536192"/>
                <a:ext cx="2721357" cy="3879656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1 w 3138588"/>
                  <a:gd name="connsiteY0" fmla="*/ 0 h 3682514"/>
                  <a:gd name="connsiteX1" fmla="*/ 2354144 w 3138588"/>
                  <a:gd name="connsiteY1" fmla="*/ 1134402 h 3682514"/>
                  <a:gd name="connsiteX2" fmla="*/ 2933782 w 3138588"/>
                  <a:gd name="connsiteY2" fmla="*/ 3682514 h 3682514"/>
                  <a:gd name="connsiteX3" fmla="*/ 1 w 3138588"/>
                  <a:gd name="connsiteY3" fmla="*/ 0 h 3682514"/>
                  <a:gd name="connsiteX0" fmla="*/ 1 w 3138588"/>
                  <a:gd name="connsiteY0" fmla="*/ 0 h 3682514"/>
                  <a:gd name="connsiteX1" fmla="*/ 2354144 w 3138588"/>
                  <a:gd name="connsiteY1" fmla="*/ 1134402 h 3682514"/>
                  <a:gd name="connsiteX2" fmla="*/ 2933782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1" y="0"/>
                    </a:moveTo>
                    <a:cubicBezTo>
                      <a:pt x="916499" y="1"/>
                      <a:pt x="1783065" y="417577"/>
                      <a:pt x="2354144" y="1134402"/>
                    </a:cubicBezTo>
                    <a:cubicBezTo>
                      <a:pt x="2925223" y="1851227"/>
                      <a:pt x="3138589" y="2789193"/>
                      <a:pt x="2933782" y="3682514"/>
                    </a:cubicBezTo>
                    <a:lnTo>
                      <a:pt x="1" y="0"/>
                    </a:lnTo>
                    <a:close/>
                  </a:path>
                  <a:path w="3138588" h="3682514" fill="none">
                    <a:moveTo>
                      <a:pt x="1" y="0"/>
                    </a:moveTo>
                    <a:cubicBezTo>
                      <a:pt x="916499" y="1"/>
                      <a:pt x="1783065" y="417577"/>
                      <a:pt x="2354144" y="1134402"/>
                    </a:cubicBezTo>
                    <a:cubicBezTo>
                      <a:pt x="2925223" y="1851227"/>
                      <a:pt x="3138589" y="2789193"/>
                      <a:pt x="2933782" y="3682514"/>
                    </a:cubicBezTo>
                  </a:path>
                </a:pathLst>
              </a:custGeom>
              <a:ln w="2540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55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" name="Group 39"/>
            <p:cNvGrpSpPr/>
            <p:nvPr userDrawn="1"/>
          </p:nvGrpSpPr>
          <p:grpSpPr bwMode="grayWhite">
            <a:xfrm>
              <a:off x="2756586" y="1619763"/>
              <a:ext cx="2892850" cy="3379627"/>
              <a:chOff x="2756587" y="1619763"/>
              <a:chExt cx="2892850" cy="3379627"/>
            </a:xfrm>
          </p:grpSpPr>
          <p:sp>
            <p:nvSpPr>
              <p:cNvPr id="18" name="Freeform 17"/>
              <p:cNvSpPr/>
              <p:nvPr userDrawn="1"/>
            </p:nvSpPr>
            <p:spPr bwMode="grayWhite">
              <a:xfrm flipH="1">
                <a:off x="2774785" y="1709909"/>
                <a:ext cx="2188853" cy="2933686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9"/>
                  <a:gd name="connsiteY0" fmla="*/ 0 h 3196608"/>
                  <a:gd name="connsiteX1" fmla="*/ 2246083 w 2374789"/>
                  <a:gd name="connsiteY1" fmla="*/ 3196607 h 3196608"/>
                  <a:gd name="connsiteX2" fmla="*/ 0 w 2374789"/>
                  <a:gd name="connsiteY2" fmla="*/ 0 h 3196608"/>
                  <a:gd name="connsiteX0" fmla="*/ 0 w 2374789"/>
                  <a:gd name="connsiteY0" fmla="*/ 0 h 3196608"/>
                  <a:gd name="connsiteX1" fmla="*/ 2246083 w 2374789"/>
                  <a:gd name="connsiteY1" fmla="*/ 3196607 h 3196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9" h="3196608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9" h="3196608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" name="Freeform 18"/>
              <p:cNvSpPr/>
              <p:nvPr userDrawn="1"/>
            </p:nvSpPr>
            <p:spPr bwMode="grayWhite">
              <a:xfrm flipH="1">
                <a:off x="2756587" y="1619763"/>
                <a:ext cx="2892850" cy="3379627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28575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3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2" name="Group 37"/>
            <p:cNvGrpSpPr/>
            <p:nvPr userDrawn="1"/>
          </p:nvGrpSpPr>
          <p:grpSpPr bwMode="grayWhite">
            <a:xfrm>
              <a:off x="3126248" y="615248"/>
              <a:ext cx="3325881" cy="2834631"/>
              <a:chOff x="3126249" y="615248"/>
              <a:chExt cx="3325881" cy="2834631"/>
            </a:xfrm>
          </p:grpSpPr>
          <p:sp>
            <p:nvSpPr>
              <p:cNvPr id="16" name="Freeform 15"/>
              <p:cNvSpPr/>
              <p:nvPr userDrawn="1"/>
            </p:nvSpPr>
            <p:spPr bwMode="grayWhite">
              <a:xfrm rot="13693869" flipH="1">
                <a:off x="3845802" y="929727"/>
                <a:ext cx="2144802" cy="2887031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8"/>
                  <a:gd name="connsiteY0" fmla="*/ 0 h 3196606"/>
                  <a:gd name="connsiteX1" fmla="*/ 2246083 w 2374788"/>
                  <a:gd name="connsiteY1" fmla="*/ 3196607 h 3196606"/>
                  <a:gd name="connsiteX2" fmla="*/ 0 w 2374788"/>
                  <a:gd name="connsiteY2" fmla="*/ 0 h 3196606"/>
                  <a:gd name="connsiteX0" fmla="*/ 0 w 2374788"/>
                  <a:gd name="connsiteY0" fmla="*/ 0 h 3196606"/>
                  <a:gd name="connsiteX1" fmla="*/ 2246083 w 2374788"/>
                  <a:gd name="connsiteY1" fmla="*/ 3196607 h 3196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8" h="3196606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8" h="3196606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65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" name="Freeform 16"/>
              <p:cNvSpPr/>
              <p:nvPr userDrawn="1"/>
            </p:nvSpPr>
            <p:spPr bwMode="grayWhite">
              <a:xfrm rot="13693869" flipH="1">
                <a:off x="3371874" y="369623"/>
                <a:ext cx="2834631" cy="3325881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2540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6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3" name="Group 36"/>
            <p:cNvGrpSpPr/>
            <p:nvPr userDrawn="1"/>
          </p:nvGrpSpPr>
          <p:grpSpPr bwMode="grayWhite">
            <a:xfrm>
              <a:off x="2490231" y="1369960"/>
              <a:ext cx="4781177" cy="4074972"/>
              <a:chOff x="2490231" y="1369960"/>
              <a:chExt cx="4781177" cy="4074972"/>
            </a:xfrm>
          </p:grpSpPr>
          <p:sp>
            <p:nvSpPr>
              <p:cNvPr id="14" name="Freeform 13"/>
              <p:cNvSpPr/>
              <p:nvPr userDrawn="1"/>
            </p:nvSpPr>
            <p:spPr bwMode="grayWhite">
              <a:xfrm rot="13693869" flipH="1">
                <a:off x="3524638" y="1822044"/>
                <a:ext cx="3083296" cy="4150302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8"/>
                  <a:gd name="connsiteY0" fmla="*/ 0 h 3196607"/>
                  <a:gd name="connsiteX1" fmla="*/ 2246083 w 2374788"/>
                  <a:gd name="connsiteY1" fmla="*/ 3196607 h 3196607"/>
                  <a:gd name="connsiteX2" fmla="*/ 0 w 2374788"/>
                  <a:gd name="connsiteY2" fmla="*/ 0 h 3196607"/>
                  <a:gd name="connsiteX0" fmla="*/ 0 w 2374788"/>
                  <a:gd name="connsiteY0" fmla="*/ 0 h 3196607"/>
                  <a:gd name="connsiteX1" fmla="*/ 2246083 w 2374788"/>
                  <a:gd name="connsiteY1" fmla="*/ 3196607 h 3196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8" h="3196607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8" h="3196607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kern="1200" dirty="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" name="Freeform 14"/>
              <p:cNvSpPr/>
              <p:nvPr userDrawn="1"/>
            </p:nvSpPr>
            <p:spPr bwMode="grayWhite">
              <a:xfrm rot="13693869" flipH="1">
                <a:off x="2843334" y="1016857"/>
                <a:ext cx="4074972" cy="4781177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3175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35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pic>
        <p:nvPicPr>
          <p:cNvPr id="24" name="Picture 230" descr="star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gray">
          <a:xfrm>
            <a:off x="4648200" y="4419600"/>
            <a:ext cx="895350" cy="914400"/>
          </a:xfrm>
          <a:prstGeom prst="rect">
            <a:avLst/>
          </a:prstGeom>
          <a:noFill/>
        </p:spPr>
      </p:pic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4632" y="1289304"/>
            <a:ext cx="4038600" cy="467258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1728" y="1289304"/>
            <a:ext cx="4038600" cy="467258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E4573E-F6AE-47E8-A5D7-4BCB2A2DFF86}" type="datetimeFigureOut">
              <a:rPr lang="en-US" smtClean="0"/>
              <a:pPr/>
              <a:t>10/30/2011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83790-BC70-4AE4-8F29-A17DB58E18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457200" y="1353312"/>
            <a:ext cx="4041648" cy="639762"/>
          </a:xfrm>
          <a:solidFill>
            <a:srgbClr val="FFFFFF">
              <a:alpha val="25098"/>
            </a:srgbClr>
          </a:solidFill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093976"/>
            <a:ext cx="4040188" cy="403250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 bwMode="gray">
          <a:xfrm>
            <a:off x="4645025" y="1353312"/>
            <a:ext cx="4041648" cy="639762"/>
          </a:xfrm>
          <a:solidFill>
            <a:srgbClr val="FFFFFF">
              <a:alpha val="25098"/>
            </a:srgbClr>
          </a:solidFill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093976"/>
            <a:ext cx="4041775" cy="403250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E4573E-F6AE-47E8-A5D7-4BCB2A2DFF86}" type="datetimeFigureOut">
              <a:rPr lang="en-US" smtClean="0"/>
              <a:pPr/>
              <a:t>10/30/2011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83790-BC70-4AE4-8F29-A17DB58E18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E4573E-F6AE-47E8-A5D7-4BCB2A2DFF86}" type="datetimeFigureOut">
              <a:rPr lang="en-US" smtClean="0"/>
              <a:pPr/>
              <a:t>10/30/2011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83790-BC70-4AE4-8F29-A17DB58E18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E4573E-F6AE-47E8-A5D7-4BCB2A2DFF86}" type="datetimeFigureOut">
              <a:rPr lang="en-US" smtClean="0"/>
              <a:pPr/>
              <a:t>10/30/2011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83790-BC70-4AE4-8F29-A17DB58E18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6152" y="0"/>
            <a:ext cx="7470648" cy="987552"/>
          </a:xfrm>
        </p:spPr>
        <p:txBody>
          <a:bodyPr anchor="b">
            <a:normAutofit/>
          </a:bodyPr>
          <a:lstStyle>
            <a:lvl1pPr algn="l">
              <a:defRPr sz="4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1016" y="1371600"/>
            <a:ext cx="4672584" cy="485546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6025896" y="1371600"/>
            <a:ext cx="2633472" cy="4873752"/>
          </a:xfrm>
          <a:gradFill>
            <a:gsLst>
              <a:gs pos="0">
                <a:schemeClr val="bg1">
                  <a:lumMod val="95000"/>
                  <a:alpha val="34000"/>
                </a:schemeClr>
              </a:gs>
              <a:gs pos="60000">
                <a:schemeClr val="tx2">
                  <a:lumMod val="20000"/>
                  <a:lumOff val="80000"/>
                  <a:alpha val="0"/>
                </a:schemeClr>
              </a:gs>
            </a:gsLst>
            <a:lin ang="5400000" scaled="1"/>
          </a:gradFill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E4573E-F6AE-47E8-A5D7-4BCB2A2DFF86}" type="datetimeFigureOut">
              <a:rPr lang="en-US" smtClean="0"/>
              <a:pPr/>
              <a:t>10/30/2011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83790-BC70-4AE4-8F29-A17DB58E18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gray">
          <a:xfrm>
            <a:off x="502920" y="4855464"/>
            <a:ext cx="3218688" cy="777240"/>
          </a:xfrm>
          <a:solidFill>
            <a:schemeClr val="bg2">
              <a:lumMod val="50000"/>
            </a:schemeClr>
          </a:solidFill>
        </p:spPr>
        <p:txBody>
          <a:bodyPr anchor="ctr"/>
          <a:lstStyle>
            <a:lvl1pPr algn="ctr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 bwMode="gray">
          <a:xfrm>
            <a:off x="3867912" y="1216152"/>
            <a:ext cx="4626864" cy="4398264"/>
          </a:xfrm>
          <a:solidFill>
            <a:srgbClr val="EAEAEA"/>
          </a:solidFill>
          <a:effectLst>
            <a:outerShdw blurRad="254000" dist="101600" dir="2700000" algn="ctr" rotWithShape="0">
              <a:srgbClr val="000000">
                <a:alpha val="40000"/>
              </a:srgb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2920" y="1216152"/>
            <a:ext cx="3218688" cy="3575304"/>
          </a:xfrm>
        </p:spPr>
        <p:txBody>
          <a:bodyPr anchor="b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E4573E-F6AE-47E8-A5D7-4BCB2A2DFF86}" type="datetimeFigureOut">
              <a:rPr lang="en-US" smtClean="0"/>
              <a:pPr/>
              <a:t>10/30/2011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83790-BC70-4AE4-8F29-A17DB58E18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grayWhite">
          <a:xfrm>
            <a:off x="0" y="0"/>
            <a:ext cx="9144000" cy="6858000"/>
          </a:xfrm>
          <a:prstGeom prst="rect">
            <a:avLst/>
          </a:prstGeom>
          <a:gradFill>
            <a:gsLst>
              <a:gs pos="6000">
                <a:schemeClr val="bg2">
                  <a:lumMod val="50000"/>
                  <a:alpha val="83000"/>
                </a:schemeClr>
              </a:gs>
              <a:gs pos="26000">
                <a:schemeClr val="bg2">
                  <a:lumMod val="50000"/>
                  <a:alpha val="63000"/>
                </a:schemeClr>
              </a:gs>
              <a:gs pos="50000">
                <a:schemeClr val="bg2">
                  <a:lumMod val="50000"/>
                  <a:alpha val="27000"/>
                </a:schemeClr>
              </a:gs>
              <a:gs pos="100000">
                <a:schemeClr val="bg2">
                  <a:lumMod val="50000"/>
                  <a:alpha val="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 bwMode="black">
          <a:xfrm>
            <a:off x="0" y="0"/>
            <a:ext cx="1216152" cy="987552"/>
          </a:xfrm>
          <a:prstGeom prst="rect">
            <a:avLst/>
          </a:prstGeom>
          <a:solidFill>
            <a:srgbClr val="FFFFFF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 bwMode="white">
          <a:xfrm>
            <a:off x="76200" y="1066800"/>
            <a:ext cx="2590800" cy="1219200"/>
          </a:xfrm>
          <a:prstGeom prst="rect">
            <a:avLst/>
          </a:prstGeom>
          <a:blipFill dpi="0" rotWithShape="1">
            <a:blip r:embed="rId13" cstate="print">
              <a:alphaModFix amt="5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136" descr="star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gray">
          <a:xfrm rot="-1315059">
            <a:off x="8659903" y="5872449"/>
            <a:ext cx="542925" cy="555625"/>
          </a:xfrm>
          <a:prstGeom prst="rect">
            <a:avLst/>
          </a:prstGeom>
          <a:noFill/>
        </p:spPr>
      </p:pic>
      <p:pic>
        <p:nvPicPr>
          <p:cNvPr id="11" name="Picture 139" descr="star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gray">
          <a:xfrm rot="-1315059" flipH="1" flipV="1">
            <a:off x="152400" y="4724400"/>
            <a:ext cx="425450" cy="434975"/>
          </a:xfrm>
          <a:prstGeom prst="rect">
            <a:avLst/>
          </a:prstGeom>
          <a:noFill/>
        </p:spPr>
      </p:pic>
      <p:pic>
        <p:nvPicPr>
          <p:cNvPr id="12" name="Picture 99" descr="star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gray">
          <a:xfrm rot="-1315059">
            <a:off x="533400" y="152400"/>
            <a:ext cx="692150" cy="708025"/>
          </a:xfrm>
          <a:prstGeom prst="rect">
            <a:avLst/>
          </a:prstGeom>
          <a:noFill/>
        </p:spPr>
      </p:pic>
      <p:cxnSp>
        <p:nvCxnSpPr>
          <p:cNvPr id="13" name="Straight Connector 12"/>
          <p:cNvCxnSpPr/>
          <p:nvPr/>
        </p:nvCxnSpPr>
        <p:spPr bwMode="white">
          <a:xfrm>
            <a:off x="1216946" y="0"/>
            <a:ext cx="0" cy="6858000"/>
          </a:xfrm>
          <a:prstGeom prst="line">
            <a:avLst/>
          </a:prstGeom>
          <a:ln>
            <a:solidFill>
              <a:srgbClr val="FFFFFF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 bwMode="ltGray">
          <a:xfrm>
            <a:off x="8714232" y="0"/>
            <a:ext cx="0" cy="6858000"/>
          </a:xfrm>
          <a:prstGeom prst="line">
            <a:avLst/>
          </a:prstGeom>
          <a:ln>
            <a:solidFill>
              <a:srgbClr val="FFFFFF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 bwMode="ltGray">
          <a:xfrm>
            <a:off x="2670048" y="0"/>
            <a:ext cx="0" cy="6858000"/>
          </a:xfrm>
          <a:prstGeom prst="line">
            <a:avLst/>
          </a:prstGeom>
          <a:ln>
            <a:solidFill>
              <a:srgbClr val="FFFFFF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 bwMode="grayWhite">
          <a:xfrm>
            <a:off x="0" y="990600"/>
            <a:ext cx="9144000" cy="1588"/>
          </a:xfrm>
          <a:prstGeom prst="line">
            <a:avLst/>
          </a:prstGeom>
          <a:ln>
            <a:solidFill>
              <a:srgbClr val="FFFFFF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 bwMode="grayWhite">
          <a:xfrm>
            <a:off x="5788152" y="1069848"/>
            <a:ext cx="3355848" cy="1588"/>
          </a:xfrm>
          <a:prstGeom prst="line">
            <a:avLst/>
          </a:prstGeom>
          <a:ln>
            <a:solidFill>
              <a:srgbClr val="FFFFFF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Group 101"/>
          <p:cNvGrpSpPr>
            <a:grpSpLocks/>
          </p:cNvGrpSpPr>
          <p:nvPr/>
        </p:nvGrpSpPr>
        <p:grpSpPr bwMode="ltGray">
          <a:xfrm>
            <a:off x="-61512" y="-103188"/>
            <a:ext cx="4100112" cy="4217988"/>
            <a:chOff x="-80" y="-65"/>
            <a:chExt cx="2624" cy="2631"/>
          </a:xfrm>
          <a:solidFill>
            <a:schemeClr val="bg2">
              <a:lumMod val="20000"/>
              <a:lumOff val="80000"/>
              <a:alpha val="10196"/>
            </a:schemeClr>
          </a:solidFill>
        </p:grpSpPr>
        <p:sp>
          <p:nvSpPr>
            <p:cNvPr id="19" name="Freeform 102"/>
            <p:cNvSpPr>
              <a:spLocks/>
            </p:cNvSpPr>
            <p:nvPr/>
          </p:nvSpPr>
          <p:spPr bwMode="ltGray">
            <a:xfrm>
              <a:off x="1703" y="0"/>
              <a:ext cx="73" cy="34"/>
            </a:xfrm>
            <a:custGeom>
              <a:avLst/>
              <a:gdLst>
                <a:gd name="connsiteX0" fmla="*/ 674 w 711"/>
                <a:gd name="connsiteY0" fmla="*/ 0 h 451"/>
                <a:gd name="connsiteX1" fmla="*/ 711 w 711"/>
                <a:gd name="connsiteY1" fmla="*/ 67 h 451"/>
                <a:gd name="connsiteX2" fmla="*/ 132 w 711"/>
                <a:gd name="connsiteY2" fmla="*/ 401 h 451"/>
                <a:gd name="connsiteX3" fmla="*/ 112 w 711"/>
                <a:gd name="connsiteY3" fmla="*/ 367 h 451"/>
                <a:gd name="connsiteX4" fmla="*/ 94 w 711"/>
                <a:gd name="connsiteY4" fmla="*/ 335 h 451"/>
                <a:gd name="connsiteX5" fmla="*/ 674 w 711"/>
                <a:gd name="connsiteY5" fmla="*/ 0 h 451"/>
                <a:gd name="connsiteX0" fmla="*/ 674 w 711"/>
                <a:gd name="connsiteY0" fmla="*/ 0 h 451"/>
                <a:gd name="connsiteX1" fmla="*/ 711 w 711"/>
                <a:gd name="connsiteY1" fmla="*/ 67 h 451"/>
                <a:gd name="connsiteX2" fmla="*/ 185 w 711"/>
                <a:gd name="connsiteY2" fmla="*/ 369 h 451"/>
                <a:gd name="connsiteX3" fmla="*/ 132 w 711"/>
                <a:gd name="connsiteY3" fmla="*/ 401 h 451"/>
                <a:gd name="connsiteX4" fmla="*/ 112 w 711"/>
                <a:gd name="connsiteY4" fmla="*/ 367 h 451"/>
                <a:gd name="connsiteX5" fmla="*/ 94 w 711"/>
                <a:gd name="connsiteY5" fmla="*/ 335 h 451"/>
                <a:gd name="connsiteX6" fmla="*/ 674 w 711"/>
                <a:gd name="connsiteY6" fmla="*/ 0 h 451"/>
                <a:gd name="connsiteX0" fmla="*/ 674 w 711"/>
                <a:gd name="connsiteY0" fmla="*/ 0 h 401"/>
                <a:gd name="connsiteX1" fmla="*/ 711 w 711"/>
                <a:gd name="connsiteY1" fmla="*/ 67 h 401"/>
                <a:gd name="connsiteX2" fmla="*/ 185 w 711"/>
                <a:gd name="connsiteY2" fmla="*/ 369 h 401"/>
                <a:gd name="connsiteX3" fmla="*/ 132 w 711"/>
                <a:gd name="connsiteY3" fmla="*/ 401 h 401"/>
                <a:gd name="connsiteX4" fmla="*/ 112 w 711"/>
                <a:gd name="connsiteY4" fmla="*/ 367 h 401"/>
                <a:gd name="connsiteX5" fmla="*/ 94 w 711"/>
                <a:gd name="connsiteY5" fmla="*/ 335 h 401"/>
                <a:gd name="connsiteX6" fmla="*/ 674 w 711"/>
                <a:gd name="connsiteY6" fmla="*/ 0 h 401"/>
                <a:gd name="connsiteX0" fmla="*/ 562 w 599"/>
                <a:gd name="connsiteY0" fmla="*/ 0 h 401"/>
                <a:gd name="connsiteX1" fmla="*/ 599 w 599"/>
                <a:gd name="connsiteY1" fmla="*/ 67 h 401"/>
                <a:gd name="connsiteX2" fmla="*/ 73 w 599"/>
                <a:gd name="connsiteY2" fmla="*/ 369 h 401"/>
                <a:gd name="connsiteX3" fmla="*/ 20 w 599"/>
                <a:gd name="connsiteY3" fmla="*/ 401 h 401"/>
                <a:gd name="connsiteX4" fmla="*/ 0 w 599"/>
                <a:gd name="connsiteY4" fmla="*/ 367 h 401"/>
                <a:gd name="connsiteX5" fmla="*/ 562 w 599"/>
                <a:gd name="connsiteY5" fmla="*/ 0 h 401"/>
                <a:gd name="connsiteX0" fmla="*/ 0 w 599"/>
                <a:gd name="connsiteY0" fmla="*/ 300 h 334"/>
                <a:gd name="connsiteX1" fmla="*/ 599 w 599"/>
                <a:gd name="connsiteY1" fmla="*/ 0 h 334"/>
                <a:gd name="connsiteX2" fmla="*/ 73 w 599"/>
                <a:gd name="connsiteY2" fmla="*/ 302 h 334"/>
                <a:gd name="connsiteX3" fmla="*/ 20 w 599"/>
                <a:gd name="connsiteY3" fmla="*/ 334 h 334"/>
                <a:gd name="connsiteX4" fmla="*/ 0 w 599"/>
                <a:gd name="connsiteY4" fmla="*/ 300 h 334"/>
                <a:gd name="connsiteX0" fmla="*/ 0 w 73"/>
                <a:gd name="connsiteY0" fmla="*/ 5 h 39"/>
                <a:gd name="connsiteX1" fmla="*/ 73 w 73"/>
                <a:gd name="connsiteY1" fmla="*/ 7 h 39"/>
                <a:gd name="connsiteX2" fmla="*/ 20 w 73"/>
                <a:gd name="connsiteY2" fmla="*/ 39 h 39"/>
                <a:gd name="connsiteX3" fmla="*/ 0 w 73"/>
                <a:gd name="connsiteY3" fmla="*/ 5 h 39"/>
                <a:gd name="connsiteX0" fmla="*/ 0 w 73"/>
                <a:gd name="connsiteY0" fmla="*/ 0 h 34"/>
                <a:gd name="connsiteX1" fmla="*/ 73 w 73"/>
                <a:gd name="connsiteY1" fmla="*/ 2 h 34"/>
                <a:gd name="connsiteX2" fmla="*/ 20 w 73"/>
                <a:gd name="connsiteY2" fmla="*/ 34 h 34"/>
                <a:gd name="connsiteX3" fmla="*/ 0 w 73"/>
                <a:gd name="connsiteY3" fmla="*/ 0 h 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" h="34">
                  <a:moveTo>
                    <a:pt x="0" y="0"/>
                  </a:moveTo>
                  <a:cubicBezTo>
                    <a:pt x="24" y="1"/>
                    <a:pt x="49" y="1"/>
                    <a:pt x="73" y="2"/>
                  </a:cubicBezTo>
                  <a:lnTo>
                    <a:pt x="20" y="34"/>
                  </a:lnTo>
                  <a:cubicBezTo>
                    <a:pt x="13" y="23"/>
                    <a:pt x="7" y="11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03"/>
            <p:cNvSpPr>
              <a:spLocks/>
            </p:cNvSpPr>
            <p:nvPr/>
          </p:nvSpPr>
          <p:spPr bwMode="ltGray">
            <a:xfrm>
              <a:off x="1739" y="2"/>
              <a:ext cx="314" cy="131"/>
            </a:xfrm>
            <a:custGeom>
              <a:avLst/>
              <a:gdLst>
                <a:gd name="connsiteX0" fmla="*/ 607 w 638"/>
                <a:gd name="connsiteY0" fmla="*/ 0 h 353"/>
                <a:gd name="connsiteX1" fmla="*/ 638 w 638"/>
                <a:gd name="connsiteY1" fmla="*/ 71 h 353"/>
                <a:gd name="connsiteX2" fmla="*/ 33 w 638"/>
                <a:gd name="connsiteY2" fmla="*/ 353 h 353"/>
                <a:gd name="connsiteX3" fmla="*/ 0 w 638"/>
                <a:gd name="connsiteY3" fmla="*/ 284 h 353"/>
                <a:gd name="connsiteX4" fmla="*/ 129 w 638"/>
                <a:gd name="connsiteY4" fmla="*/ 222 h 353"/>
                <a:gd name="connsiteX5" fmla="*/ 607 w 638"/>
                <a:gd name="connsiteY5" fmla="*/ 0 h 353"/>
                <a:gd name="connsiteX0" fmla="*/ 607 w 638"/>
                <a:gd name="connsiteY0" fmla="*/ 0 h 353"/>
                <a:gd name="connsiteX1" fmla="*/ 638 w 638"/>
                <a:gd name="connsiteY1" fmla="*/ 71 h 353"/>
                <a:gd name="connsiteX2" fmla="*/ 314 w 638"/>
                <a:gd name="connsiteY2" fmla="*/ 222 h 353"/>
                <a:gd name="connsiteX3" fmla="*/ 33 w 638"/>
                <a:gd name="connsiteY3" fmla="*/ 353 h 353"/>
                <a:gd name="connsiteX4" fmla="*/ 0 w 638"/>
                <a:gd name="connsiteY4" fmla="*/ 284 h 353"/>
                <a:gd name="connsiteX5" fmla="*/ 129 w 638"/>
                <a:gd name="connsiteY5" fmla="*/ 222 h 353"/>
                <a:gd name="connsiteX6" fmla="*/ 607 w 638"/>
                <a:gd name="connsiteY6" fmla="*/ 0 h 353"/>
                <a:gd name="connsiteX0" fmla="*/ 129 w 638"/>
                <a:gd name="connsiteY0" fmla="*/ 151 h 282"/>
                <a:gd name="connsiteX1" fmla="*/ 638 w 638"/>
                <a:gd name="connsiteY1" fmla="*/ 0 h 282"/>
                <a:gd name="connsiteX2" fmla="*/ 314 w 638"/>
                <a:gd name="connsiteY2" fmla="*/ 151 h 282"/>
                <a:gd name="connsiteX3" fmla="*/ 33 w 638"/>
                <a:gd name="connsiteY3" fmla="*/ 282 h 282"/>
                <a:gd name="connsiteX4" fmla="*/ 0 w 638"/>
                <a:gd name="connsiteY4" fmla="*/ 213 h 282"/>
                <a:gd name="connsiteX5" fmla="*/ 129 w 638"/>
                <a:gd name="connsiteY5" fmla="*/ 151 h 282"/>
                <a:gd name="connsiteX0" fmla="*/ 129 w 314"/>
                <a:gd name="connsiteY0" fmla="*/ 0 h 131"/>
                <a:gd name="connsiteX1" fmla="*/ 314 w 314"/>
                <a:gd name="connsiteY1" fmla="*/ 0 h 131"/>
                <a:gd name="connsiteX2" fmla="*/ 33 w 314"/>
                <a:gd name="connsiteY2" fmla="*/ 131 h 131"/>
                <a:gd name="connsiteX3" fmla="*/ 0 w 314"/>
                <a:gd name="connsiteY3" fmla="*/ 62 h 131"/>
                <a:gd name="connsiteX4" fmla="*/ 129 w 314"/>
                <a:gd name="connsiteY4" fmla="*/ 0 h 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" h="131">
                  <a:moveTo>
                    <a:pt x="129" y="0"/>
                  </a:moveTo>
                  <a:lnTo>
                    <a:pt x="314" y="0"/>
                  </a:lnTo>
                  <a:lnTo>
                    <a:pt x="33" y="131"/>
                  </a:lnTo>
                  <a:lnTo>
                    <a:pt x="0" y="62"/>
                  </a:lnTo>
                  <a:lnTo>
                    <a:pt x="1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04"/>
            <p:cNvSpPr>
              <a:spLocks/>
            </p:cNvSpPr>
            <p:nvPr/>
          </p:nvSpPr>
          <p:spPr bwMode="ltGray">
            <a:xfrm>
              <a:off x="1785" y="-65"/>
              <a:ext cx="654" cy="301"/>
            </a:xfrm>
            <a:custGeom>
              <a:avLst/>
              <a:gdLst/>
              <a:ahLst/>
              <a:cxnLst>
                <a:cxn ang="0">
                  <a:pos x="629" y="0"/>
                </a:cxn>
                <a:cxn ang="0">
                  <a:pos x="654" y="73"/>
                </a:cxn>
                <a:cxn ang="0">
                  <a:pos x="26" y="301"/>
                </a:cxn>
                <a:cxn ang="0">
                  <a:pos x="0" y="229"/>
                </a:cxn>
                <a:cxn ang="0">
                  <a:pos x="629" y="0"/>
                </a:cxn>
              </a:cxnLst>
              <a:rect l="0" t="0" r="r" b="b"/>
              <a:pathLst>
                <a:path w="654" h="301">
                  <a:moveTo>
                    <a:pt x="629" y="0"/>
                  </a:moveTo>
                  <a:lnTo>
                    <a:pt x="654" y="73"/>
                  </a:lnTo>
                  <a:lnTo>
                    <a:pt x="26" y="301"/>
                  </a:lnTo>
                  <a:lnTo>
                    <a:pt x="0" y="229"/>
                  </a:lnTo>
                  <a:lnTo>
                    <a:pt x="6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05"/>
            <p:cNvSpPr>
              <a:spLocks/>
            </p:cNvSpPr>
            <p:nvPr/>
          </p:nvSpPr>
          <p:spPr bwMode="ltGray">
            <a:xfrm>
              <a:off x="1821" y="94"/>
              <a:ext cx="666" cy="248"/>
            </a:xfrm>
            <a:custGeom>
              <a:avLst/>
              <a:gdLst/>
              <a:ahLst/>
              <a:cxnLst>
                <a:cxn ang="0">
                  <a:pos x="647" y="0"/>
                </a:cxn>
                <a:cxn ang="0">
                  <a:pos x="666" y="75"/>
                </a:cxn>
                <a:cxn ang="0">
                  <a:pos x="20" y="248"/>
                </a:cxn>
                <a:cxn ang="0">
                  <a:pos x="0" y="174"/>
                </a:cxn>
                <a:cxn ang="0">
                  <a:pos x="647" y="0"/>
                </a:cxn>
              </a:cxnLst>
              <a:rect l="0" t="0" r="r" b="b"/>
              <a:pathLst>
                <a:path w="666" h="248">
                  <a:moveTo>
                    <a:pt x="647" y="0"/>
                  </a:moveTo>
                  <a:lnTo>
                    <a:pt x="666" y="75"/>
                  </a:lnTo>
                  <a:lnTo>
                    <a:pt x="20" y="248"/>
                  </a:lnTo>
                  <a:lnTo>
                    <a:pt x="0" y="174"/>
                  </a:lnTo>
                  <a:lnTo>
                    <a:pt x="6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06"/>
            <p:cNvSpPr>
              <a:spLocks/>
            </p:cNvSpPr>
            <p:nvPr/>
          </p:nvSpPr>
          <p:spPr bwMode="ltGray">
            <a:xfrm>
              <a:off x="1848" y="258"/>
              <a:ext cx="673" cy="192"/>
            </a:xfrm>
            <a:custGeom>
              <a:avLst/>
              <a:gdLst/>
              <a:ahLst/>
              <a:cxnLst>
                <a:cxn ang="0">
                  <a:pos x="659" y="0"/>
                </a:cxn>
                <a:cxn ang="0">
                  <a:pos x="673" y="76"/>
                </a:cxn>
                <a:cxn ang="0">
                  <a:pos x="14" y="192"/>
                </a:cxn>
                <a:cxn ang="0">
                  <a:pos x="0" y="116"/>
                </a:cxn>
                <a:cxn ang="0">
                  <a:pos x="659" y="0"/>
                </a:cxn>
              </a:cxnLst>
              <a:rect l="0" t="0" r="r" b="b"/>
              <a:pathLst>
                <a:path w="673" h="192">
                  <a:moveTo>
                    <a:pt x="659" y="0"/>
                  </a:moveTo>
                  <a:lnTo>
                    <a:pt x="673" y="76"/>
                  </a:lnTo>
                  <a:lnTo>
                    <a:pt x="14" y="192"/>
                  </a:lnTo>
                  <a:lnTo>
                    <a:pt x="0" y="116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07"/>
            <p:cNvSpPr>
              <a:spLocks/>
            </p:cNvSpPr>
            <p:nvPr/>
          </p:nvSpPr>
          <p:spPr bwMode="ltGray">
            <a:xfrm>
              <a:off x="1867" y="424"/>
              <a:ext cx="673" cy="136"/>
            </a:xfrm>
            <a:custGeom>
              <a:avLst/>
              <a:gdLst/>
              <a:ahLst/>
              <a:cxnLst>
                <a:cxn ang="0">
                  <a:pos x="666" y="0"/>
                </a:cxn>
                <a:cxn ang="0">
                  <a:pos x="673" y="78"/>
                </a:cxn>
                <a:cxn ang="0">
                  <a:pos x="6" y="136"/>
                </a:cxn>
                <a:cxn ang="0">
                  <a:pos x="0" y="59"/>
                </a:cxn>
                <a:cxn ang="0">
                  <a:pos x="666" y="0"/>
                </a:cxn>
              </a:cxnLst>
              <a:rect l="0" t="0" r="r" b="b"/>
              <a:pathLst>
                <a:path w="673" h="136">
                  <a:moveTo>
                    <a:pt x="666" y="0"/>
                  </a:moveTo>
                  <a:lnTo>
                    <a:pt x="673" y="78"/>
                  </a:lnTo>
                  <a:lnTo>
                    <a:pt x="6" y="136"/>
                  </a:lnTo>
                  <a:lnTo>
                    <a:pt x="0" y="59"/>
                  </a:lnTo>
                  <a:lnTo>
                    <a:pt x="6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Rectangle 108"/>
            <p:cNvSpPr>
              <a:spLocks noChangeArrowheads="1"/>
            </p:cNvSpPr>
            <p:nvPr/>
          </p:nvSpPr>
          <p:spPr bwMode="ltGray">
            <a:xfrm>
              <a:off x="1875" y="593"/>
              <a:ext cx="669" cy="77"/>
            </a:xfrm>
            <a:prstGeom prst="rect">
              <a:avLst/>
            </a:prstGeom>
            <a:grpFill/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109"/>
            <p:cNvSpPr>
              <a:spLocks/>
            </p:cNvSpPr>
            <p:nvPr/>
          </p:nvSpPr>
          <p:spPr bwMode="ltGray">
            <a:xfrm>
              <a:off x="1867" y="703"/>
              <a:ext cx="673" cy="135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673" y="59"/>
                </a:cxn>
                <a:cxn ang="0">
                  <a:pos x="667" y="135"/>
                </a:cxn>
                <a:cxn ang="0">
                  <a:pos x="0" y="76"/>
                </a:cxn>
                <a:cxn ang="0">
                  <a:pos x="7" y="0"/>
                </a:cxn>
              </a:cxnLst>
              <a:rect l="0" t="0" r="r" b="b"/>
              <a:pathLst>
                <a:path w="673" h="135">
                  <a:moveTo>
                    <a:pt x="7" y="0"/>
                  </a:moveTo>
                  <a:lnTo>
                    <a:pt x="673" y="59"/>
                  </a:lnTo>
                  <a:lnTo>
                    <a:pt x="667" y="135"/>
                  </a:lnTo>
                  <a:lnTo>
                    <a:pt x="0" y="76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110"/>
            <p:cNvSpPr>
              <a:spLocks/>
            </p:cNvSpPr>
            <p:nvPr/>
          </p:nvSpPr>
          <p:spPr bwMode="ltGray">
            <a:xfrm>
              <a:off x="1849" y="813"/>
              <a:ext cx="674" cy="192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674" y="116"/>
                </a:cxn>
                <a:cxn ang="0">
                  <a:pos x="660" y="192"/>
                </a:cxn>
                <a:cxn ang="0">
                  <a:pos x="0" y="75"/>
                </a:cxn>
                <a:cxn ang="0">
                  <a:pos x="14" y="0"/>
                </a:cxn>
              </a:cxnLst>
              <a:rect l="0" t="0" r="r" b="b"/>
              <a:pathLst>
                <a:path w="674" h="192">
                  <a:moveTo>
                    <a:pt x="14" y="0"/>
                  </a:moveTo>
                  <a:lnTo>
                    <a:pt x="674" y="116"/>
                  </a:lnTo>
                  <a:lnTo>
                    <a:pt x="660" y="192"/>
                  </a:lnTo>
                  <a:lnTo>
                    <a:pt x="0" y="75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111"/>
            <p:cNvSpPr>
              <a:spLocks/>
            </p:cNvSpPr>
            <p:nvPr/>
          </p:nvSpPr>
          <p:spPr bwMode="ltGray">
            <a:xfrm>
              <a:off x="1822" y="921"/>
              <a:ext cx="667" cy="247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667" y="173"/>
                </a:cxn>
                <a:cxn ang="0">
                  <a:pos x="647" y="247"/>
                </a:cxn>
                <a:cxn ang="0">
                  <a:pos x="0" y="74"/>
                </a:cxn>
                <a:cxn ang="0">
                  <a:pos x="20" y="0"/>
                </a:cxn>
              </a:cxnLst>
              <a:rect l="0" t="0" r="r" b="b"/>
              <a:pathLst>
                <a:path w="667" h="247">
                  <a:moveTo>
                    <a:pt x="20" y="0"/>
                  </a:moveTo>
                  <a:lnTo>
                    <a:pt x="667" y="173"/>
                  </a:lnTo>
                  <a:lnTo>
                    <a:pt x="647" y="247"/>
                  </a:lnTo>
                  <a:lnTo>
                    <a:pt x="0" y="74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112"/>
            <p:cNvSpPr>
              <a:spLocks/>
            </p:cNvSpPr>
            <p:nvPr/>
          </p:nvSpPr>
          <p:spPr bwMode="ltGray">
            <a:xfrm>
              <a:off x="1787" y="1027"/>
              <a:ext cx="655" cy="301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655" y="229"/>
                </a:cxn>
                <a:cxn ang="0">
                  <a:pos x="629" y="301"/>
                </a:cxn>
                <a:cxn ang="0">
                  <a:pos x="0" y="72"/>
                </a:cxn>
                <a:cxn ang="0">
                  <a:pos x="26" y="0"/>
                </a:cxn>
              </a:cxnLst>
              <a:rect l="0" t="0" r="r" b="b"/>
              <a:pathLst>
                <a:path w="655" h="301">
                  <a:moveTo>
                    <a:pt x="26" y="0"/>
                  </a:moveTo>
                  <a:lnTo>
                    <a:pt x="655" y="229"/>
                  </a:lnTo>
                  <a:lnTo>
                    <a:pt x="629" y="301"/>
                  </a:lnTo>
                  <a:lnTo>
                    <a:pt x="0" y="72"/>
                  </a:lnTo>
                  <a:lnTo>
                    <a:pt x="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113"/>
            <p:cNvSpPr>
              <a:spLocks/>
            </p:cNvSpPr>
            <p:nvPr/>
          </p:nvSpPr>
          <p:spPr bwMode="ltGray">
            <a:xfrm>
              <a:off x="1742" y="1130"/>
              <a:ext cx="639" cy="353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639" y="283"/>
                </a:cxn>
                <a:cxn ang="0">
                  <a:pos x="606" y="353"/>
                </a:cxn>
                <a:cxn ang="0">
                  <a:pos x="0" y="70"/>
                </a:cxn>
                <a:cxn ang="0">
                  <a:pos x="32" y="0"/>
                </a:cxn>
              </a:cxnLst>
              <a:rect l="0" t="0" r="r" b="b"/>
              <a:pathLst>
                <a:path w="639" h="353">
                  <a:moveTo>
                    <a:pt x="32" y="0"/>
                  </a:moveTo>
                  <a:lnTo>
                    <a:pt x="639" y="283"/>
                  </a:lnTo>
                  <a:lnTo>
                    <a:pt x="606" y="353"/>
                  </a:lnTo>
                  <a:lnTo>
                    <a:pt x="0" y="70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114"/>
            <p:cNvSpPr>
              <a:spLocks/>
            </p:cNvSpPr>
            <p:nvPr/>
          </p:nvSpPr>
          <p:spPr bwMode="ltGray">
            <a:xfrm>
              <a:off x="1689" y="1230"/>
              <a:ext cx="617" cy="400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617" y="334"/>
                </a:cxn>
                <a:cxn ang="0">
                  <a:pos x="579" y="400"/>
                </a:cxn>
                <a:cxn ang="0">
                  <a:pos x="0" y="66"/>
                </a:cxn>
                <a:cxn ang="0">
                  <a:pos x="37" y="0"/>
                </a:cxn>
              </a:cxnLst>
              <a:rect l="0" t="0" r="r" b="b"/>
              <a:pathLst>
                <a:path w="617" h="400">
                  <a:moveTo>
                    <a:pt x="37" y="0"/>
                  </a:moveTo>
                  <a:lnTo>
                    <a:pt x="617" y="334"/>
                  </a:lnTo>
                  <a:lnTo>
                    <a:pt x="579" y="400"/>
                  </a:lnTo>
                  <a:lnTo>
                    <a:pt x="0" y="66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115"/>
            <p:cNvSpPr>
              <a:spLocks/>
            </p:cNvSpPr>
            <p:nvPr/>
          </p:nvSpPr>
          <p:spPr bwMode="ltGray">
            <a:xfrm>
              <a:off x="1627" y="1325"/>
              <a:ext cx="592" cy="446"/>
            </a:xfrm>
            <a:custGeom>
              <a:avLst/>
              <a:gdLst/>
              <a:ahLst/>
              <a:cxnLst>
                <a:cxn ang="0">
                  <a:pos x="44" y="0"/>
                </a:cxn>
                <a:cxn ang="0">
                  <a:pos x="592" y="383"/>
                </a:cxn>
                <a:cxn ang="0">
                  <a:pos x="548" y="446"/>
                </a:cxn>
                <a:cxn ang="0">
                  <a:pos x="0" y="62"/>
                </a:cxn>
                <a:cxn ang="0">
                  <a:pos x="44" y="0"/>
                </a:cxn>
              </a:cxnLst>
              <a:rect l="0" t="0" r="r" b="b"/>
              <a:pathLst>
                <a:path w="592" h="446">
                  <a:moveTo>
                    <a:pt x="44" y="0"/>
                  </a:moveTo>
                  <a:lnTo>
                    <a:pt x="592" y="383"/>
                  </a:lnTo>
                  <a:lnTo>
                    <a:pt x="548" y="446"/>
                  </a:lnTo>
                  <a:lnTo>
                    <a:pt x="0" y="62"/>
                  </a:lnTo>
                  <a:lnTo>
                    <a:pt x="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116"/>
            <p:cNvSpPr>
              <a:spLocks/>
            </p:cNvSpPr>
            <p:nvPr/>
          </p:nvSpPr>
          <p:spPr bwMode="ltGray">
            <a:xfrm>
              <a:off x="1558" y="1414"/>
              <a:ext cx="562" cy="489"/>
            </a:xfrm>
            <a:custGeom>
              <a:avLst/>
              <a:gdLst/>
              <a:ahLst/>
              <a:cxnLst>
                <a:cxn ang="0">
                  <a:pos x="49" y="0"/>
                </a:cxn>
                <a:cxn ang="0">
                  <a:pos x="562" y="430"/>
                </a:cxn>
                <a:cxn ang="0">
                  <a:pos x="511" y="489"/>
                </a:cxn>
                <a:cxn ang="0">
                  <a:pos x="0" y="58"/>
                </a:cxn>
                <a:cxn ang="0">
                  <a:pos x="49" y="0"/>
                </a:cxn>
              </a:cxnLst>
              <a:rect l="0" t="0" r="r" b="b"/>
              <a:pathLst>
                <a:path w="562" h="489">
                  <a:moveTo>
                    <a:pt x="49" y="0"/>
                  </a:moveTo>
                  <a:lnTo>
                    <a:pt x="562" y="430"/>
                  </a:lnTo>
                  <a:lnTo>
                    <a:pt x="511" y="489"/>
                  </a:lnTo>
                  <a:lnTo>
                    <a:pt x="0" y="58"/>
                  </a:lnTo>
                  <a:lnTo>
                    <a:pt x="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117"/>
            <p:cNvSpPr>
              <a:spLocks/>
            </p:cNvSpPr>
            <p:nvPr/>
          </p:nvSpPr>
          <p:spPr bwMode="ltGray">
            <a:xfrm>
              <a:off x="1480" y="1498"/>
              <a:ext cx="529" cy="527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529" y="473"/>
                </a:cxn>
                <a:cxn ang="0">
                  <a:pos x="474" y="527"/>
                </a:cxn>
                <a:cxn ang="0">
                  <a:pos x="0" y="54"/>
                </a:cxn>
                <a:cxn ang="0">
                  <a:pos x="56" y="0"/>
                </a:cxn>
              </a:cxnLst>
              <a:rect l="0" t="0" r="r" b="b"/>
              <a:pathLst>
                <a:path w="529" h="527">
                  <a:moveTo>
                    <a:pt x="56" y="0"/>
                  </a:moveTo>
                  <a:lnTo>
                    <a:pt x="529" y="473"/>
                  </a:lnTo>
                  <a:lnTo>
                    <a:pt x="474" y="527"/>
                  </a:lnTo>
                  <a:lnTo>
                    <a:pt x="0" y="54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118"/>
            <p:cNvSpPr>
              <a:spLocks/>
            </p:cNvSpPr>
            <p:nvPr/>
          </p:nvSpPr>
          <p:spPr bwMode="ltGray">
            <a:xfrm>
              <a:off x="1397" y="1574"/>
              <a:ext cx="490" cy="562"/>
            </a:xfrm>
            <a:custGeom>
              <a:avLst/>
              <a:gdLst/>
              <a:ahLst/>
              <a:cxnLst>
                <a:cxn ang="0">
                  <a:pos x="59" y="0"/>
                </a:cxn>
                <a:cxn ang="0">
                  <a:pos x="490" y="513"/>
                </a:cxn>
                <a:cxn ang="0">
                  <a:pos x="430" y="562"/>
                </a:cxn>
                <a:cxn ang="0">
                  <a:pos x="0" y="51"/>
                </a:cxn>
                <a:cxn ang="0">
                  <a:pos x="59" y="0"/>
                </a:cxn>
              </a:cxnLst>
              <a:rect l="0" t="0" r="r" b="b"/>
              <a:pathLst>
                <a:path w="490" h="562">
                  <a:moveTo>
                    <a:pt x="59" y="0"/>
                  </a:moveTo>
                  <a:lnTo>
                    <a:pt x="490" y="513"/>
                  </a:lnTo>
                  <a:lnTo>
                    <a:pt x="430" y="562"/>
                  </a:lnTo>
                  <a:lnTo>
                    <a:pt x="0" y="51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119"/>
            <p:cNvSpPr>
              <a:spLocks/>
            </p:cNvSpPr>
            <p:nvPr/>
          </p:nvSpPr>
          <p:spPr bwMode="ltGray">
            <a:xfrm>
              <a:off x="1308" y="1644"/>
              <a:ext cx="446" cy="593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446" y="548"/>
                </a:cxn>
                <a:cxn ang="0">
                  <a:pos x="384" y="593"/>
                </a:cxn>
                <a:cxn ang="0">
                  <a:pos x="0" y="45"/>
                </a:cxn>
                <a:cxn ang="0">
                  <a:pos x="64" y="0"/>
                </a:cxn>
              </a:cxnLst>
              <a:rect l="0" t="0" r="r" b="b"/>
              <a:pathLst>
                <a:path w="446" h="593">
                  <a:moveTo>
                    <a:pt x="64" y="0"/>
                  </a:moveTo>
                  <a:lnTo>
                    <a:pt x="446" y="548"/>
                  </a:lnTo>
                  <a:lnTo>
                    <a:pt x="384" y="593"/>
                  </a:lnTo>
                  <a:lnTo>
                    <a:pt x="0" y="45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120"/>
            <p:cNvSpPr>
              <a:spLocks/>
            </p:cNvSpPr>
            <p:nvPr/>
          </p:nvSpPr>
          <p:spPr bwMode="ltGray">
            <a:xfrm>
              <a:off x="1214" y="1707"/>
              <a:ext cx="401" cy="618"/>
            </a:xfrm>
            <a:custGeom>
              <a:avLst/>
              <a:gdLst/>
              <a:ahLst/>
              <a:cxnLst>
                <a:cxn ang="0">
                  <a:pos x="66" y="0"/>
                </a:cxn>
                <a:cxn ang="0">
                  <a:pos x="401" y="579"/>
                </a:cxn>
                <a:cxn ang="0">
                  <a:pos x="334" y="618"/>
                </a:cxn>
                <a:cxn ang="0">
                  <a:pos x="0" y="38"/>
                </a:cxn>
                <a:cxn ang="0">
                  <a:pos x="66" y="0"/>
                </a:cxn>
              </a:cxnLst>
              <a:rect l="0" t="0" r="r" b="b"/>
              <a:pathLst>
                <a:path w="401" h="618">
                  <a:moveTo>
                    <a:pt x="66" y="0"/>
                  </a:moveTo>
                  <a:lnTo>
                    <a:pt x="401" y="579"/>
                  </a:lnTo>
                  <a:lnTo>
                    <a:pt x="334" y="618"/>
                  </a:lnTo>
                  <a:lnTo>
                    <a:pt x="0" y="38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121"/>
            <p:cNvSpPr>
              <a:spLocks/>
            </p:cNvSpPr>
            <p:nvPr/>
          </p:nvSpPr>
          <p:spPr bwMode="ltGray">
            <a:xfrm>
              <a:off x="1115" y="1760"/>
              <a:ext cx="353" cy="640"/>
            </a:xfrm>
            <a:custGeom>
              <a:avLst/>
              <a:gdLst/>
              <a:ahLst/>
              <a:cxnLst>
                <a:cxn ang="0">
                  <a:pos x="69" y="0"/>
                </a:cxn>
                <a:cxn ang="0">
                  <a:pos x="353" y="607"/>
                </a:cxn>
                <a:cxn ang="0">
                  <a:pos x="282" y="640"/>
                </a:cxn>
                <a:cxn ang="0">
                  <a:pos x="0" y="33"/>
                </a:cxn>
                <a:cxn ang="0">
                  <a:pos x="69" y="0"/>
                </a:cxn>
              </a:cxnLst>
              <a:rect l="0" t="0" r="r" b="b"/>
              <a:pathLst>
                <a:path w="353" h="640">
                  <a:moveTo>
                    <a:pt x="69" y="0"/>
                  </a:moveTo>
                  <a:lnTo>
                    <a:pt x="353" y="607"/>
                  </a:lnTo>
                  <a:lnTo>
                    <a:pt x="282" y="640"/>
                  </a:lnTo>
                  <a:lnTo>
                    <a:pt x="0" y="33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122"/>
            <p:cNvSpPr>
              <a:spLocks/>
            </p:cNvSpPr>
            <p:nvPr/>
          </p:nvSpPr>
          <p:spPr bwMode="ltGray">
            <a:xfrm>
              <a:off x="1012" y="1806"/>
              <a:ext cx="301" cy="656"/>
            </a:xfrm>
            <a:custGeom>
              <a:avLst/>
              <a:gdLst/>
              <a:ahLst/>
              <a:cxnLst>
                <a:cxn ang="0">
                  <a:pos x="72" y="0"/>
                </a:cxn>
                <a:cxn ang="0">
                  <a:pos x="301" y="629"/>
                </a:cxn>
                <a:cxn ang="0">
                  <a:pos x="228" y="656"/>
                </a:cxn>
                <a:cxn ang="0">
                  <a:pos x="0" y="27"/>
                </a:cxn>
                <a:cxn ang="0">
                  <a:pos x="72" y="0"/>
                </a:cxn>
              </a:cxnLst>
              <a:rect l="0" t="0" r="r" b="b"/>
              <a:pathLst>
                <a:path w="301" h="656">
                  <a:moveTo>
                    <a:pt x="72" y="0"/>
                  </a:moveTo>
                  <a:lnTo>
                    <a:pt x="301" y="629"/>
                  </a:lnTo>
                  <a:lnTo>
                    <a:pt x="228" y="656"/>
                  </a:lnTo>
                  <a:lnTo>
                    <a:pt x="0" y="27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123"/>
            <p:cNvSpPr>
              <a:spLocks/>
            </p:cNvSpPr>
            <p:nvPr/>
          </p:nvSpPr>
          <p:spPr bwMode="ltGray">
            <a:xfrm>
              <a:off x="906" y="1844"/>
              <a:ext cx="248" cy="666"/>
            </a:xfrm>
            <a:custGeom>
              <a:avLst/>
              <a:gdLst/>
              <a:ahLst/>
              <a:cxnLst>
                <a:cxn ang="0">
                  <a:pos x="74" y="0"/>
                </a:cxn>
                <a:cxn ang="0">
                  <a:pos x="248" y="646"/>
                </a:cxn>
                <a:cxn ang="0">
                  <a:pos x="173" y="666"/>
                </a:cxn>
                <a:cxn ang="0">
                  <a:pos x="0" y="18"/>
                </a:cxn>
                <a:cxn ang="0">
                  <a:pos x="74" y="0"/>
                </a:cxn>
              </a:cxnLst>
              <a:rect l="0" t="0" r="r" b="b"/>
              <a:pathLst>
                <a:path w="248" h="666">
                  <a:moveTo>
                    <a:pt x="74" y="0"/>
                  </a:moveTo>
                  <a:lnTo>
                    <a:pt x="248" y="646"/>
                  </a:lnTo>
                  <a:lnTo>
                    <a:pt x="173" y="666"/>
                  </a:lnTo>
                  <a:lnTo>
                    <a:pt x="0" y="18"/>
                  </a:lnTo>
                  <a:lnTo>
                    <a:pt x="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124"/>
            <p:cNvSpPr>
              <a:spLocks/>
            </p:cNvSpPr>
            <p:nvPr/>
          </p:nvSpPr>
          <p:spPr bwMode="ltGray">
            <a:xfrm>
              <a:off x="798" y="1870"/>
              <a:ext cx="192" cy="673"/>
            </a:xfrm>
            <a:custGeom>
              <a:avLst/>
              <a:gdLst/>
              <a:ahLst/>
              <a:cxnLst>
                <a:cxn ang="0">
                  <a:pos x="76" y="0"/>
                </a:cxn>
                <a:cxn ang="0">
                  <a:pos x="192" y="660"/>
                </a:cxn>
                <a:cxn ang="0">
                  <a:pos x="116" y="673"/>
                </a:cxn>
                <a:cxn ang="0">
                  <a:pos x="0" y="13"/>
                </a:cxn>
                <a:cxn ang="0">
                  <a:pos x="76" y="0"/>
                </a:cxn>
              </a:cxnLst>
              <a:rect l="0" t="0" r="r" b="b"/>
              <a:pathLst>
                <a:path w="192" h="673">
                  <a:moveTo>
                    <a:pt x="76" y="0"/>
                  </a:moveTo>
                  <a:lnTo>
                    <a:pt x="192" y="660"/>
                  </a:lnTo>
                  <a:lnTo>
                    <a:pt x="116" y="673"/>
                  </a:lnTo>
                  <a:lnTo>
                    <a:pt x="0" y="13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125"/>
            <p:cNvSpPr>
              <a:spLocks/>
            </p:cNvSpPr>
            <p:nvPr/>
          </p:nvSpPr>
          <p:spPr bwMode="ltGray">
            <a:xfrm>
              <a:off x="688" y="1888"/>
              <a:ext cx="136" cy="673"/>
            </a:xfrm>
            <a:custGeom>
              <a:avLst/>
              <a:gdLst/>
              <a:ahLst/>
              <a:cxnLst>
                <a:cxn ang="0">
                  <a:pos x="77" y="0"/>
                </a:cxn>
                <a:cxn ang="0">
                  <a:pos x="136" y="667"/>
                </a:cxn>
                <a:cxn ang="0">
                  <a:pos x="58" y="673"/>
                </a:cxn>
                <a:cxn ang="0">
                  <a:pos x="0" y="7"/>
                </a:cxn>
                <a:cxn ang="0">
                  <a:pos x="77" y="0"/>
                </a:cxn>
              </a:cxnLst>
              <a:rect l="0" t="0" r="r" b="b"/>
              <a:pathLst>
                <a:path w="136" h="673">
                  <a:moveTo>
                    <a:pt x="77" y="0"/>
                  </a:moveTo>
                  <a:lnTo>
                    <a:pt x="136" y="667"/>
                  </a:lnTo>
                  <a:lnTo>
                    <a:pt x="58" y="673"/>
                  </a:lnTo>
                  <a:lnTo>
                    <a:pt x="0" y="7"/>
                  </a:lnTo>
                  <a:lnTo>
                    <a:pt x="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Rectangle 126"/>
            <p:cNvSpPr>
              <a:spLocks noChangeArrowheads="1"/>
            </p:cNvSpPr>
            <p:nvPr/>
          </p:nvSpPr>
          <p:spPr bwMode="ltGray">
            <a:xfrm>
              <a:off x="578" y="1896"/>
              <a:ext cx="77" cy="670"/>
            </a:xfrm>
            <a:prstGeom prst="rect">
              <a:avLst/>
            </a:prstGeom>
            <a:grpFill/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127"/>
            <p:cNvSpPr>
              <a:spLocks/>
            </p:cNvSpPr>
            <p:nvPr/>
          </p:nvSpPr>
          <p:spPr bwMode="ltGray">
            <a:xfrm>
              <a:off x="410" y="1889"/>
              <a:ext cx="135" cy="673"/>
            </a:xfrm>
            <a:custGeom>
              <a:avLst/>
              <a:gdLst/>
              <a:ahLst/>
              <a:cxnLst>
                <a:cxn ang="0">
                  <a:pos x="59" y="0"/>
                </a:cxn>
                <a:cxn ang="0">
                  <a:pos x="135" y="7"/>
                </a:cxn>
                <a:cxn ang="0">
                  <a:pos x="76" y="673"/>
                </a:cxn>
                <a:cxn ang="0">
                  <a:pos x="0" y="666"/>
                </a:cxn>
                <a:cxn ang="0">
                  <a:pos x="59" y="0"/>
                </a:cxn>
              </a:cxnLst>
              <a:rect l="0" t="0" r="r" b="b"/>
              <a:pathLst>
                <a:path w="135" h="673">
                  <a:moveTo>
                    <a:pt x="59" y="0"/>
                  </a:moveTo>
                  <a:lnTo>
                    <a:pt x="135" y="7"/>
                  </a:lnTo>
                  <a:lnTo>
                    <a:pt x="76" y="673"/>
                  </a:lnTo>
                  <a:lnTo>
                    <a:pt x="0" y="666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128"/>
            <p:cNvSpPr>
              <a:spLocks/>
            </p:cNvSpPr>
            <p:nvPr/>
          </p:nvSpPr>
          <p:spPr bwMode="ltGray">
            <a:xfrm>
              <a:off x="243" y="1872"/>
              <a:ext cx="192" cy="672"/>
            </a:xfrm>
            <a:custGeom>
              <a:avLst/>
              <a:gdLst/>
              <a:ahLst/>
              <a:cxnLst>
                <a:cxn ang="0">
                  <a:pos x="117" y="0"/>
                </a:cxn>
                <a:cxn ang="0">
                  <a:pos x="192" y="13"/>
                </a:cxn>
                <a:cxn ang="0">
                  <a:pos x="76" y="672"/>
                </a:cxn>
                <a:cxn ang="0">
                  <a:pos x="0" y="659"/>
                </a:cxn>
                <a:cxn ang="0">
                  <a:pos x="117" y="0"/>
                </a:cxn>
              </a:cxnLst>
              <a:rect l="0" t="0" r="r" b="b"/>
              <a:pathLst>
                <a:path w="192" h="672">
                  <a:moveTo>
                    <a:pt x="117" y="0"/>
                  </a:moveTo>
                  <a:lnTo>
                    <a:pt x="192" y="13"/>
                  </a:lnTo>
                  <a:lnTo>
                    <a:pt x="76" y="672"/>
                  </a:lnTo>
                  <a:lnTo>
                    <a:pt x="0" y="659"/>
                  </a:lnTo>
                  <a:lnTo>
                    <a:pt x="1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129"/>
            <p:cNvSpPr>
              <a:spLocks/>
            </p:cNvSpPr>
            <p:nvPr/>
          </p:nvSpPr>
          <p:spPr bwMode="ltGray">
            <a:xfrm>
              <a:off x="80" y="1845"/>
              <a:ext cx="247" cy="666"/>
            </a:xfrm>
            <a:custGeom>
              <a:avLst/>
              <a:gdLst/>
              <a:ahLst/>
              <a:cxnLst>
                <a:cxn ang="0">
                  <a:pos x="172" y="0"/>
                </a:cxn>
                <a:cxn ang="0">
                  <a:pos x="247" y="20"/>
                </a:cxn>
                <a:cxn ang="0">
                  <a:pos x="74" y="666"/>
                </a:cxn>
                <a:cxn ang="0">
                  <a:pos x="0" y="646"/>
                </a:cxn>
                <a:cxn ang="0">
                  <a:pos x="172" y="0"/>
                </a:cxn>
              </a:cxnLst>
              <a:rect l="0" t="0" r="r" b="b"/>
              <a:pathLst>
                <a:path w="247" h="666">
                  <a:moveTo>
                    <a:pt x="172" y="0"/>
                  </a:moveTo>
                  <a:lnTo>
                    <a:pt x="247" y="20"/>
                  </a:lnTo>
                  <a:lnTo>
                    <a:pt x="74" y="666"/>
                  </a:lnTo>
                  <a:lnTo>
                    <a:pt x="0" y="646"/>
                  </a:lnTo>
                  <a:lnTo>
                    <a:pt x="1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130"/>
            <p:cNvSpPr>
              <a:spLocks/>
            </p:cNvSpPr>
            <p:nvPr/>
          </p:nvSpPr>
          <p:spPr bwMode="ltGray">
            <a:xfrm>
              <a:off x="-80" y="1808"/>
              <a:ext cx="301" cy="656"/>
            </a:xfrm>
            <a:custGeom>
              <a:avLst/>
              <a:gdLst/>
              <a:ahLst/>
              <a:cxnLst>
                <a:cxn ang="0">
                  <a:pos x="229" y="0"/>
                </a:cxn>
                <a:cxn ang="0">
                  <a:pos x="301" y="27"/>
                </a:cxn>
                <a:cxn ang="0">
                  <a:pos x="72" y="656"/>
                </a:cxn>
                <a:cxn ang="0">
                  <a:pos x="0" y="629"/>
                </a:cxn>
                <a:cxn ang="0">
                  <a:pos x="229" y="0"/>
                </a:cxn>
              </a:cxnLst>
              <a:rect l="0" t="0" r="r" b="b"/>
              <a:pathLst>
                <a:path w="301" h="656">
                  <a:moveTo>
                    <a:pt x="229" y="0"/>
                  </a:moveTo>
                  <a:lnTo>
                    <a:pt x="301" y="27"/>
                  </a:lnTo>
                  <a:lnTo>
                    <a:pt x="72" y="656"/>
                  </a:lnTo>
                  <a:lnTo>
                    <a:pt x="0" y="629"/>
                  </a:lnTo>
                  <a:lnTo>
                    <a:pt x="2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131"/>
            <p:cNvSpPr>
              <a:spLocks/>
            </p:cNvSpPr>
            <p:nvPr/>
          </p:nvSpPr>
          <p:spPr bwMode="ltGray">
            <a:xfrm>
              <a:off x="-42" y="1764"/>
              <a:ext cx="160" cy="377"/>
            </a:xfrm>
            <a:custGeom>
              <a:avLst/>
              <a:gdLst>
                <a:gd name="connsiteX0" fmla="*/ 283 w 353"/>
                <a:gd name="connsiteY0" fmla="*/ 0 h 639"/>
                <a:gd name="connsiteX1" fmla="*/ 353 w 353"/>
                <a:gd name="connsiteY1" fmla="*/ 33 h 639"/>
                <a:gd name="connsiteX2" fmla="*/ 70 w 353"/>
                <a:gd name="connsiteY2" fmla="*/ 639 h 639"/>
                <a:gd name="connsiteX3" fmla="*/ 0 w 353"/>
                <a:gd name="connsiteY3" fmla="*/ 606 h 639"/>
                <a:gd name="connsiteX4" fmla="*/ 193 w 353"/>
                <a:gd name="connsiteY4" fmla="*/ 193 h 639"/>
                <a:gd name="connsiteX5" fmla="*/ 283 w 353"/>
                <a:gd name="connsiteY5" fmla="*/ 0 h 639"/>
                <a:gd name="connsiteX0" fmla="*/ 283 w 353"/>
                <a:gd name="connsiteY0" fmla="*/ 0 h 639"/>
                <a:gd name="connsiteX1" fmla="*/ 353 w 353"/>
                <a:gd name="connsiteY1" fmla="*/ 33 h 639"/>
                <a:gd name="connsiteX2" fmla="*/ 193 w 353"/>
                <a:gd name="connsiteY2" fmla="*/ 377 h 639"/>
                <a:gd name="connsiteX3" fmla="*/ 70 w 353"/>
                <a:gd name="connsiteY3" fmla="*/ 639 h 639"/>
                <a:gd name="connsiteX4" fmla="*/ 0 w 353"/>
                <a:gd name="connsiteY4" fmla="*/ 606 h 639"/>
                <a:gd name="connsiteX5" fmla="*/ 193 w 353"/>
                <a:gd name="connsiteY5" fmla="*/ 193 h 639"/>
                <a:gd name="connsiteX6" fmla="*/ 283 w 353"/>
                <a:gd name="connsiteY6" fmla="*/ 0 h 639"/>
                <a:gd name="connsiteX0" fmla="*/ 283 w 353"/>
                <a:gd name="connsiteY0" fmla="*/ 0 h 606"/>
                <a:gd name="connsiteX1" fmla="*/ 353 w 353"/>
                <a:gd name="connsiteY1" fmla="*/ 33 h 606"/>
                <a:gd name="connsiteX2" fmla="*/ 193 w 353"/>
                <a:gd name="connsiteY2" fmla="*/ 377 h 606"/>
                <a:gd name="connsiteX3" fmla="*/ 0 w 353"/>
                <a:gd name="connsiteY3" fmla="*/ 606 h 606"/>
                <a:gd name="connsiteX4" fmla="*/ 193 w 353"/>
                <a:gd name="connsiteY4" fmla="*/ 193 h 606"/>
                <a:gd name="connsiteX5" fmla="*/ 283 w 353"/>
                <a:gd name="connsiteY5" fmla="*/ 0 h 606"/>
                <a:gd name="connsiteX0" fmla="*/ 90 w 160"/>
                <a:gd name="connsiteY0" fmla="*/ 0 h 377"/>
                <a:gd name="connsiteX1" fmla="*/ 160 w 160"/>
                <a:gd name="connsiteY1" fmla="*/ 33 h 377"/>
                <a:gd name="connsiteX2" fmla="*/ 0 w 160"/>
                <a:gd name="connsiteY2" fmla="*/ 377 h 377"/>
                <a:gd name="connsiteX3" fmla="*/ 0 w 160"/>
                <a:gd name="connsiteY3" fmla="*/ 193 h 377"/>
                <a:gd name="connsiteX4" fmla="*/ 90 w 160"/>
                <a:gd name="connsiteY4" fmla="*/ 0 h 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" h="377">
                  <a:moveTo>
                    <a:pt x="90" y="0"/>
                  </a:moveTo>
                  <a:lnTo>
                    <a:pt x="160" y="33"/>
                  </a:lnTo>
                  <a:cubicBezTo>
                    <a:pt x="107" y="148"/>
                    <a:pt x="53" y="262"/>
                    <a:pt x="0" y="377"/>
                  </a:cubicBezTo>
                  <a:lnTo>
                    <a:pt x="0" y="193"/>
                  </a:lnTo>
                  <a:cubicBezTo>
                    <a:pt x="30" y="129"/>
                    <a:pt x="60" y="64"/>
                    <a:pt x="9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132"/>
            <p:cNvSpPr>
              <a:spLocks/>
            </p:cNvSpPr>
            <p:nvPr/>
          </p:nvSpPr>
          <p:spPr bwMode="ltGray">
            <a:xfrm>
              <a:off x="-42" y="1714"/>
              <a:ext cx="60" cy="136"/>
            </a:xfrm>
            <a:custGeom>
              <a:avLst/>
              <a:gdLst>
                <a:gd name="connsiteX0" fmla="*/ 334 w 400"/>
                <a:gd name="connsiteY0" fmla="*/ 96 h 714"/>
                <a:gd name="connsiteX1" fmla="*/ 400 w 400"/>
                <a:gd name="connsiteY1" fmla="*/ 135 h 714"/>
                <a:gd name="connsiteX2" fmla="*/ 66 w 400"/>
                <a:gd name="connsiteY2" fmla="*/ 714 h 714"/>
                <a:gd name="connsiteX3" fmla="*/ 0 w 400"/>
                <a:gd name="connsiteY3" fmla="*/ 676 h 714"/>
                <a:gd name="connsiteX4" fmla="*/ 334 w 400"/>
                <a:gd name="connsiteY4" fmla="*/ 96 h 714"/>
                <a:gd name="connsiteX5" fmla="*/ 341 w 400"/>
                <a:gd name="connsiteY5" fmla="*/ 100 h 714"/>
                <a:gd name="connsiteX0" fmla="*/ 334 w 400"/>
                <a:gd name="connsiteY0" fmla="*/ 96 h 714"/>
                <a:gd name="connsiteX1" fmla="*/ 400 w 400"/>
                <a:gd name="connsiteY1" fmla="*/ 135 h 714"/>
                <a:gd name="connsiteX2" fmla="*/ 340 w 400"/>
                <a:gd name="connsiteY2" fmla="*/ 236 h 714"/>
                <a:gd name="connsiteX3" fmla="*/ 66 w 400"/>
                <a:gd name="connsiteY3" fmla="*/ 714 h 714"/>
                <a:gd name="connsiteX4" fmla="*/ 0 w 400"/>
                <a:gd name="connsiteY4" fmla="*/ 676 h 714"/>
                <a:gd name="connsiteX5" fmla="*/ 334 w 400"/>
                <a:gd name="connsiteY5" fmla="*/ 96 h 714"/>
                <a:gd name="connsiteX6" fmla="*/ 341 w 400"/>
                <a:gd name="connsiteY6" fmla="*/ 100 h 714"/>
                <a:gd name="connsiteX7" fmla="*/ 334 w 400"/>
                <a:gd name="connsiteY7" fmla="*/ 96 h 714"/>
                <a:gd name="connsiteX0" fmla="*/ 341 w 400"/>
                <a:gd name="connsiteY0" fmla="*/ 100 h 714"/>
                <a:gd name="connsiteX1" fmla="*/ 400 w 400"/>
                <a:gd name="connsiteY1" fmla="*/ 135 h 714"/>
                <a:gd name="connsiteX2" fmla="*/ 340 w 400"/>
                <a:gd name="connsiteY2" fmla="*/ 236 h 714"/>
                <a:gd name="connsiteX3" fmla="*/ 66 w 400"/>
                <a:gd name="connsiteY3" fmla="*/ 714 h 714"/>
                <a:gd name="connsiteX4" fmla="*/ 0 w 400"/>
                <a:gd name="connsiteY4" fmla="*/ 676 h 714"/>
                <a:gd name="connsiteX5" fmla="*/ 334 w 400"/>
                <a:gd name="connsiteY5" fmla="*/ 96 h 714"/>
                <a:gd name="connsiteX6" fmla="*/ 341 w 400"/>
                <a:gd name="connsiteY6" fmla="*/ 100 h 714"/>
                <a:gd name="connsiteX0" fmla="*/ 341 w 400"/>
                <a:gd name="connsiteY0" fmla="*/ 0 h 614"/>
                <a:gd name="connsiteX1" fmla="*/ 400 w 400"/>
                <a:gd name="connsiteY1" fmla="*/ 35 h 614"/>
                <a:gd name="connsiteX2" fmla="*/ 340 w 400"/>
                <a:gd name="connsiteY2" fmla="*/ 136 h 614"/>
                <a:gd name="connsiteX3" fmla="*/ 66 w 400"/>
                <a:gd name="connsiteY3" fmla="*/ 614 h 614"/>
                <a:gd name="connsiteX4" fmla="*/ 0 w 400"/>
                <a:gd name="connsiteY4" fmla="*/ 576 h 614"/>
                <a:gd name="connsiteX5" fmla="*/ 341 w 400"/>
                <a:gd name="connsiteY5" fmla="*/ 0 h 614"/>
                <a:gd name="connsiteX0" fmla="*/ 341 w 400"/>
                <a:gd name="connsiteY0" fmla="*/ 0 h 614"/>
                <a:gd name="connsiteX1" fmla="*/ 400 w 400"/>
                <a:gd name="connsiteY1" fmla="*/ 35 h 614"/>
                <a:gd name="connsiteX2" fmla="*/ 340 w 400"/>
                <a:gd name="connsiteY2" fmla="*/ 136 h 614"/>
                <a:gd name="connsiteX3" fmla="*/ 66 w 400"/>
                <a:gd name="connsiteY3" fmla="*/ 614 h 614"/>
                <a:gd name="connsiteX4" fmla="*/ 0 w 400"/>
                <a:gd name="connsiteY4" fmla="*/ 576 h 614"/>
                <a:gd name="connsiteX5" fmla="*/ 341 w 400"/>
                <a:gd name="connsiteY5" fmla="*/ 0 h 614"/>
                <a:gd name="connsiteX0" fmla="*/ 275 w 334"/>
                <a:gd name="connsiteY0" fmla="*/ 0 h 614"/>
                <a:gd name="connsiteX1" fmla="*/ 334 w 334"/>
                <a:gd name="connsiteY1" fmla="*/ 35 h 614"/>
                <a:gd name="connsiteX2" fmla="*/ 274 w 334"/>
                <a:gd name="connsiteY2" fmla="*/ 136 h 614"/>
                <a:gd name="connsiteX3" fmla="*/ 0 w 334"/>
                <a:gd name="connsiteY3" fmla="*/ 614 h 614"/>
                <a:gd name="connsiteX4" fmla="*/ 275 w 334"/>
                <a:gd name="connsiteY4" fmla="*/ 0 h 614"/>
                <a:gd name="connsiteX0" fmla="*/ 1 w 60"/>
                <a:gd name="connsiteY0" fmla="*/ 0 h 136"/>
                <a:gd name="connsiteX1" fmla="*/ 60 w 60"/>
                <a:gd name="connsiteY1" fmla="*/ 35 h 136"/>
                <a:gd name="connsiteX2" fmla="*/ 0 w 60"/>
                <a:gd name="connsiteY2" fmla="*/ 136 h 136"/>
                <a:gd name="connsiteX3" fmla="*/ 1 w 60"/>
                <a:gd name="connsiteY3" fmla="*/ 0 h 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" h="136">
                  <a:moveTo>
                    <a:pt x="1" y="0"/>
                  </a:moveTo>
                  <a:lnTo>
                    <a:pt x="60" y="35"/>
                  </a:lnTo>
                  <a:cubicBezTo>
                    <a:pt x="40" y="69"/>
                    <a:pt x="20" y="102"/>
                    <a:pt x="0" y="136"/>
                  </a:cubicBezTo>
                  <a:cubicBezTo>
                    <a:pt x="0" y="91"/>
                    <a:pt x="1" y="45"/>
                    <a:pt x="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1216152" y="0"/>
            <a:ext cx="7470648" cy="9875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black">
          <a:xfrm>
            <a:off x="457200" y="1188720"/>
            <a:ext cx="8229600" cy="49072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48056" y="6364224"/>
            <a:ext cx="21854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fld id="{6BE4573E-F6AE-47E8-A5D7-4BCB2A2DFF86}" type="datetimeFigureOut">
              <a:rPr lang="en-US" smtClean="0"/>
              <a:pPr/>
              <a:t>10/30/2011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70048" y="6364224"/>
            <a:ext cx="53126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74152" y="6364224"/>
            <a:ext cx="612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E8683790-BC70-4AE4-8F29-A17DB58E18B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/>
  <p:txStyles>
    <p:titleStyle>
      <a:lvl1pPr algn="l" defTabSz="914400" rtl="0" eaLnBrk="1" latinLnBrk="0" hangingPunct="1">
        <a:spcBef>
          <a:spcPct val="0"/>
        </a:spcBef>
        <a:buNone/>
        <a:defRPr sz="4000" b="1" kern="1200" cap="none" spc="0">
          <a:ln w="18415" cmpd="sng">
            <a:noFill/>
            <a:prstDash val="solid"/>
          </a:ln>
          <a:solidFill>
            <a:srgbClr val="FFFFFF"/>
          </a:solidFill>
          <a:effectLst>
            <a:outerShdw blurRad="63500" dir="3600000" algn="tl" rotWithShape="0">
              <a:srgbClr val="000000">
                <a:alpha val="70000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accent2">
            <a:lumMod val="60000"/>
            <a:lumOff val="40000"/>
          </a:schemeClr>
        </a:buClr>
        <a:buSzPct val="80000"/>
        <a:buFont typeface="Wingdings 2" pitchFamily="18" charset="2"/>
        <a:buChar char="¤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accent3">
            <a:lumMod val="60000"/>
            <a:lumOff val="40000"/>
          </a:schemeClr>
        </a:buClr>
        <a:buFont typeface="Wingdings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accent4">
            <a:lumMod val="60000"/>
            <a:lumOff val="40000"/>
          </a:schemeClr>
        </a:buClr>
        <a:buFont typeface="Wingdings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accent5">
            <a:lumMod val="60000"/>
            <a:lumOff val="40000"/>
          </a:schemeClr>
        </a:buClr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accent6">
            <a:lumMod val="60000"/>
            <a:lumOff val="40000"/>
          </a:schemeClr>
        </a:buClr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wmf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w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gi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908720"/>
            <a:ext cx="7902696" cy="2016224"/>
          </a:xfrm>
        </p:spPr>
        <p:txBody>
          <a:bodyPr/>
          <a:lstStyle/>
          <a:p>
            <a:pPr algn="ctr"/>
            <a:r>
              <a:rPr lang="ru-RU" dirty="0" smtClean="0"/>
              <a:t>Проектная деятельность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ru-RU" dirty="0" smtClean="0"/>
              <a:t>на уроках в начальной школе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4499992" y="4581128"/>
            <a:ext cx="41764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</a:rPr>
              <a:t>Выступление </a:t>
            </a: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</a:rPr>
              <a:t>подготовила </a:t>
            </a:r>
            <a:endParaRPr lang="ru-RU" sz="2400" dirty="0" smtClean="0">
              <a:solidFill>
                <a:schemeClr val="bg2">
                  <a:lumMod val="25000"/>
                </a:schemeClr>
              </a:solidFill>
            </a:endParaRPr>
          </a:p>
          <a:p>
            <a:pPr algn="just"/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</a:rPr>
              <a:t>учитель </a:t>
            </a: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</a:rPr>
              <a:t>начальных классов</a:t>
            </a:r>
          </a:p>
          <a:p>
            <a:pPr algn="just"/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</a:rPr>
              <a:t>МОУ </a:t>
            </a: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</a:rPr>
              <a:t>гимназии </a:t>
            </a: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</a:rPr>
              <a:t>№12 </a:t>
            </a: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</a:rPr>
              <a:t>г.Твери</a:t>
            </a:r>
            <a:endParaRPr lang="ru-RU" sz="2400" dirty="0" smtClean="0">
              <a:solidFill>
                <a:schemeClr val="bg2">
                  <a:lumMod val="25000"/>
                </a:schemeClr>
              </a:solidFill>
            </a:endParaRPr>
          </a:p>
          <a:p>
            <a:pPr algn="just"/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</a:rPr>
              <a:t>Вахалина </a:t>
            </a: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</a:rPr>
              <a:t>Т.В</a:t>
            </a: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</a:rPr>
              <a:t>.</a:t>
            </a:r>
            <a:endParaRPr lang="ru-RU" sz="2400" dirty="0" smtClean="0">
              <a:solidFill>
                <a:schemeClr val="bg2">
                  <a:lumMod val="25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19256" cy="1800200"/>
          </a:xfrm>
          <a:ln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+mn-lt"/>
              </a:rPr>
              <a:t>Классификация проектов </a:t>
            </a:r>
            <a:b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+mn-lt"/>
              </a:rPr>
            </a:br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+mn-lt"/>
              </a:rPr>
              <a:t>по комплексности и характеру контактов</a:t>
            </a:r>
            <a:endParaRPr lang="ru-RU" dirty="0">
              <a:solidFill>
                <a:schemeClr val="accent4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4077072"/>
            <a:ext cx="3888432" cy="100811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err="1" smtClean="0"/>
              <a:t>монопроекты</a:t>
            </a:r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932040" y="4077072"/>
            <a:ext cx="3816424" cy="100811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межпредметные проекты</a:t>
            </a:r>
            <a:endParaRPr lang="ru-RU" sz="2800" dirty="0"/>
          </a:p>
        </p:txBody>
      </p:sp>
      <p:cxnSp>
        <p:nvCxnSpPr>
          <p:cNvPr id="7" name="Прямая со стрелкой 6"/>
          <p:cNvCxnSpPr>
            <a:stCxn id="2" idx="2"/>
          </p:cNvCxnSpPr>
          <p:nvPr/>
        </p:nvCxnSpPr>
        <p:spPr>
          <a:xfrm rot="5400000">
            <a:off x="2522358" y="1878242"/>
            <a:ext cx="1728192" cy="238143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>
            <a:stCxn id="2" idx="2"/>
          </p:cNvCxnSpPr>
          <p:nvPr/>
        </p:nvCxnSpPr>
        <p:spPr>
          <a:xfrm rot="16200000" flipH="1">
            <a:off x="4934626" y="1847410"/>
            <a:ext cx="1728192" cy="24431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8291264" cy="792088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chemeClr val="accent4">
                    <a:lumMod val="75000"/>
                  </a:schemeClr>
                </a:solidFill>
                <a:latin typeface="+mn-lt"/>
              </a:rPr>
              <a:t>Продолжительность</a:t>
            </a:r>
            <a:endParaRPr lang="ru-RU" sz="3600" dirty="0">
              <a:solidFill>
                <a:schemeClr val="accent4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9552" y="2348880"/>
            <a:ext cx="3024336" cy="52322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800" i="1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</a:rPr>
              <a:t>Краткосрочные</a:t>
            </a:r>
            <a:endParaRPr lang="ru-RU" sz="2800" i="1" dirty="0">
              <a:ln>
                <a:solidFill>
                  <a:schemeClr val="bg2">
                    <a:lumMod val="25000"/>
                  </a:schemeClr>
                </a:solidFill>
              </a:ln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99792" y="4149080"/>
            <a:ext cx="3816424" cy="954107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i="1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</a:rPr>
              <a:t>Средней продолжительности</a:t>
            </a:r>
            <a:endParaRPr lang="ru-RU" sz="2800" i="1" dirty="0">
              <a:ln>
                <a:solidFill>
                  <a:schemeClr val="bg2">
                    <a:lumMod val="25000"/>
                  </a:schemeClr>
                </a:solidFill>
              </a:ln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96136" y="2348880"/>
            <a:ext cx="2736304" cy="52322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800" i="1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</a:rPr>
              <a:t>Долгосрочные</a:t>
            </a:r>
            <a:endParaRPr lang="ru-RU" sz="2800" i="1" dirty="0">
              <a:ln>
                <a:solidFill>
                  <a:schemeClr val="bg2">
                    <a:lumMod val="25000"/>
                  </a:schemeClr>
                </a:solidFill>
              </a:ln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18" name="Прямая со стрелкой 17"/>
          <p:cNvCxnSpPr/>
          <p:nvPr/>
        </p:nvCxnSpPr>
        <p:spPr>
          <a:xfrm rot="5400000">
            <a:off x="2684376" y="276064"/>
            <a:ext cx="864096" cy="2849488"/>
          </a:xfrm>
          <a:prstGeom prst="straightConnector1">
            <a:avLst/>
          </a:prstGeom>
          <a:ln>
            <a:solidFill>
              <a:schemeClr val="accent4">
                <a:lumMod val="75000"/>
              </a:schemeClr>
            </a:solidFill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>
            <a:stCxn id="2" idx="2"/>
          </p:cNvCxnSpPr>
          <p:nvPr/>
        </p:nvCxnSpPr>
        <p:spPr>
          <a:xfrm rot="16200000" flipH="1">
            <a:off x="5420680" y="389248"/>
            <a:ext cx="936104" cy="2695128"/>
          </a:xfrm>
          <a:prstGeom prst="straightConnector1">
            <a:avLst/>
          </a:prstGeom>
          <a:ln>
            <a:solidFill>
              <a:schemeClr val="accent4">
                <a:lumMod val="75000"/>
              </a:schemeClr>
            </a:solidFill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>
            <a:stCxn id="2" idx="2"/>
          </p:cNvCxnSpPr>
          <p:nvPr/>
        </p:nvCxnSpPr>
        <p:spPr>
          <a:xfrm rot="16200000" flipH="1">
            <a:off x="3188432" y="2621496"/>
            <a:ext cx="2736304" cy="30832"/>
          </a:xfrm>
          <a:prstGeom prst="straightConnector1">
            <a:avLst/>
          </a:prstGeom>
          <a:ln>
            <a:solidFill>
              <a:schemeClr val="accent4">
                <a:lumMod val="75000"/>
              </a:schemeClr>
            </a:solidFill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19256" cy="1296144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chemeClr val="accent4">
                    <a:lumMod val="75000"/>
                  </a:schemeClr>
                </a:solidFill>
              </a:rPr>
              <a:t>Классификация проектов по продолжительности</a:t>
            </a:r>
            <a:endParaRPr lang="ru-RU" sz="36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2204864"/>
            <a:ext cx="1584176" cy="830997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Мини проекты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23728" y="2708920"/>
            <a:ext cx="2448272" cy="830997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Краткосрочные проекты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860032" y="2132856"/>
            <a:ext cx="1800200" cy="830997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Недельные проекты</a:t>
            </a:r>
            <a:endParaRPr lang="ru-RU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7092280" y="2708920"/>
            <a:ext cx="1584176" cy="83099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/>
              <a:t>Годичные проекты</a:t>
            </a:r>
            <a:endParaRPr lang="ru-RU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179512" y="4221088"/>
            <a:ext cx="1872208" cy="1200329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могут укладываться в один урок или менее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 rot="5400000">
            <a:off x="648358" y="3608226"/>
            <a:ext cx="936104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2411760" y="4653136"/>
            <a:ext cx="1800200" cy="92333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требуют выделения </a:t>
            </a:r>
          </a:p>
          <a:p>
            <a:pPr algn="ctr"/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4 – 6 уроков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15" name="Прямая со стрелкой 14"/>
          <p:cNvCxnSpPr/>
          <p:nvPr/>
        </p:nvCxnSpPr>
        <p:spPr>
          <a:xfrm rot="5400000">
            <a:off x="2808598" y="4112282"/>
            <a:ext cx="936104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4860032" y="4149080"/>
            <a:ext cx="1800200" cy="1477328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выполняются в группах в ходе проектной недели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18" name="Прямая со стрелкой 17"/>
          <p:cNvCxnSpPr/>
          <p:nvPr/>
        </p:nvCxnSpPr>
        <p:spPr>
          <a:xfrm rot="5400000">
            <a:off x="5292874" y="3572222"/>
            <a:ext cx="1007318" cy="79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6876256" y="4653136"/>
            <a:ext cx="2016224" cy="175432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выполняются как в группах,  так и индивидуально во внеурочное время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22" name="Прямая со стрелкой 21"/>
          <p:cNvCxnSpPr/>
          <p:nvPr/>
        </p:nvCxnSpPr>
        <p:spPr>
          <a:xfrm rot="5400000">
            <a:off x="7417110" y="4112282"/>
            <a:ext cx="936104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3059832" y="2708920"/>
            <a:ext cx="2880320" cy="115212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Тип</a:t>
            </a:r>
          </a:p>
          <a:p>
            <a:pPr algn="ctr"/>
            <a:r>
              <a:rPr lang="ru-RU" sz="2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Деятельности в проекте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275856" y="620688"/>
            <a:ext cx="2376264" cy="504056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Исследовательские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516216" y="1844824"/>
            <a:ext cx="2160240" cy="504056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Ролевые, игровые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084168" y="5157192"/>
            <a:ext cx="2232248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Информационные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71600" y="5085184"/>
            <a:ext cx="2016224" cy="504056"/>
          </a:xfrm>
          <a:prstGeom prst="rect">
            <a:avLst/>
          </a:prstGeom>
          <a:solidFill>
            <a:srgbClr val="DEF12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Прикладные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95536" y="1844824"/>
            <a:ext cx="2160240" cy="50405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Творческие</a:t>
            </a:r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16" name="Прямая со стрелкой 15"/>
          <p:cNvCxnSpPr/>
          <p:nvPr/>
        </p:nvCxnSpPr>
        <p:spPr>
          <a:xfrm>
            <a:off x="5940152" y="3861048"/>
            <a:ext cx="1368152" cy="1152128"/>
          </a:xfrm>
          <a:prstGeom prst="straightConnector1">
            <a:avLst/>
          </a:prstGeom>
          <a:ln>
            <a:solidFill>
              <a:schemeClr val="tx2"/>
            </a:solidFill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V="1">
            <a:off x="6012160" y="2420888"/>
            <a:ext cx="1656184" cy="7920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rot="10800000">
            <a:off x="1403648" y="2492896"/>
            <a:ext cx="1584176" cy="7920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 rot="10800000" flipV="1">
            <a:off x="1835696" y="3861048"/>
            <a:ext cx="1224136" cy="1080120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>
            <a:endCxn id="4" idx="2"/>
          </p:cNvCxnSpPr>
          <p:nvPr/>
        </p:nvCxnSpPr>
        <p:spPr>
          <a:xfrm rot="16200000" flipV="1">
            <a:off x="3725906" y="1862826"/>
            <a:ext cx="1512168" cy="36004"/>
          </a:xfrm>
          <a:prstGeom prst="straightConnector1">
            <a:avLst/>
          </a:prstGeom>
          <a:ln>
            <a:solidFill>
              <a:srgbClr val="92D050"/>
            </a:solidFill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pic>
        <p:nvPicPr>
          <p:cNvPr id="4097" name="Picture 1" descr="C:\Program Files\Microsoft Office\MEDIA\CAGCAT10\j0233018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1880" y="4581128"/>
            <a:ext cx="2088232" cy="2016224"/>
          </a:xfrm>
          <a:prstGeom prst="rect">
            <a:avLst/>
          </a:prstGeom>
          <a:noFill/>
        </p:spPr>
      </p:pic>
      <p:pic>
        <p:nvPicPr>
          <p:cNvPr id="4099" name="Picture 3" descr="C:\Program Files\Microsoft Office\MEDIA\CAGCAT10\j0285360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0"/>
            <a:ext cx="1906061" cy="1817827"/>
          </a:xfrm>
          <a:prstGeom prst="rect">
            <a:avLst/>
          </a:prstGeom>
          <a:noFill/>
        </p:spPr>
      </p:pic>
      <p:pic>
        <p:nvPicPr>
          <p:cNvPr id="2" name="Picture 1" descr="C:\Documents and Settings\Alex\Мои документы\Мои рисунки\iCA9W20QV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48264" y="188640"/>
            <a:ext cx="1656184" cy="1512168"/>
          </a:xfrm>
          <a:prstGeom prst="rect">
            <a:avLst/>
          </a:prstGeom>
          <a:noFill/>
        </p:spPr>
      </p:pic>
      <p:pic>
        <p:nvPicPr>
          <p:cNvPr id="4098" name="Picture 2" descr="C:\Documents and Settings\Alex\Мои документы\Мои рисунки\iCAUWM41U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512" y="2708920"/>
            <a:ext cx="1979712" cy="2079782"/>
          </a:xfrm>
          <a:prstGeom prst="rect">
            <a:avLst/>
          </a:prstGeom>
          <a:noFill/>
        </p:spPr>
      </p:pic>
      <p:pic>
        <p:nvPicPr>
          <p:cNvPr id="2050" name="Picture 2" descr="C:\Program Files\Microsoft Office\MEDIA\CAGCAT10\j0195384.wm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20272" y="2922038"/>
            <a:ext cx="1728192" cy="1764269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275856" y="2852936"/>
            <a:ext cx="2376264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Предметно-содержательная область</a:t>
            </a:r>
            <a:endParaRPr lang="ru-RU" sz="2000" dirty="0"/>
          </a:p>
        </p:txBody>
      </p:sp>
      <p:sp>
        <p:nvSpPr>
          <p:cNvPr id="5" name="Овал 4"/>
          <p:cNvSpPr/>
          <p:nvPr/>
        </p:nvSpPr>
        <p:spPr>
          <a:xfrm>
            <a:off x="3059832" y="692696"/>
            <a:ext cx="2808312" cy="864096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надпредметная</a:t>
            </a:r>
            <a:endParaRPr lang="ru-RU" dirty="0"/>
          </a:p>
        </p:txBody>
      </p:sp>
      <p:cxnSp>
        <p:nvCxnSpPr>
          <p:cNvPr id="7" name="Прямая со стрелкой 6"/>
          <p:cNvCxnSpPr/>
          <p:nvPr/>
        </p:nvCxnSpPr>
        <p:spPr>
          <a:xfrm rot="5400000" flipH="1" flipV="1">
            <a:off x="3960726" y="2168066"/>
            <a:ext cx="108012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9" name="Овал 8"/>
          <p:cNvSpPr/>
          <p:nvPr/>
        </p:nvSpPr>
        <p:spPr>
          <a:xfrm>
            <a:off x="6372200" y="3068960"/>
            <a:ext cx="2592288" cy="864096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внепредметная</a:t>
            </a:r>
            <a:endParaRPr lang="ru-RU" dirty="0"/>
          </a:p>
        </p:txBody>
      </p:sp>
      <p:cxnSp>
        <p:nvCxnSpPr>
          <p:cNvPr id="11" name="Прямая со стрелкой 10"/>
          <p:cNvCxnSpPr>
            <a:stCxn id="4" idx="3"/>
          </p:cNvCxnSpPr>
          <p:nvPr/>
        </p:nvCxnSpPr>
        <p:spPr>
          <a:xfrm>
            <a:off x="5652120" y="3429000"/>
            <a:ext cx="648072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3131840" y="5373216"/>
            <a:ext cx="2808312" cy="792088"/>
          </a:xfrm>
          <a:prstGeom prst="ellipse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монопроекты</a:t>
            </a:r>
            <a:endParaRPr lang="ru-RU" dirty="0"/>
          </a:p>
        </p:txBody>
      </p:sp>
      <p:cxnSp>
        <p:nvCxnSpPr>
          <p:cNvPr id="16" name="Прямая со стрелкой 15"/>
          <p:cNvCxnSpPr/>
          <p:nvPr/>
        </p:nvCxnSpPr>
        <p:spPr>
          <a:xfrm rot="5400000">
            <a:off x="3996730" y="4652342"/>
            <a:ext cx="1152128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7" name="Овал 16"/>
          <p:cNvSpPr/>
          <p:nvPr/>
        </p:nvSpPr>
        <p:spPr>
          <a:xfrm>
            <a:off x="0" y="3068960"/>
            <a:ext cx="2771800" cy="792088"/>
          </a:xfrm>
          <a:prstGeom prst="ellipse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межпредметные</a:t>
            </a:r>
            <a:endParaRPr lang="ru-RU" dirty="0"/>
          </a:p>
        </p:txBody>
      </p:sp>
      <p:cxnSp>
        <p:nvCxnSpPr>
          <p:cNvPr id="19" name="Прямая со стрелкой 18"/>
          <p:cNvCxnSpPr>
            <a:stCxn id="4" idx="1"/>
          </p:cNvCxnSpPr>
          <p:nvPr/>
        </p:nvCxnSpPr>
        <p:spPr>
          <a:xfrm rot="10800000">
            <a:off x="2771800" y="3429000"/>
            <a:ext cx="504056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Diagram 2"/>
          <p:cNvGrpSpPr>
            <a:grpSpLocks noChangeAspect="1"/>
          </p:cNvGrpSpPr>
          <p:nvPr/>
        </p:nvGrpSpPr>
        <p:grpSpPr bwMode="auto">
          <a:xfrm>
            <a:off x="0" y="0"/>
            <a:ext cx="9144000" cy="6858000"/>
            <a:chOff x="288" y="192"/>
            <a:chExt cx="5184" cy="3648"/>
          </a:xfrm>
        </p:grpSpPr>
        <p:sp>
          <p:nvSpPr>
            <p:cNvPr id="4" name="_s2052"/>
            <p:cNvSpPr>
              <a:spLocks noChangeArrowheads="1"/>
            </p:cNvSpPr>
            <p:nvPr/>
          </p:nvSpPr>
          <p:spPr bwMode="auto">
            <a:xfrm flipV="1">
              <a:off x="2632" y="515"/>
              <a:ext cx="496" cy="429"/>
            </a:xfrm>
            <a:custGeom>
              <a:avLst/>
              <a:gdLst>
                <a:gd name="G0" fmla="+- 10800 0 0"/>
                <a:gd name="G1" fmla="+- 21600 0 10800"/>
                <a:gd name="G2" fmla="*/ 10800 1 2"/>
                <a:gd name="G3" fmla="+- 21600 0 G2"/>
                <a:gd name="G4" fmla="+/ 10800 21600 2"/>
                <a:gd name="G5" fmla="+/ G1 0 2"/>
                <a:gd name="G6" fmla="*/ 21600 21600 10800"/>
                <a:gd name="G7" fmla="*/ G6 1 2"/>
                <a:gd name="G8" fmla="+- 21600 0 G7"/>
                <a:gd name="G9" fmla="*/ 21600 1 2"/>
                <a:gd name="G10" fmla="+- 10800 0 G9"/>
                <a:gd name="G11" fmla="?: G10 G8 0"/>
                <a:gd name="G12" fmla="?: G10 G7 21600"/>
                <a:gd name="T0" fmla="*/ 16200 w 21600"/>
                <a:gd name="T1" fmla="*/ 10800 h 21600"/>
                <a:gd name="T2" fmla="*/ 10800 w 21600"/>
                <a:gd name="T3" fmla="*/ 21600 h 21600"/>
                <a:gd name="T4" fmla="*/ 5400 w 21600"/>
                <a:gd name="T5" fmla="*/ 10800 h 21600"/>
                <a:gd name="T6" fmla="*/ 10800 w 21600"/>
                <a:gd name="T7" fmla="*/ 0 h 21600"/>
                <a:gd name="T8" fmla="*/ 7200 w 21600"/>
                <a:gd name="T9" fmla="*/ 7200 h 21600"/>
                <a:gd name="T10" fmla="*/ 14400 w 21600"/>
                <a:gd name="T11" fmla="*/ 144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10800" y="21600"/>
                  </a:lnTo>
                  <a:lnTo>
                    <a:pt x="108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bg2"/>
            </a:solidFill>
            <a:ln w="28575" algn="in">
              <a:solidFill>
                <a:srgbClr val="00CCFF"/>
              </a:solidFill>
              <a:miter lim="800000"/>
              <a:headEnd/>
              <a:tailEnd/>
            </a:ln>
          </p:spPr>
          <p:txBody>
            <a:bodyPr rot="10800000"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" name="_s2053"/>
            <p:cNvSpPr>
              <a:spLocks noChangeArrowheads="1"/>
            </p:cNvSpPr>
            <p:nvPr/>
          </p:nvSpPr>
          <p:spPr bwMode="auto">
            <a:xfrm flipV="1">
              <a:off x="2385" y="944"/>
              <a:ext cx="990" cy="429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FF">
                    <a:gamma/>
                    <a:shade val="46275"/>
                    <a:invGamma/>
                  </a:srgbClr>
                </a:gs>
                <a:gs pos="50000">
                  <a:srgbClr val="0066FF"/>
                </a:gs>
                <a:gs pos="100000">
                  <a:srgbClr val="0066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38100" algn="in">
              <a:solidFill>
                <a:srgbClr val="993366"/>
              </a:solidFill>
              <a:miter lim="800000"/>
              <a:headEnd/>
              <a:tailEnd/>
            </a:ln>
          </p:spPr>
          <p:txBody>
            <a:bodyPr rot="10800000"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300" b="1" i="0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charset="0"/>
                </a:rPr>
                <a:t>ТЕРРИТО-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300" b="1" i="0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charset="0"/>
                </a:rPr>
                <a:t>РИАЛЬНЫЙ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300" b="1" i="0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charset="0"/>
                </a:rPr>
                <a:t>ХАРАКТЕР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300" b="1" i="0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charset="0"/>
                </a:rPr>
                <a:t>ПРОЕКТА</a:t>
              </a:r>
            </a:p>
          </p:txBody>
        </p:sp>
        <p:sp>
          <p:nvSpPr>
            <p:cNvPr id="6" name="_s2054"/>
            <p:cNvSpPr>
              <a:spLocks noChangeArrowheads="1"/>
            </p:cNvSpPr>
            <p:nvPr/>
          </p:nvSpPr>
          <p:spPr bwMode="auto">
            <a:xfrm flipV="1">
              <a:off x="2137" y="1373"/>
              <a:ext cx="1486" cy="428"/>
            </a:xfrm>
            <a:custGeom>
              <a:avLst/>
              <a:gdLst>
                <a:gd name="G0" fmla="+- 3600 0 0"/>
                <a:gd name="G1" fmla="+- 21600 0 3600"/>
                <a:gd name="G2" fmla="*/ 3600 1 2"/>
                <a:gd name="G3" fmla="+- 21600 0 G2"/>
                <a:gd name="G4" fmla="+/ 3600 21600 2"/>
                <a:gd name="G5" fmla="+/ G1 0 2"/>
                <a:gd name="G6" fmla="*/ 21600 21600 3600"/>
                <a:gd name="G7" fmla="*/ G6 1 2"/>
                <a:gd name="G8" fmla="+- 21600 0 G7"/>
                <a:gd name="G9" fmla="*/ 21600 1 2"/>
                <a:gd name="G10" fmla="+- 3600 0 G9"/>
                <a:gd name="G11" fmla="?: G10 G8 0"/>
                <a:gd name="G12" fmla="?: G10 G7 21600"/>
                <a:gd name="T0" fmla="*/ 19800 w 21600"/>
                <a:gd name="T1" fmla="*/ 10800 h 21600"/>
                <a:gd name="T2" fmla="*/ 10800 w 21600"/>
                <a:gd name="T3" fmla="*/ 21600 h 21600"/>
                <a:gd name="T4" fmla="*/ 1800 w 21600"/>
                <a:gd name="T5" fmla="*/ 10800 h 21600"/>
                <a:gd name="T6" fmla="*/ 10800 w 21600"/>
                <a:gd name="T7" fmla="*/ 0 h 21600"/>
                <a:gd name="T8" fmla="*/ 3600 w 21600"/>
                <a:gd name="T9" fmla="*/ 3600 h 21600"/>
                <a:gd name="T10" fmla="*/ 18000 w 21600"/>
                <a:gd name="T11" fmla="*/ 180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3600" y="21600"/>
                  </a:lnTo>
                  <a:lnTo>
                    <a:pt x="18000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38100" algn="in">
              <a:solidFill>
                <a:srgbClr val="FFFF00"/>
              </a:solidFill>
              <a:miter lim="800000"/>
              <a:headEnd/>
              <a:tailEnd/>
            </a:ln>
          </p:spPr>
          <p:txBody>
            <a:bodyPr rot="10800000"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400" b="1" i="0" u="sng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ВНУТРИКЛАССНЫЙ</a:t>
              </a:r>
            </a:p>
          </p:txBody>
        </p:sp>
        <p:sp>
          <p:nvSpPr>
            <p:cNvPr id="7" name="_s2055"/>
            <p:cNvSpPr>
              <a:spLocks noChangeArrowheads="1"/>
            </p:cNvSpPr>
            <p:nvPr/>
          </p:nvSpPr>
          <p:spPr bwMode="auto">
            <a:xfrm flipV="1">
              <a:off x="1890" y="1801"/>
              <a:ext cx="1980" cy="429"/>
            </a:xfrm>
            <a:custGeom>
              <a:avLst/>
              <a:gdLst>
                <a:gd name="G0" fmla="+- 2700 0 0"/>
                <a:gd name="G1" fmla="+- 21600 0 2700"/>
                <a:gd name="G2" fmla="*/ 2700 1 2"/>
                <a:gd name="G3" fmla="+- 21600 0 G2"/>
                <a:gd name="G4" fmla="+/ 2700 21600 2"/>
                <a:gd name="G5" fmla="+/ G1 0 2"/>
                <a:gd name="G6" fmla="*/ 21600 21600 2700"/>
                <a:gd name="G7" fmla="*/ G6 1 2"/>
                <a:gd name="G8" fmla="+- 21600 0 G7"/>
                <a:gd name="G9" fmla="*/ 21600 1 2"/>
                <a:gd name="G10" fmla="+- 2700 0 G9"/>
                <a:gd name="G11" fmla="?: G10 G8 0"/>
                <a:gd name="G12" fmla="?: G10 G7 21600"/>
                <a:gd name="T0" fmla="*/ 20250 w 21600"/>
                <a:gd name="T1" fmla="*/ 10800 h 21600"/>
                <a:gd name="T2" fmla="*/ 10800 w 21600"/>
                <a:gd name="T3" fmla="*/ 21600 h 21600"/>
                <a:gd name="T4" fmla="*/ 1350 w 21600"/>
                <a:gd name="T5" fmla="*/ 10800 h 21600"/>
                <a:gd name="T6" fmla="*/ 10800 w 21600"/>
                <a:gd name="T7" fmla="*/ 0 h 21600"/>
                <a:gd name="T8" fmla="*/ 3150 w 21600"/>
                <a:gd name="T9" fmla="*/ 3150 h 21600"/>
                <a:gd name="T10" fmla="*/ 18450 w 21600"/>
                <a:gd name="T11" fmla="*/ 1845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2700" y="21600"/>
                  </a:lnTo>
                  <a:lnTo>
                    <a:pt x="18900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66FF33"/>
                </a:gs>
                <a:gs pos="100000">
                  <a:srgbClr val="66FF33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38100" algn="in">
              <a:solidFill>
                <a:srgbClr val="0000FF"/>
              </a:solidFill>
              <a:miter lim="800000"/>
              <a:headEnd/>
              <a:tailEnd/>
            </a:ln>
          </p:spPr>
          <p:txBody>
            <a:bodyPr rot="10800000"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300" b="1" i="0" u="sng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ВН</a:t>
              </a:r>
              <a:r>
                <a:rPr lang="ru-RU" sz="1300" b="1" u="sng" dirty="0" smtClean="0">
                  <a:latin typeface="Arial" charset="0"/>
                </a:rPr>
                <a:t>У</a:t>
              </a:r>
              <a:r>
                <a:rPr kumimoji="0" lang="ru-RU" sz="1300" b="1" i="0" u="sng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ТРИШКОЛЬНЫЙ</a:t>
              </a:r>
            </a:p>
          </p:txBody>
        </p:sp>
        <p:sp>
          <p:nvSpPr>
            <p:cNvPr id="8" name="_s2056"/>
            <p:cNvSpPr>
              <a:spLocks noChangeArrowheads="1"/>
            </p:cNvSpPr>
            <p:nvPr/>
          </p:nvSpPr>
          <p:spPr bwMode="auto">
            <a:xfrm flipV="1">
              <a:off x="1642" y="2230"/>
              <a:ext cx="2476" cy="429"/>
            </a:xfrm>
            <a:custGeom>
              <a:avLst/>
              <a:gdLst>
                <a:gd name="G0" fmla="+- 2160 0 0"/>
                <a:gd name="G1" fmla="+- 21600 0 2160"/>
                <a:gd name="G2" fmla="*/ 2160 1 2"/>
                <a:gd name="G3" fmla="+- 21600 0 G2"/>
                <a:gd name="G4" fmla="+/ 2160 21600 2"/>
                <a:gd name="G5" fmla="+/ G1 0 2"/>
                <a:gd name="G6" fmla="*/ 21600 21600 2160"/>
                <a:gd name="G7" fmla="*/ G6 1 2"/>
                <a:gd name="G8" fmla="+- 21600 0 G7"/>
                <a:gd name="G9" fmla="*/ 21600 1 2"/>
                <a:gd name="G10" fmla="+- 2160 0 G9"/>
                <a:gd name="G11" fmla="?: G10 G8 0"/>
                <a:gd name="G12" fmla="?: G10 G7 21600"/>
                <a:gd name="T0" fmla="*/ 20520 w 21600"/>
                <a:gd name="T1" fmla="*/ 10800 h 21600"/>
                <a:gd name="T2" fmla="*/ 10800 w 21600"/>
                <a:gd name="T3" fmla="*/ 21600 h 21600"/>
                <a:gd name="T4" fmla="*/ 1080 w 21600"/>
                <a:gd name="T5" fmla="*/ 10800 h 21600"/>
                <a:gd name="T6" fmla="*/ 10800 w 21600"/>
                <a:gd name="T7" fmla="*/ 0 h 21600"/>
                <a:gd name="T8" fmla="*/ 2880 w 21600"/>
                <a:gd name="T9" fmla="*/ 2880 h 21600"/>
                <a:gd name="T10" fmla="*/ 18720 w 21600"/>
                <a:gd name="T11" fmla="*/ 1872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2160" y="21600"/>
                  </a:lnTo>
                  <a:lnTo>
                    <a:pt x="19440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66"/>
                </a:gs>
                <a:gs pos="50000">
                  <a:srgbClr val="FFFF66">
                    <a:gamma/>
                    <a:shade val="46275"/>
                    <a:invGamma/>
                  </a:srgbClr>
                </a:gs>
                <a:gs pos="100000">
                  <a:srgbClr val="FFFF66"/>
                </a:gs>
              </a:gsLst>
              <a:lin ang="5400000" scaled="1"/>
            </a:gradFill>
            <a:ln w="38100" algn="in">
              <a:solidFill>
                <a:srgbClr val="FF00FF"/>
              </a:solidFill>
              <a:miter lim="800000"/>
              <a:headEnd/>
              <a:tailEnd/>
            </a:ln>
          </p:spPr>
          <p:txBody>
            <a:bodyPr rot="10800000"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300" b="1" i="0" u="sng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РЕГИОНАЛЬНЫЙ</a:t>
              </a:r>
            </a:p>
          </p:txBody>
        </p:sp>
        <p:sp>
          <p:nvSpPr>
            <p:cNvPr id="9" name="_s2057"/>
            <p:cNvSpPr>
              <a:spLocks noChangeArrowheads="1"/>
            </p:cNvSpPr>
            <p:nvPr/>
          </p:nvSpPr>
          <p:spPr bwMode="auto">
            <a:xfrm flipV="1">
              <a:off x="1395" y="2659"/>
              <a:ext cx="2970" cy="429"/>
            </a:xfrm>
            <a:custGeom>
              <a:avLst/>
              <a:gdLst>
                <a:gd name="G0" fmla="+- 1800 0 0"/>
                <a:gd name="G1" fmla="+- 21600 0 1800"/>
                <a:gd name="G2" fmla="*/ 1800 1 2"/>
                <a:gd name="G3" fmla="+- 21600 0 G2"/>
                <a:gd name="G4" fmla="+/ 1800 21600 2"/>
                <a:gd name="G5" fmla="+/ G1 0 2"/>
                <a:gd name="G6" fmla="*/ 21600 21600 1800"/>
                <a:gd name="G7" fmla="*/ G6 1 2"/>
                <a:gd name="G8" fmla="+- 21600 0 G7"/>
                <a:gd name="G9" fmla="*/ 21600 1 2"/>
                <a:gd name="G10" fmla="+- 1800 0 G9"/>
                <a:gd name="G11" fmla="?: G10 G8 0"/>
                <a:gd name="G12" fmla="?: G10 G7 21600"/>
                <a:gd name="T0" fmla="*/ 20700 w 21600"/>
                <a:gd name="T1" fmla="*/ 10800 h 21600"/>
                <a:gd name="T2" fmla="*/ 10800 w 21600"/>
                <a:gd name="T3" fmla="*/ 21600 h 21600"/>
                <a:gd name="T4" fmla="*/ 900 w 21600"/>
                <a:gd name="T5" fmla="*/ 10800 h 21600"/>
                <a:gd name="T6" fmla="*/ 10800 w 21600"/>
                <a:gd name="T7" fmla="*/ 0 h 21600"/>
                <a:gd name="T8" fmla="*/ 2700 w 21600"/>
                <a:gd name="T9" fmla="*/ 2700 h 21600"/>
                <a:gd name="T10" fmla="*/ 18900 w 21600"/>
                <a:gd name="T11" fmla="*/ 189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1800" y="21600"/>
                  </a:lnTo>
                  <a:lnTo>
                    <a:pt x="19800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66FFFF">
                    <a:gamma/>
                    <a:shade val="46275"/>
                    <a:invGamma/>
                  </a:srgbClr>
                </a:gs>
                <a:gs pos="50000">
                  <a:srgbClr val="66FFFF"/>
                </a:gs>
                <a:gs pos="100000">
                  <a:srgbClr val="66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38100" algn="in">
              <a:solidFill>
                <a:srgbClr val="008000"/>
              </a:solidFill>
              <a:miter lim="800000"/>
              <a:headEnd/>
              <a:tailEnd/>
            </a:ln>
          </p:spPr>
          <p:txBody>
            <a:bodyPr rot="10800000"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300" b="1" i="0" u="sng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ФЕДЕРАЛЬНЫЙ</a:t>
              </a:r>
            </a:p>
          </p:txBody>
        </p:sp>
        <p:sp>
          <p:nvSpPr>
            <p:cNvPr id="10" name="_s2058"/>
            <p:cNvSpPr>
              <a:spLocks noChangeArrowheads="1"/>
            </p:cNvSpPr>
            <p:nvPr/>
          </p:nvSpPr>
          <p:spPr bwMode="auto">
            <a:xfrm flipV="1">
              <a:off x="1147" y="3088"/>
              <a:ext cx="3466" cy="429"/>
            </a:xfrm>
            <a:custGeom>
              <a:avLst/>
              <a:gdLst>
                <a:gd name="G0" fmla="+- 1543 0 0"/>
                <a:gd name="G1" fmla="+- 21600 0 1543"/>
                <a:gd name="G2" fmla="*/ 1543 1 2"/>
                <a:gd name="G3" fmla="+- 21600 0 G2"/>
                <a:gd name="G4" fmla="+/ 1543 21600 2"/>
                <a:gd name="G5" fmla="+/ G1 0 2"/>
                <a:gd name="G6" fmla="*/ 21600 21600 1543"/>
                <a:gd name="G7" fmla="*/ G6 1 2"/>
                <a:gd name="G8" fmla="+- 21600 0 G7"/>
                <a:gd name="G9" fmla="*/ 21600 1 2"/>
                <a:gd name="G10" fmla="+- 1543 0 G9"/>
                <a:gd name="G11" fmla="?: G10 G8 0"/>
                <a:gd name="G12" fmla="?: G10 G7 21600"/>
                <a:gd name="T0" fmla="*/ 20828 w 21600"/>
                <a:gd name="T1" fmla="*/ 10800 h 21600"/>
                <a:gd name="T2" fmla="*/ 10800 w 21600"/>
                <a:gd name="T3" fmla="*/ 21600 h 21600"/>
                <a:gd name="T4" fmla="*/ 772 w 21600"/>
                <a:gd name="T5" fmla="*/ 10800 h 21600"/>
                <a:gd name="T6" fmla="*/ 10800 w 21600"/>
                <a:gd name="T7" fmla="*/ 0 h 21600"/>
                <a:gd name="T8" fmla="*/ 2572 w 21600"/>
                <a:gd name="T9" fmla="*/ 2572 h 21600"/>
                <a:gd name="T10" fmla="*/ 19028 w 21600"/>
                <a:gd name="T11" fmla="*/ 19028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1543" y="21600"/>
                  </a:lnTo>
                  <a:lnTo>
                    <a:pt x="20057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FF66FF"/>
                </a:gs>
                <a:gs pos="100000">
                  <a:srgbClr val="FF66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38100" algn="in">
              <a:solidFill>
                <a:srgbClr val="FF6600"/>
              </a:solidFill>
              <a:miter lim="800000"/>
              <a:headEnd/>
              <a:tailEnd/>
            </a:ln>
          </p:spPr>
          <p:txBody>
            <a:bodyPr rot="10800000"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300" b="1" i="0" u="sng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МЕЖДУНАРОДНЫЙ</a:t>
              </a:r>
            </a:p>
          </p:txBody>
        </p:sp>
        <p:sp>
          <p:nvSpPr>
            <p:cNvPr id="11" name="Picture 11" descr="globe32"/>
            <p:cNvSpPr>
              <a:spLocks noChangeAspect="1" noChangeArrowheads="1"/>
            </p:cNvSpPr>
            <p:nvPr/>
          </p:nvSpPr>
          <p:spPr bwMode="auto">
            <a:xfrm>
              <a:off x="3830" y="441"/>
              <a:ext cx="1149" cy="1102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" name="Picture 12"/>
            <p:cNvSpPr>
              <a:spLocks noChangeAspect="1" noChangeArrowheads="1"/>
            </p:cNvSpPr>
            <p:nvPr/>
          </p:nvSpPr>
          <p:spPr bwMode="auto">
            <a:xfrm>
              <a:off x="590" y="1311"/>
              <a:ext cx="992" cy="952"/>
            </a:xfrm>
            <a:prstGeom prst="rect">
              <a:avLst/>
            </a:prstGeom>
            <a:noFill/>
            <a:ln w="9525"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pic>
        <p:nvPicPr>
          <p:cNvPr id="1026" name="Picture 2" descr="C:\Program Files\Microsoft Office\MEDIA\CAGCAT10\j0335112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467544" y="1052736"/>
            <a:ext cx="2160240" cy="1872208"/>
          </a:xfrm>
          <a:prstGeom prst="rect">
            <a:avLst/>
          </a:prstGeom>
          <a:noFill/>
        </p:spPr>
      </p:pic>
      <p:pic>
        <p:nvPicPr>
          <p:cNvPr id="1027" name="Picture 3" descr="C:\Program Files\Microsoft Office\MEDIA\CAGCAT10\j0301252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2564904"/>
            <a:ext cx="1829714" cy="156545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Скругленный прямоугольник 10"/>
          <p:cNvSpPr/>
          <p:nvPr/>
        </p:nvSpPr>
        <p:spPr>
          <a:xfrm>
            <a:off x="1619672" y="476672"/>
            <a:ext cx="5904656" cy="108012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Количество участников </a:t>
            </a:r>
          </a:p>
          <a:p>
            <a:pPr algn="ctr"/>
            <a:r>
              <a:rPr lang="ru-RU" sz="3600" dirty="0" smtClean="0"/>
              <a:t>в проекте</a:t>
            </a:r>
            <a:endParaRPr lang="ru-RU" sz="3600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23528" y="3861048"/>
            <a:ext cx="3240360" cy="936104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solidFill>
              <a:srgbClr val="00B050"/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Индивидуальные</a:t>
            </a:r>
            <a:endParaRPr lang="ru-RU" sz="2800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995936" y="3861048"/>
            <a:ext cx="1944216" cy="936104"/>
          </a:xfrm>
          <a:prstGeom prst="roundRect">
            <a:avLst/>
          </a:prstGeom>
          <a:solidFill>
            <a:srgbClr val="00B050"/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Парные</a:t>
            </a:r>
            <a:endParaRPr lang="ru-RU" sz="2800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444208" y="3861048"/>
            <a:ext cx="2304256" cy="936104"/>
          </a:xfrm>
          <a:prstGeom prst="round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Групповые</a:t>
            </a:r>
            <a:endParaRPr lang="ru-RU" sz="2800" dirty="0"/>
          </a:p>
        </p:txBody>
      </p:sp>
      <p:cxnSp>
        <p:nvCxnSpPr>
          <p:cNvPr id="22" name="Прямая со стрелкой 21"/>
          <p:cNvCxnSpPr/>
          <p:nvPr/>
        </p:nvCxnSpPr>
        <p:spPr>
          <a:xfrm rot="10800000" flipV="1">
            <a:off x="1907704" y="1628800"/>
            <a:ext cx="2232248" cy="2016224"/>
          </a:xfrm>
          <a:prstGeom prst="straightConnector1">
            <a:avLst/>
          </a:prstGeom>
          <a:ln w="28575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rot="16200000" flipH="1">
            <a:off x="3707904" y="2564904"/>
            <a:ext cx="2160240" cy="288032"/>
          </a:xfrm>
          <a:prstGeom prst="straightConnector1">
            <a:avLst/>
          </a:prstGeom>
          <a:ln w="2857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>
            <a:off x="5220072" y="1628800"/>
            <a:ext cx="2376264" cy="2016224"/>
          </a:xfrm>
          <a:prstGeom prst="straightConnector1">
            <a:avLst/>
          </a:prstGeom>
          <a:ln w="28575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5" name="Picture 3" descr="C:\Program Files\Microsoft Office\Media\CntCD1\ClipArt8\j0343359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29454" y="4929198"/>
            <a:ext cx="1461211" cy="1729130"/>
          </a:xfrm>
          <a:prstGeom prst="rect">
            <a:avLst/>
          </a:prstGeom>
          <a:noFill/>
        </p:spPr>
      </p:pic>
      <p:pic>
        <p:nvPicPr>
          <p:cNvPr id="3077" name="Picture 5" descr="C:\Program Files\Microsoft Office\Media\CntCD1\ClipArt8\j0346645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4786322"/>
            <a:ext cx="1548079" cy="1953158"/>
          </a:xfrm>
          <a:prstGeom prst="rect">
            <a:avLst/>
          </a:prstGeom>
          <a:noFill/>
        </p:spPr>
      </p:pic>
      <p:pic>
        <p:nvPicPr>
          <p:cNvPr id="3079" name="Picture 7" descr="C:\Program Files\Microsoft Office\Media\CntCD1\ClipArt8\j0343357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43372" y="4929198"/>
            <a:ext cx="1799539" cy="180228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Organization Chart 2"/>
          <p:cNvGrpSpPr>
            <a:grpSpLocks noChangeAspect="1"/>
          </p:cNvGrpSpPr>
          <p:nvPr/>
        </p:nvGrpSpPr>
        <p:grpSpPr bwMode="auto">
          <a:xfrm>
            <a:off x="265" y="152400"/>
            <a:ext cx="8915135" cy="6553200"/>
            <a:chOff x="263" y="192"/>
            <a:chExt cx="1465" cy="2448"/>
          </a:xfrm>
        </p:grpSpPr>
        <p:cxnSp>
          <p:nvCxnSpPr>
            <p:cNvPr id="27652" name="_s27652"/>
            <p:cNvCxnSpPr>
              <a:cxnSpLocks noChangeShapeType="1"/>
              <a:stCxn id="16" idx="1"/>
              <a:endCxn id="11" idx="2"/>
            </p:cNvCxnSpPr>
            <p:nvPr/>
          </p:nvCxnSpPr>
          <p:spPr bwMode="auto">
            <a:xfrm rot="10800000">
              <a:off x="721" y="480"/>
              <a:ext cx="143" cy="2016"/>
            </a:xfrm>
            <a:prstGeom prst="bentConnector2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</p:spPr>
        </p:cxnSp>
        <p:cxnSp>
          <p:nvCxnSpPr>
            <p:cNvPr id="27653" name="_s27653"/>
            <p:cNvCxnSpPr>
              <a:cxnSpLocks noChangeShapeType="1"/>
              <a:stCxn id="15" idx="1"/>
              <a:endCxn id="11" idx="2"/>
            </p:cNvCxnSpPr>
            <p:nvPr/>
          </p:nvCxnSpPr>
          <p:spPr bwMode="auto">
            <a:xfrm rot="10800000">
              <a:off x="721" y="480"/>
              <a:ext cx="143" cy="1584"/>
            </a:xfrm>
            <a:prstGeom prst="bentConnector2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</p:spPr>
        </p:cxnSp>
        <p:cxnSp>
          <p:nvCxnSpPr>
            <p:cNvPr id="27654" name="_s27654"/>
            <p:cNvCxnSpPr>
              <a:cxnSpLocks noChangeShapeType="1"/>
              <a:stCxn id="14" idx="1"/>
              <a:endCxn id="11" idx="2"/>
            </p:cNvCxnSpPr>
            <p:nvPr/>
          </p:nvCxnSpPr>
          <p:spPr bwMode="auto">
            <a:xfrm rot="10800000">
              <a:off x="721" y="480"/>
              <a:ext cx="143" cy="1152"/>
            </a:xfrm>
            <a:prstGeom prst="bentConnector2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</p:spPr>
        </p:cxnSp>
        <p:cxnSp>
          <p:nvCxnSpPr>
            <p:cNvPr id="27655" name="_s27655"/>
            <p:cNvCxnSpPr>
              <a:cxnSpLocks noChangeShapeType="1"/>
              <a:stCxn id="13" idx="1"/>
              <a:endCxn id="11" idx="2"/>
            </p:cNvCxnSpPr>
            <p:nvPr/>
          </p:nvCxnSpPr>
          <p:spPr bwMode="auto">
            <a:xfrm rot="10800000">
              <a:off x="721" y="480"/>
              <a:ext cx="143" cy="720"/>
            </a:xfrm>
            <a:prstGeom prst="bentConnector2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</p:spPr>
        </p:cxnSp>
        <p:cxnSp>
          <p:nvCxnSpPr>
            <p:cNvPr id="27656" name="_s27656"/>
            <p:cNvCxnSpPr>
              <a:cxnSpLocks noChangeShapeType="1"/>
              <a:stCxn id="12" idx="1"/>
              <a:endCxn id="11" idx="2"/>
            </p:cNvCxnSpPr>
            <p:nvPr/>
          </p:nvCxnSpPr>
          <p:spPr bwMode="auto">
            <a:xfrm rot="10800000">
              <a:off x="721" y="480"/>
              <a:ext cx="139" cy="273"/>
            </a:xfrm>
            <a:prstGeom prst="bentConnector2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</p:spPr>
        </p:cxnSp>
        <p:sp>
          <p:nvSpPr>
            <p:cNvPr id="11" name="_s27657"/>
            <p:cNvSpPr>
              <a:spLocks noChangeArrowheads="1"/>
            </p:cNvSpPr>
            <p:nvPr/>
          </p:nvSpPr>
          <p:spPr bwMode="auto">
            <a:xfrm>
              <a:off x="263" y="192"/>
              <a:ext cx="917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CC66FF">
                    <a:gamma/>
                    <a:shade val="46275"/>
                    <a:invGamma/>
                  </a:srgbClr>
                </a:gs>
                <a:gs pos="50000">
                  <a:srgbClr val="CC66FF"/>
                </a:gs>
                <a:gs pos="100000">
                  <a:srgbClr val="CC66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i="0" u="none" strike="noStrike" normalizeH="0" baseline="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" pitchFamily="34" charset="0"/>
                </a:rPr>
                <a:t>ХАРАКТЕР ПРОЕКТА ПО СОДЕРЖАНИЮ</a:t>
              </a:r>
              <a:endParaRPr kumimoji="0" lang="ru-RU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</a:endParaRPr>
            </a:p>
          </p:txBody>
        </p:sp>
        <p:sp>
          <p:nvSpPr>
            <p:cNvPr id="12" name="_s27658"/>
            <p:cNvSpPr>
              <a:spLocks noChangeArrowheads="1"/>
            </p:cNvSpPr>
            <p:nvPr/>
          </p:nvSpPr>
          <p:spPr bwMode="auto">
            <a:xfrm>
              <a:off x="860" y="609"/>
              <a:ext cx="864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3399FF">
                    <a:gamma/>
                    <a:shade val="46275"/>
                    <a:invGamma/>
                  </a:srgbClr>
                </a:gs>
                <a:gs pos="50000">
                  <a:srgbClr val="3399FF"/>
                </a:gs>
                <a:gs pos="100000">
                  <a:srgbClr val="3399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1" i="0" u="none" strike="noStrike" normalizeH="0" baseline="0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rial" pitchFamily="34" charset="0"/>
                </a:rPr>
                <a:t>ЭКОНОМИЧЕСКИЙ</a:t>
              </a:r>
              <a:endParaRPr kumimoji="0" lang="ru-RU" sz="1800" b="1" i="0" u="none" strike="noStrike" normalizeH="0" baseline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</a:endParaRPr>
            </a:p>
          </p:txBody>
        </p:sp>
        <p:sp>
          <p:nvSpPr>
            <p:cNvPr id="13" name="_s27659"/>
            <p:cNvSpPr>
              <a:spLocks noChangeArrowheads="1"/>
            </p:cNvSpPr>
            <p:nvPr/>
          </p:nvSpPr>
          <p:spPr bwMode="auto">
            <a:xfrm>
              <a:off x="864" y="1056"/>
              <a:ext cx="864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66FF33">
                    <a:gamma/>
                    <a:shade val="46275"/>
                    <a:invGamma/>
                  </a:srgbClr>
                </a:gs>
                <a:gs pos="50000">
                  <a:srgbClr val="66FF33"/>
                </a:gs>
                <a:gs pos="100000">
                  <a:srgbClr val="66FF33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solidFill>
                <a:schemeClr val="accent5">
                  <a:lumMod val="40000"/>
                  <a:lumOff val="60000"/>
                </a:schemeClr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1" i="0" u="none" strike="noStrike" normalizeH="0" baseline="0" dirty="0" smtClean="0">
                  <a:ln w="12700">
                    <a:solidFill>
                      <a:schemeClr val="accent5">
                        <a:lumMod val="50000"/>
                      </a:schemeClr>
                    </a:solidFill>
                    <a:prstDash val="solid"/>
                  </a:ln>
                  <a:solidFill>
                    <a:schemeClr val="accent5">
                      <a:lumMod val="40000"/>
                      <a:lumOff val="60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rial" pitchFamily="34" charset="0"/>
                </a:rPr>
                <a:t>СОЦИАЛЬНЫЙ</a:t>
              </a:r>
              <a:endParaRPr kumimoji="0" lang="ru-RU" b="1" i="0" u="none" strike="noStrike" normalizeH="0" baseline="0" dirty="0" smtClean="0">
                <a:ln w="12700">
                  <a:solidFill>
                    <a:schemeClr val="accent5">
                      <a:lumMod val="50000"/>
                    </a:schemeClr>
                  </a:solidFill>
                  <a:prstDash val="solid"/>
                </a:ln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</a:endParaRPr>
            </a:p>
          </p:txBody>
        </p:sp>
        <p:sp>
          <p:nvSpPr>
            <p:cNvPr id="14" name="_s27660"/>
            <p:cNvSpPr>
              <a:spLocks noChangeArrowheads="1"/>
            </p:cNvSpPr>
            <p:nvPr/>
          </p:nvSpPr>
          <p:spPr bwMode="auto">
            <a:xfrm>
              <a:off x="864" y="1488"/>
              <a:ext cx="864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F66">
                    <a:gamma/>
                    <a:shade val="46275"/>
                    <a:invGamma/>
                  </a:srgbClr>
                </a:gs>
                <a:gs pos="50000">
                  <a:srgbClr val="FFFF66"/>
                </a:gs>
                <a:gs pos="100000">
                  <a:srgbClr val="FFFF66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1" i="0" u="none" strike="noStrike" normalizeH="0" baseline="0" dirty="0" smtClean="0">
                  <a:ln w="12700">
                    <a:solidFill>
                      <a:schemeClr val="accent2">
                        <a:lumMod val="7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rial" pitchFamily="34" charset="0"/>
                </a:rPr>
                <a:t>ЭКОЛОГИЧЕСКИЙ</a:t>
              </a:r>
              <a:endParaRPr kumimoji="0" lang="ru-RU" sz="1800" b="1" i="0" u="none" strike="noStrike" normalizeH="0" baseline="0" dirty="0" smtClean="0">
                <a:ln w="12700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</a:endParaRPr>
            </a:p>
          </p:txBody>
        </p:sp>
        <p:sp>
          <p:nvSpPr>
            <p:cNvPr id="15" name="_s27661"/>
            <p:cNvSpPr>
              <a:spLocks noChangeArrowheads="1"/>
            </p:cNvSpPr>
            <p:nvPr/>
          </p:nvSpPr>
          <p:spPr bwMode="auto">
            <a:xfrm>
              <a:off x="864" y="1920"/>
              <a:ext cx="864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9933">
                    <a:gamma/>
                    <a:shade val="46275"/>
                    <a:invGamma/>
                  </a:srgbClr>
                </a:gs>
                <a:gs pos="50000">
                  <a:srgbClr val="FF9933"/>
                </a:gs>
                <a:gs pos="100000">
                  <a:srgbClr val="FF9933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1" i="0" u="none" strike="noStrike" normalizeH="0" baseline="0" dirty="0" smtClean="0">
                  <a:ln w="12700">
                    <a:solidFill>
                      <a:srgbClr val="9A6816"/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rial" pitchFamily="34" charset="0"/>
                </a:rPr>
                <a:t>ПСИХОЛОГИЧЕСКИЙ</a:t>
              </a:r>
              <a:endParaRPr kumimoji="0" lang="ru-RU" sz="1800" b="1" i="0" u="none" strike="noStrike" normalizeH="0" baseline="0" dirty="0" smtClean="0">
                <a:ln w="12700">
                  <a:solidFill>
                    <a:srgbClr val="9A6816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</a:endParaRPr>
            </a:p>
          </p:txBody>
        </p:sp>
        <p:sp>
          <p:nvSpPr>
            <p:cNvPr id="16" name="_s27662"/>
            <p:cNvSpPr>
              <a:spLocks noChangeArrowheads="1"/>
            </p:cNvSpPr>
            <p:nvPr/>
          </p:nvSpPr>
          <p:spPr bwMode="auto">
            <a:xfrm>
              <a:off x="864" y="2352"/>
              <a:ext cx="864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66FF">
                    <a:gamma/>
                    <a:shade val="46275"/>
                    <a:invGamma/>
                  </a:srgbClr>
                </a:gs>
                <a:gs pos="50000">
                  <a:srgbClr val="FF66FF"/>
                </a:gs>
                <a:gs pos="100000">
                  <a:srgbClr val="FF66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solidFill>
                <a:srgbClr val="FF66FF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1" i="0" u="none" strike="noStrike" normalizeH="0" baseline="0" dirty="0" smtClean="0">
                  <a:ln w="12700">
                    <a:solidFill>
                      <a:srgbClr val="FFCCFF"/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rial" pitchFamily="34" charset="0"/>
                </a:rPr>
                <a:t>МЕТОДИЧЕСКИЙ</a:t>
              </a:r>
              <a:endParaRPr kumimoji="0" lang="ru-RU" sz="1800" b="1" i="0" u="none" strike="noStrike" normalizeH="0" baseline="0" dirty="0" smtClean="0">
                <a:ln w="12700">
                  <a:solidFill>
                    <a:srgbClr val="FFCCFF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</a:endParaRPr>
            </a:p>
          </p:txBody>
        </p:sp>
        <p:sp>
          <p:nvSpPr>
            <p:cNvPr id="17" name="Picture 15"/>
            <p:cNvSpPr>
              <a:spLocks noChangeAspect="1" noChangeArrowheads="1"/>
            </p:cNvSpPr>
            <p:nvPr/>
          </p:nvSpPr>
          <p:spPr bwMode="auto">
            <a:xfrm>
              <a:off x="376" y="1074"/>
              <a:ext cx="209" cy="6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pic>
        <p:nvPicPr>
          <p:cNvPr id="20" name="Picture 4" descr="MEETI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5000636"/>
            <a:ext cx="2110183" cy="1631666"/>
          </a:xfrm>
          <a:prstGeom prst="rect">
            <a:avLst/>
          </a:prstGeom>
          <a:noFill/>
        </p:spPr>
      </p:pic>
      <p:pic>
        <p:nvPicPr>
          <p:cNvPr id="4099" name="Picture 3" descr="C:\Program Files\Microsoft Office\Media\CntCD1\Animated\j023644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1142984"/>
            <a:ext cx="1219200" cy="1571636"/>
          </a:xfrm>
          <a:prstGeom prst="rect">
            <a:avLst/>
          </a:prstGeom>
          <a:noFill/>
        </p:spPr>
      </p:pic>
      <p:pic>
        <p:nvPicPr>
          <p:cNvPr id="4100" name="Picture 4" descr="C:\Program Files\Microsoft Office\MEDIA\CAGCAT10\j0283209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10" y="3214686"/>
            <a:ext cx="1323975" cy="12954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19256" cy="72008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chemeClr val="accent4">
                    <a:lumMod val="75000"/>
                  </a:schemeClr>
                </a:solidFill>
              </a:rPr>
              <a:t>Паспорт проектной работы</a:t>
            </a:r>
            <a:endParaRPr lang="ru-RU" sz="36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903440"/>
          </a:xfrm>
        </p:spPr>
        <p:txBody>
          <a:bodyPr>
            <a:normAutofit/>
          </a:bodyPr>
          <a:lstStyle/>
          <a:p>
            <a:pPr marL="514350" indent="-514350">
              <a:buFont typeface="Wingdings" pitchFamily="2" charset="2"/>
              <a:buChar char="ü"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Название проекта;</a:t>
            </a:r>
          </a:p>
          <a:p>
            <a:pPr marL="514350" indent="-514350">
              <a:buFont typeface="Wingdings" pitchFamily="2" charset="2"/>
              <a:buChar char="ü"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Руководитель проекта;</a:t>
            </a:r>
          </a:p>
          <a:p>
            <a:pPr marL="514350" indent="-514350">
              <a:buFont typeface="Wingdings" pitchFamily="2" charset="2"/>
              <a:buChar char="ü"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Консультант проекта;</a:t>
            </a:r>
          </a:p>
          <a:p>
            <a:pPr marL="514350" indent="-514350">
              <a:buFont typeface="Wingdings" pitchFamily="2" charset="2"/>
              <a:buChar char="ü"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Учебный предмет, в рамках которого проводится работа по проекту;</a:t>
            </a:r>
          </a:p>
          <a:p>
            <a:pPr marL="514350" indent="-514350">
              <a:buFont typeface="Wingdings" pitchFamily="2" charset="2"/>
              <a:buChar char="ü"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Учебные дисциплины, близкие к теме;</a:t>
            </a:r>
          </a:p>
          <a:p>
            <a:pPr marL="514350" indent="-514350">
              <a:buFont typeface="Wingdings" pitchFamily="2" charset="2"/>
              <a:buChar char="ü"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Возраст учащихся, на которых рассчитан проект;</a:t>
            </a:r>
          </a:p>
          <a:p>
            <a:pPr marL="514350" indent="-514350">
              <a:buFont typeface="Wingdings" pitchFamily="2" charset="2"/>
              <a:buChar char="ü"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Состав проектной группы(Ф.И. учащихся, класс);</a:t>
            </a:r>
            <a:endParaRPr lang="ru-RU" sz="28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" name="Picture 9" descr="AG00004_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48264" y="1268760"/>
            <a:ext cx="1824038" cy="20574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48680"/>
            <a:ext cx="8363272" cy="5976664"/>
          </a:xfrm>
        </p:spPr>
        <p:txBody>
          <a:bodyPr>
            <a:normAutofit fontScale="85000" lnSpcReduction="20000"/>
          </a:bodyPr>
          <a:lstStyle/>
          <a:p>
            <a:pPr marL="514350" indent="-514350">
              <a:buFont typeface="Wingdings" pitchFamily="2" charset="2"/>
              <a:buChar char="ü"/>
            </a:pPr>
            <a:r>
              <a:rPr lang="ru-RU" sz="3300" dirty="0" smtClean="0">
                <a:solidFill>
                  <a:schemeClr val="tx2">
                    <a:lumMod val="75000"/>
                  </a:schemeClr>
                </a:solidFill>
              </a:rPr>
              <a:t>Тип проекта;</a:t>
            </a:r>
          </a:p>
          <a:p>
            <a:pPr marL="514350" indent="-514350">
              <a:buFont typeface="Wingdings" pitchFamily="2" charset="2"/>
              <a:buChar char="ü"/>
            </a:pPr>
            <a:r>
              <a:rPr lang="ru-RU" sz="3300" dirty="0" smtClean="0">
                <a:solidFill>
                  <a:schemeClr val="tx2">
                    <a:lumMod val="75000"/>
                  </a:schemeClr>
                </a:solidFill>
              </a:rPr>
              <a:t>Заказчик проекта;</a:t>
            </a:r>
            <a:endParaRPr lang="en-US" sz="33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>
              <a:buFont typeface="Wingdings" pitchFamily="2" charset="2"/>
              <a:buChar char="ü"/>
            </a:pPr>
            <a:r>
              <a:rPr lang="ru-RU" sz="3300" dirty="0" smtClean="0">
                <a:solidFill>
                  <a:schemeClr val="tx2">
                    <a:lumMod val="75000"/>
                  </a:schemeClr>
                </a:solidFill>
              </a:rPr>
              <a:t>Цель проекта(практическая и педагогическая);</a:t>
            </a:r>
          </a:p>
          <a:p>
            <a:pPr marL="514350" indent="-514350">
              <a:buFont typeface="Wingdings" pitchFamily="2" charset="2"/>
              <a:buChar char="ü"/>
            </a:pPr>
            <a:r>
              <a:rPr lang="ru-RU" sz="3300" dirty="0" smtClean="0">
                <a:solidFill>
                  <a:schemeClr val="tx2">
                    <a:lumMod val="75000"/>
                  </a:schemeClr>
                </a:solidFill>
              </a:rPr>
              <a:t>Задачи проекта(2-4 задачи, акцент на развивающих началах);</a:t>
            </a:r>
          </a:p>
          <a:p>
            <a:pPr marL="514350" indent="-514350">
              <a:buFont typeface="Wingdings" pitchFamily="2" charset="2"/>
              <a:buChar char="ü"/>
            </a:pPr>
            <a:r>
              <a:rPr lang="ru-RU" sz="3300" dirty="0" smtClean="0">
                <a:solidFill>
                  <a:schemeClr val="tx2">
                    <a:lumMod val="75000"/>
                  </a:schemeClr>
                </a:solidFill>
              </a:rPr>
              <a:t>Вопросы проекта(3-4 важнейших вопроса по теме проекта, ответить на которые участники проекта должны в ходе его выполнения);</a:t>
            </a:r>
          </a:p>
          <a:p>
            <a:pPr marL="514350" indent="-514350">
              <a:buFont typeface="Wingdings" pitchFamily="2" charset="2"/>
              <a:buChar char="ü"/>
            </a:pPr>
            <a:r>
              <a:rPr lang="ru-RU" sz="3300" dirty="0" smtClean="0">
                <a:solidFill>
                  <a:schemeClr val="tx2">
                    <a:lumMod val="75000"/>
                  </a:schemeClr>
                </a:solidFill>
              </a:rPr>
              <a:t>Необходимое оборудование;</a:t>
            </a:r>
          </a:p>
          <a:p>
            <a:pPr marL="514350" indent="-514350">
              <a:buFont typeface="Wingdings" pitchFamily="2" charset="2"/>
              <a:buChar char="ü"/>
            </a:pPr>
            <a:r>
              <a:rPr lang="ru-RU" sz="3300" dirty="0" smtClean="0">
                <a:solidFill>
                  <a:schemeClr val="tx2">
                    <a:lumMod val="75000"/>
                  </a:schemeClr>
                </a:solidFill>
              </a:rPr>
              <a:t>Аннотация(актуальность проекта, значимость на уровне школы и социума, личностная ориентация, воспитательный аспект, краткое содержание);</a:t>
            </a:r>
          </a:p>
          <a:p>
            <a:pPr marL="514350" indent="-514350">
              <a:buFont typeface="Wingdings" pitchFamily="2" charset="2"/>
              <a:buChar char="ü"/>
            </a:pPr>
            <a:r>
              <a:rPr lang="ru-RU" sz="3300" dirty="0" smtClean="0">
                <a:solidFill>
                  <a:schemeClr val="tx2">
                    <a:lumMod val="75000"/>
                  </a:schemeClr>
                </a:solidFill>
              </a:rPr>
              <a:t>Предполагаемые продукт проекта;</a:t>
            </a:r>
          </a:p>
          <a:p>
            <a:pPr>
              <a:buNone/>
            </a:pPr>
            <a:endParaRPr lang="ru-RU" sz="28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48264" y="260648"/>
            <a:ext cx="1691680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91264" cy="720080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latin typeface="+mn-lt"/>
              </a:rPr>
              <a:t>Из истории </a:t>
            </a:r>
            <a:endParaRPr lang="ru-RU" sz="36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544616"/>
          </a:xfrm>
        </p:spPr>
        <p:txBody>
          <a:bodyPr>
            <a:normAutofit fontScale="92500" lnSpcReduction="10000"/>
          </a:bodyPr>
          <a:lstStyle/>
          <a:p>
            <a:pPr algn="just">
              <a:buNone/>
            </a:pPr>
            <a:r>
              <a:rPr lang="ru-RU" dirty="0" smtClean="0"/>
              <a:t>  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Метод проектов был разработан в начале </a:t>
            </a:r>
            <a:r>
              <a:rPr lang="en-US" sz="2800" dirty="0" smtClean="0">
                <a:solidFill>
                  <a:schemeClr val="tx2">
                    <a:lumMod val="75000"/>
                  </a:schemeClr>
                </a:solidFill>
              </a:rPr>
              <a:t>XX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века американским философом и педагогом Дж.  Дьюи, а также его учеником В.Х. Килпатриком с целью ориентирования обучения на целесообразную деятельность детей с учётом их личностных интересов. Первоначально назывался методом проблем. В 1905 году русский педагог С.Т. Шацкий использовал проектный метод в преподавании. Широкое распространение этот метод получил в 20 – 30-е годы как в отечественной, так и зарубежной педагогике в силу рационального сочетания теоретических знаний и их практического применения для решения конкретных проблем в совместной деятельности учащихся.</a:t>
            </a:r>
            <a:endParaRPr lang="ru-RU" sz="28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904656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Предполагаемые продукт проекта;</a:t>
            </a:r>
          </a:p>
          <a:p>
            <a:pPr>
              <a:buFont typeface="Wingdings" pitchFamily="2" charset="2"/>
              <a:buChar char="ü"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Этапы работы над проектом(для каждого этапа указать форму, продолжительность, место работы учащихся, содержание работы, выход работы);</a:t>
            </a:r>
          </a:p>
          <a:p>
            <a:pPr>
              <a:buFont typeface="Wingdings" pitchFamily="2" charset="2"/>
              <a:buChar char="ü"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Предполагаемое распределение ролей в проектной группе.</a:t>
            </a:r>
            <a:endParaRPr lang="ru-RU" sz="28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3" name="Picture 25" descr="clip_image001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896" y="3789040"/>
            <a:ext cx="1712019" cy="252028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19256" cy="864096"/>
          </a:xfr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chemeClr val="accent4">
                    <a:lumMod val="75000"/>
                  </a:schemeClr>
                </a:solidFill>
                <a:latin typeface="+mn-lt"/>
              </a:rPr>
              <a:t>Этапы работы над проектом</a:t>
            </a:r>
            <a:endParaRPr lang="ru-RU" sz="3600" dirty="0">
              <a:solidFill>
                <a:schemeClr val="accent4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687416"/>
          </a:xfrm>
          <a:ln>
            <a:solidFill>
              <a:schemeClr val="tx2">
                <a:lumMod val="75000"/>
              </a:schemeClr>
            </a:solidFill>
          </a:ln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1 этап.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Подготовка.</a:t>
            </a:r>
          </a:p>
          <a:p>
            <a:pPr>
              <a:buNone/>
            </a:pPr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2 этап.</a:t>
            </a:r>
          </a:p>
          <a:p>
            <a:pPr>
              <a:buFontTx/>
              <a:buNone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       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 -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Актуализация знаний;</a:t>
            </a:r>
          </a:p>
          <a:p>
            <a:pPr>
              <a:buFontTx/>
              <a:buNone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       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 -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планирование работы;</a:t>
            </a:r>
          </a:p>
          <a:p>
            <a:pPr>
              <a:buFontTx/>
              <a:buNone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      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  -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исследовательская деятельность;</a:t>
            </a:r>
          </a:p>
          <a:p>
            <a:pPr>
              <a:buNone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       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 -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результаты и выводы.</a:t>
            </a:r>
          </a:p>
          <a:p>
            <a:pPr>
              <a:buNone/>
            </a:pPr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3 этап.</a:t>
            </a:r>
          </a:p>
          <a:p>
            <a:pPr>
              <a:buNone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           Представление готового продукта  </a:t>
            </a:r>
          </a:p>
          <a:p>
            <a:pPr>
              <a:buNone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       (итоговое занятие, презентация, буклет)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  <a:endParaRPr lang="ru-RU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4 этап.</a:t>
            </a:r>
          </a:p>
          <a:p>
            <a:pPr>
              <a:buFontTx/>
              <a:buNone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          Оценка процессов и результатов работы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  <a:endParaRPr lang="ru-RU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buNone/>
            </a:pP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oup 2"/>
          <p:cNvGraphicFramePr>
            <a:graphicFrameLocks noGrp="1"/>
          </p:cNvGraphicFramePr>
          <p:nvPr/>
        </p:nvGraphicFramePr>
        <p:xfrm>
          <a:off x="179511" y="188642"/>
          <a:ext cx="8784977" cy="6480719"/>
        </p:xfrm>
        <a:graphic>
          <a:graphicData uri="http://schemas.openxmlformats.org/drawingml/2006/table">
            <a:tbl>
              <a:tblPr/>
              <a:tblGrid>
                <a:gridCol w="777838"/>
                <a:gridCol w="3497897"/>
                <a:gridCol w="4509242"/>
              </a:tblGrid>
              <a:tr h="7427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№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66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Этапы работы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над проектом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66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Содержание работы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66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131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66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Подготовка проекта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66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Определение темы и целей работы.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66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835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66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Планирование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66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Определение источников информации; способов сбора информации; критериев оценки результатов. Распределение задач между членами команды.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66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5553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66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Исследование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66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Сбор информации, решение промежуточных задач, выполнение заданий.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Изучение литературы. Интервью, опросы, наблюдения, эксперименты, практикумы.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66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5553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66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Результаты и выводы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66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Анализ информации, формулирование выводов, статистические данные, сводные таблицы, графики, изготовление макетов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66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8233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66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Представление, отчет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66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Доклад, отчет, игра, музыкально-литературная композиция, мультимедийная презентация, реклама, видеофильм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66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961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66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Оценка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66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Самооценка ученика (группы), коллективное обсуждение, 5-, 10- бальная система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66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Заголовок 40"/>
          <p:cNvSpPr>
            <a:spLocks noGrp="1"/>
          </p:cNvSpPr>
          <p:nvPr>
            <p:ph type="title"/>
          </p:nvPr>
        </p:nvSpPr>
        <p:spPr>
          <a:xfrm>
            <a:off x="539552" y="476672"/>
            <a:ext cx="8147248" cy="1296144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/>
              <a:t>Виды презентации проектов:</a:t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>
              <a:latin typeface="+mn-lt"/>
            </a:endParaRPr>
          </a:p>
        </p:txBody>
      </p:sp>
      <p:sp>
        <p:nvSpPr>
          <p:cNvPr id="45" name="Содержимое 44"/>
          <p:cNvSpPr>
            <a:spLocks noGrp="1"/>
          </p:cNvSpPr>
          <p:nvPr>
            <p:ph sz="half" idx="1"/>
          </p:nvPr>
        </p:nvSpPr>
        <p:spPr>
          <a:xfrm>
            <a:off x="484632" y="1196752"/>
            <a:ext cx="4038600" cy="4968552"/>
          </a:xfrm>
        </p:spPr>
        <p:txBody>
          <a:bodyPr>
            <a:normAutofit fontScale="92500"/>
          </a:bodyPr>
          <a:lstStyle/>
          <a:p>
            <a:pPr>
              <a:buFont typeface="Wingdings" pitchFamily="2" charset="2"/>
              <a:buChar char="v"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- научный доклад; 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- деловая игра; 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- демонстрация видеофильма;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- экскурсия;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- телепередача;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- научная конференция; 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- диалог исторических или литературных персонажей;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6" name="Содержимое 45"/>
          <p:cNvSpPr>
            <a:spLocks noGrp="1"/>
          </p:cNvSpPr>
          <p:nvPr>
            <p:ph sz="half" idx="2"/>
          </p:nvPr>
        </p:nvSpPr>
        <p:spPr>
          <a:xfrm>
            <a:off x="4681728" y="1196752"/>
            <a:ext cx="4038600" cy="5040560"/>
          </a:xfrm>
        </p:spPr>
        <p:txBody>
          <a:bodyPr>
            <a:normAutofit fontScale="92500"/>
          </a:bodyPr>
          <a:lstStyle/>
          <a:p>
            <a:pPr>
              <a:buFont typeface="Wingdings" pitchFamily="2" charset="2"/>
              <a:buChar char="v"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- театрализация; 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- игры с залом; 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- защита на Ученом Совете; 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- спортивная игра; 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- спектакль; 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- путешествие; 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- реклама; 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- пресс-конференция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- инсценировка.</a:t>
            </a:r>
          </a:p>
          <a:p>
            <a:pPr>
              <a:buFont typeface="Wingdings" pitchFamily="2" charset="2"/>
              <a:buChar char="v"/>
            </a:pP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15370" cy="844676"/>
          </a:xfrm>
        </p:spPr>
        <p:txBody>
          <a:bodyPr>
            <a:normAutofit/>
          </a:bodyPr>
          <a:lstStyle/>
          <a:p>
            <a:r>
              <a:rPr lang="ru-RU" sz="3600" dirty="0" smtClean="0"/>
              <a:t>Современные тенденции образования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814902"/>
          </a:xfrm>
        </p:spPr>
        <p:txBody>
          <a:bodyPr/>
          <a:lstStyle/>
          <a:p>
            <a:pPr algn="just">
              <a:buNone/>
            </a:pPr>
            <a:r>
              <a:rPr lang="ru-RU" dirty="0" smtClean="0"/>
              <a:t>  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Современная система образования должна быть построена на представлении учащимся возможности размышлять, сопоставлять разные точки зрения, разные позиции, формулировать и аргументировать собственную точку зрения, опираясь на знания фактов, законов, закономерностей науки, на собственные наблюдения, свой и чужой опыт.</a:t>
            </a:r>
            <a:endParaRPr lang="ru-RU" sz="2800" dirty="0"/>
          </a:p>
        </p:txBody>
      </p:sp>
      <p:pic>
        <p:nvPicPr>
          <p:cNvPr id="37903" name="Picture 15" descr="C:\Program Files\Microsoft Office\Media\CntCD1\ClipArt6\j0295477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1934" y="4894964"/>
            <a:ext cx="1415212" cy="196303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19256" cy="2088232"/>
          </a:xfrm>
        </p:spPr>
        <p:txBody>
          <a:bodyPr>
            <a:noAutofit/>
          </a:bodyPr>
          <a:lstStyle/>
          <a:p>
            <a:r>
              <a:rPr lang="ru-RU" sz="3600" i="1" dirty="0" smtClean="0"/>
              <a:t>«Проект»</a:t>
            </a:r>
            <a:r>
              <a:rPr lang="ru-RU" sz="3600" dirty="0" smtClean="0"/>
              <a:t> - в переводе с латинского </a:t>
            </a:r>
            <a:r>
              <a:rPr lang="ru-RU" sz="3600" i="1" dirty="0" smtClean="0"/>
              <a:t>«брошенный вперёд, выступающий, бросающийся в глаза».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76872"/>
            <a:ext cx="8229600" cy="3895328"/>
          </a:xfrm>
        </p:spPr>
        <p:txBody>
          <a:bodyPr/>
          <a:lstStyle/>
          <a:p>
            <a:pPr algn="just">
              <a:buNone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  </a:t>
            </a:r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Учебный проект – это комплекс поисковых, исследовательских  видов работ, выполняемых учащимися самостоятельно ( в парах, группах или индивидуально) с целью практического или теоретического  решения  значимой проблемы.</a:t>
            </a:r>
            <a:endParaRPr lang="ru-RU" i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19256" cy="1512168"/>
          </a:xfrm>
        </p:spPr>
        <p:txBody>
          <a:bodyPr>
            <a:normAutofit fontScale="90000"/>
          </a:bodyPr>
          <a:lstStyle/>
          <a:p>
            <a:pPr algn="just"/>
            <a:r>
              <a:rPr lang="ru-RU" i="1" dirty="0" smtClean="0">
                <a:solidFill>
                  <a:schemeClr val="bg1"/>
                </a:solidFill>
                <a:latin typeface="+mn-lt"/>
              </a:rPr>
              <a:t>Чем же привлекает педагогов начальной школы метод проектов?</a:t>
            </a:r>
            <a:endParaRPr lang="ru-RU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32856"/>
            <a:ext cx="8229600" cy="4039344"/>
          </a:xfrm>
        </p:spPr>
        <p:txBody>
          <a:bodyPr/>
          <a:lstStyle/>
          <a:p>
            <a:pPr algn="just">
              <a:buNone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   </a:t>
            </a:r>
            <a:r>
              <a:rPr lang="ru-RU" i="1" dirty="0" smtClean="0">
                <a:solidFill>
                  <a:schemeClr val="bg2">
                    <a:lumMod val="25000"/>
                  </a:schemeClr>
                </a:solidFill>
              </a:rPr>
              <a:t>Начальная школа – не просто место, где ребёнка должны научить читать, считать и писать.</a:t>
            </a:r>
          </a:p>
          <a:p>
            <a:pPr algn="just">
              <a:buNone/>
            </a:pPr>
            <a:r>
              <a:rPr lang="ru-RU" i="1" dirty="0" smtClean="0">
                <a:solidFill>
                  <a:schemeClr val="bg2">
                    <a:lumMod val="25000"/>
                  </a:schemeClr>
                </a:solidFill>
              </a:rPr>
              <a:t>   Педагог получает возможность изменить позицию ребёнка в образовании и его отношение к учёбе.</a:t>
            </a:r>
            <a:endParaRPr lang="ru-RU" i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1027" name="Picture 3" descr="C:\Program Files\Microsoft Office\Media\CntCD1\ClipArt6\j0292122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7554" y="5143512"/>
            <a:ext cx="1815998" cy="159288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186766" cy="928694"/>
          </a:xfrm>
        </p:spPr>
        <p:txBody>
          <a:bodyPr>
            <a:normAutofit/>
          </a:bodyPr>
          <a:lstStyle/>
          <a:p>
            <a:pPr algn="ctr"/>
            <a:r>
              <a:rPr lang="ru-RU" sz="3600" i="1" dirty="0" smtClean="0"/>
              <a:t>Для чего нужен метод проектов</a:t>
            </a:r>
            <a:endParaRPr lang="ru-RU" sz="3600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214422"/>
            <a:ext cx="8229600" cy="4814902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800" i="1" dirty="0" smtClean="0">
                <a:solidFill>
                  <a:schemeClr val="tx2">
                    <a:lumMod val="75000"/>
                  </a:schemeClr>
                </a:solidFill>
              </a:rPr>
              <a:t>Научить учащихся самостоятельному, критическому мышлению;</a:t>
            </a:r>
          </a:p>
          <a:p>
            <a:pPr>
              <a:buFont typeface="Wingdings" pitchFamily="2" charset="2"/>
              <a:buChar char="Ø"/>
            </a:pPr>
            <a:r>
              <a:rPr lang="ru-RU" sz="2800" i="1" dirty="0" smtClean="0">
                <a:solidFill>
                  <a:schemeClr val="tx2">
                    <a:lumMod val="75000"/>
                  </a:schemeClr>
                </a:solidFill>
              </a:rPr>
              <a:t>Размышлять, опираясь на знание фактов, закономерностей науки, делать обоснованные выводы;</a:t>
            </a:r>
          </a:p>
          <a:p>
            <a:pPr>
              <a:buFont typeface="Wingdings" pitchFamily="2" charset="2"/>
              <a:buChar char="Ø"/>
            </a:pPr>
            <a:r>
              <a:rPr lang="ru-RU" sz="2800" i="1" dirty="0" smtClean="0">
                <a:solidFill>
                  <a:schemeClr val="tx2">
                    <a:lumMod val="75000"/>
                  </a:schemeClr>
                </a:solidFill>
              </a:rPr>
              <a:t>Принимать самостоятельные аргументированные решения;</a:t>
            </a:r>
          </a:p>
          <a:p>
            <a:pPr>
              <a:buFont typeface="Wingdings" pitchFamily="2" charset="2"/>
              <a:buChar char="Ø"/>
            </a:pPr>
            <a:r>
              <a:rPr lang="ru-RU" sz="2800" i="1" dirty="0" smtClean="0">
                <a:solidFill>
                  <a:schemeClr val="tx2">
                    <a:lumMod val="75000"/>
                  </a:schemeClr>
                </a:solidFill>
              </a:rPr>
              <a:t>Научить работать в команде, выполняя разные социальные роли.</a:t>
            </a:r>
            <a:endParaRPr lang="ru-RU" sz="2800" i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36866" name="Picture 2" descr="C:\Program Files\Microsoft Office\Media\CntCD1\ClipArt1\j0183452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00826" y="4857760"/>
            <a:ext cx="1828800" cy="1730959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19256" cy="1224136"/>
          </a:xfrm>
        </p:spPr>
        <p:txBody>
          <a:bodyPr>
            <a:normAutofit/>
          </a:bodyPr>
          <a:lstStyle/>
          <a:p>
            <a:r>
              <a:rPr lang="ru-RU" sz="3600" i="1" dirty="0" smtClean="0">
                <a:latin typeface="+mn-lt"/>
              </a:rPr>
              <a:t>Позиция учителя:</a:t>
            </a:r>
            <a:endParaRPr lang="ru-RU" sz="3600" i="1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28802"/>
            <a:ext cx="8229600" cy="4357718"/>
          </a:xfrm>
        </p:spPr>
        <p:txBody>
          <a:bodyPr/>
          <a:lstStyle/>
          <a:p>
            <a:pPr algn="just">
              <a:buFont typeface="Wingdings" pitchFamily="2" charset="2"/>
              <a:buChar char="Ø"/>
            </a:pPr>
            <a:r>
              <a:rPr lang="ru-RU" i="1" dirty="0" smtClean="0">
                <a:solidFill>
                  <a:schemeClr val="bg2">
                    <a:lumMod val="25000"/>
                  </a:schemeClr>
                </a:solidFill>
              </a:rPr>
              <a:t>энтузиаст, специалист, консультант, руководитель, «человек, задающий вопросы»;</a:t>
            </a:r>
          </a:p>
          <a:p>
            <a:pPr>
              <a:buFont typeface="Wingdings" pitchFamily="2" charset="2"/>
              <a:buChar char="Ø"/>
            </a:pPr>
            <a:r>
              <a:rPr lang="ru-RU" i="1" dirty="0" smtClean="0">
                <a:solidFill>
                  <a:schemeClr val="bg2">
                    <a:lumMod val="25000"/>
                  </a:schemeClr>
                </a:solidFill>
              </a:rPr>
              <a:t>координатор, эксперт;</a:t>
            </a:r>
          </a:p>
          <a:p>
            <a:pPr algn="just">
              <a:buFont typeface="Wingdings" pitchFamily="2" charset="2"/>
              <a:buChar char="Ø"/>
            </a:pPr>
            <a:r>
              <a:rPr lang="ru-RU" i="1" dirty="0" smtClean="0">
                <a:solidFill>
                  <a:schemeClr val="bg2">
                    <a:lumMod val="25000"/>
                  </a:schemeClr>
                </a:solidFill>
              </a:rPr>
              <a:t>позиция учителя должна быть скрытой, дающей простор самостоятельности учащихся.</a:t>
            </a:r>
          </a:p>
          <a:p>
            <a:pPr>
              <a:buNone/>
            </a:pPr>
            <a:endParaRPr lang="ru-RU" i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2050" name="Picture 2" descr="C:\Program Files\Microsoft Office\Media\CntCD1\ClipArt7\j0301254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72264" y="214290"/>
            <a:ext cx="1842516" cy="178582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357166"/>
            <a:ext cx="8186766" cy="857256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/>
              <a:t>Сущность метода проектов</a:t>
            </a:r>
            <a:endParaRPr lang="ru-RU" sz="3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142976" y="1857364"/>
            <a:ext cx="2571768" cy="500066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Проблемная ситуация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8596" y="2928934"/>
            <a:ext cx="3000396" cy="714380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Поиск способов решения</a:t>
            </a:r>
          </a:p>
          <a:p>
            <a:pPr algn="ctr"/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(выдвижение гипотез)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85852" y="4214818"/>
            <a:ext cx="2786082" cy="857256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Исследовательская,</a:t>
            </a:r>
          </a:p>
          <a:p>
            <a:pPr algn="ctr"/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поисковая практическая </a:t>
            </a:r>
          </a:p>
          <a:p>
            <a:pPr algn="ctr"/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деятельность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928794" y="5643578"/>
            <a:ext cx="2500330" cy="500066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Защита проекта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500826" y="2500306"/>
            <a:ext cx="1928826" cy="714380"/>
          </a:xfrm>
          <a:prstGeom prst="rect">
            <a:avLst/>
          </a:prstGeom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ПРОБЛЕМА</a:t>
            </a:r>
            <a:endParaRPr lang="ru-RU" sz="2400" dirty="0">
              <a:solidFill>
                <a:schemeClr val="tx2">
                  <a:lumMod val="75000"/>
                </a:schemeClr>
              </a:solidFill>
            </a:endParaRPr>
          </a:p>
        </p:txBody>
      </p:sp>
      <p:cxnSp>
        <p:nvCxnSpPr>
          <p:cNvPr id="11" name="Прямая со стрелкой 10"/>
          <p:cNvCxnSpPr>
            <a:stCxn id="5" idx="3"/>
          </p:cNvCxnSpPr>
          <p:nvPr/>
        </p:nvCxnSpPr>
        <p:spPr>
          <a:xfrm>
            <a:off x="3714744" y="2107397"/>
            <a:ext cx="2714644" cy="678661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stCxn id="6" idx="3"/>
          </p:cNvCxnSpPr>
          <p:nvPr/>
        </p:nvCxnSpPr>
        <p:spPr>
          <a:xfrm flipV="1">
            <a:off x="3428992" y="2928934"/>
            <a:ext cx="3000396" cy="357190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stCxn id="7" idx="3"/>
          </p:cNvCxnSpPr>
          <p:nvPr/>
        </p:nvCxnSpPr>
        <p:spPr>
          <a:xfrm flipV="1">
            <a:off x="4071934" y="3071810"/>
            <a:ext cx="2357454" cy="1571636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5572132" y="4286256"/>
            <a:ext cx="3143272" cy="571504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Оформление результатов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 rot="5400000">
            <a:off x="2001026" y="2642388"/>
            <a:ext cx="571504" cy="158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Двойная стрелка влево/вправо 41"/>
          <p:cNvSpPr/>
          <p:nvPr/>
        </p:nvSpPr>
        <p:spPr>
          <a:xfrm flipV="1">
            <a:off x="4214810" y="4572008"/>
            <a:ext cx="1214446" cy="117156"/>
          </a:xfrm>
          <a:prstGeom prst="leftRightArrow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3" name="Скругленная прямоугольная выноска 42"/>
          <p:cNvSpPr/>
          <p:nvPr/>
        </p:nvSpPr>
        <p:spPr>
          <a:xfrm rot="5400000">
            <a:off x="6661561" y="4339834"/>
            <a:ext cx="571504" cy="3178991"/>
          </a:xfrm>
          <a:prstGeom prst="wedgeRoundRectCallout">
            <a:avLst>
              <a:gd name="adj1" fmla="val -25351"/>
              <a:gd name="adj2" fmla="val 78211"/>
              <a:gd name="adj3" fmla="val 16667"/>
            </a:avLst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Прогнозирование новых</a:t>
            </a:r>
          </a:p>
          <a:p>
            <a:pPr algn="ctr"/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проблем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cxnSp>
        <p:nvCxnSpPr>
          <p:cNvPr id="45" name="Прямая соединительная линия 44"/>
          <p:cNvCxnSpPr/>
          <p:nvPr/>
        </p:nvCxnSpPr>
        <p:spPr>
          <a:xfrm rot="16200000" flipH="1">
            <a:off x="2000232" y="3929066"/>
            <a:ext cx="571506" cy="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 rot="5400000">
            <a:off x="2786844" y="5357826"/>
            <a:ext cx="570710" cy="794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19256" cy="1656184"/>
          </a:xfrm>
        </p:spPr>
        <p:txBody>
          <a:bodyPr>
            <a:noAutofit/>
          </a:bodyPr>
          <a:lstStyle/>
          <a:p>
            <a:pPr algn="ctr"/>
            <a:r>
              <a:rPr lang="ru-RU" sz="3600" i="1" dirty="0" smtClean="0">
                <a:solidFill>
                  <a:schemeClr val="bg1"/>
                </a:solidFill>
                <a:latin typeface="+mn-lt"/>
              </a:rPr>
              <a:t>Классификация проектов </a:t>
            </a:r>
            <a:br>
              <a:rPr lang="ru-RU" sz="3600" i="1" dirty="0" smtClean="0">
                <a:solidFill>
                  <a:schemeClr val="bg1"/>
                </a:solidFill>
                <a:latin typeface="+mn-lt"/>
              </a:rPr>
            </a:br>
            <a:r>
              <a:rPr lang="ru-RU" sz="3600" i="1" dirty="0" smtClean="0">
                <a:solidFill>
                  <a:schemeClr val="bg1"/>
                </a:solidFill>
                <a:latin typeface="+mn-lt"/>
              </a:rPr>
              <a:t>по доминирующей деятельности учащихся</a:t>
            </a:r>
            <a:endParaRPr lang="ru-RU" sz="3600" i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04864"/>
            <a:ext cx="8229600" cy="4176464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ru-RU" sz="2800" i="1" dirty="0" smtClean="0">
                <a:solidFill>
                  <a:schemeClr val="tx2">
                    <a:lumMod val="75000"/>
                  </a:schemeClr>
                </a:solidFill>
              </a:rPr>
              <a:t>Практико-ориентированный проект;</a:t>
            </a:r>
          </a:p>
          <a:p>
            <a:pPr>
              <a:lnSpc>
                <a:spcPct val="150000"/>
              </a:lnSpc>
            </a:pPr>
            <a:r>
              <a:rPr lang="ru-RU" sz="2800" i="1" dirty="0" smtClean="0">
                <a:solidFill>
                  <a:schemeClr val="tx2">
                    <a:lumMod val="75000"/>
                  </a:schemeClr>
                </a:solidFill>
              </a:rPr>
              <a:t>Информационный</a:t>
            </a:r>
            <a:r>
              <a:rPr lang="ru-RU" sz="2800" b="1" i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800" i="1" dirty="0" smtClean="0">
                <a:solidFill>
                  <a:schemeClr val="tx2">
                    <a:lumMod val="75000"/>
                  </a:schemeClr>
                </a:solidFill>
              </a:rPr>
              <a:t>проект;</a:t>
            </a:r>
          </a:p>
          <a:p>
            <a:pPr>
              <a:lnSpc>
                <a:spcPct val="150000"/>
              </a:lnSpc>
            </a:pPr>
            <a:r>
              <a:rPr lang="ru-RU" sz="2800" i="1" dirty="0" smtClean="0">
                <a:solidFill>
                  <a:schemeClr val="tx2">
                    <a:lumMod val="75000"/>
                  </a:schemeClr>
                </a:solidFill>
              </a:rPr>
              <a:t>Ролевой проект;</a:t>
            </a:r>
          </a:p>
          <a:p>
            <a:pPr>
              <a:lnSpc>
                <a:spcPct val="150000"/>
              </a:lnSpc>
            </a:pPr>
            <a:r>
              <a:rPr lang="ru-RU" sz="2800" i="1" dirty="0" smtClean="0">
                <a:solidFill>
                  <a:schemeClr val="tx2">
                    <a:lumMod val="75000"/>
                  </a:schemeClr>
                </a:solidFill>
              </a:rPr>
              <a:t>Творческий проект;</a:t>
            </a:r>
          </a:p>
          <a:p>
            <a:pPr>
              <a:lnSpc>
                <a:spcPct val="150000"/>
              </a:lnSpc>
            </a:pPr>
            <a:r>
              <a:rPr lang="ru-RU" sz="2800" b="1" i="1" dirty="0" smtClean="0"/>
              <a:t> </a:t>
            </a:r>
            <a:r>
              <a:rPr lang="ru-RU" sz="2800" i="1" dirty="0" smtClean="0">
                <a:solidFill>
                  <a:schemeClr val="tx2">
                    <a:lumMod val="75000"/>
                  </a:schemeClr>
                </a:solidFill>
              </a:rPr>
              <a:t>Исследовательский проект. </a:t>
            </a:r>
          </a:p>
          <a:p>
            <a:pPr>
              <a:buNone/>
            </a:pPr>
            <a:endParaRPr lang="ru-RU" sz="28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5362" name="Picture 2" descr="C:\Program Files\Microsoft Office\Media\CntCD1\ClipArt8\j0343363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00826" y="3286124"/>
            <a:ext cx="1748333" cy="157734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SC_RU-RU_MS_BlueUniversal">
  <a:themeElements>
    <a:clrScheme name="Korea03">
      <a:dk1>
        <a:srgbClr val="000000"/>
      </a:dk1>
      <a:lt1>
        <a:srgbClr val="FFFFFF"/>
      </a:lt1>
      <a:dk2>
        <a:srgbClr val="0362B9"/>
      </a:dk2>
      <a:lt2>
        <a:srgbClr val="BCE7FA"/>
      </a:lt2>
      <a:accent1>
        <a:srgbClr val="3DB5DB"/>
      </a:accent1>
      <a:accent2>
        <a:srgbClr val="DF9B29"/>
      </a:accent2>
      <a:accent3>
        <a:srgbClr val="6699FF"/>
      </a:accent3>
      <a:accent4>
        <a:srgbClr val="D361AA"/>
      </a:accent4>
      <a:accent5>
        <a:srgbClr val="A3D75D"/>
      </a:accent5>
      <a:accent6>
        <a:srgbClr val="D36161"/>
      </a:accent6>
      <a:hlink>
        <a:srgbClr val="FF9933"/>
      </a:hlink>
      <a:folHlink>
        <a:srgbClr val="FF3399"/>
      </a:folHlink>
    </a:clrScheme>
    <a:fontScheme name="Korea03">
      <a:majorFont>
        <a:latin typeface="Corbel"/>
        <a:ea typeface=""/>
        <a:cs typeface=""/>
        <a:font script="Jpan" typeface="HG創英角ｺﾞｼｯｸUB"/>
        <a:font script="Hang" typeface="맑은 고딕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w Cen MT"/>
        <a:ea typeface=""/>
        <a:cs typeface=""/>
        <a:font script="Jpan" typeface="HGｺﾞｼｯｸE"/>
        <a:font script="Hang" typeface="휴먼모음T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Korea03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hade val="100000"/>
                <a:satMod val="115000"/>
              </a:schemeClr>
            </a:gs>
            <a:gs pos="100000">
              <a:schemeClr val="phClr">
                <a:tint val="50000"/>
                <a:shade val="10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rgbClr val="000000">
                <a:alpha val="48000"/>
              </a:srgbClr>
            </a:outerShdw>
          </a:effectLst>
        </a:effectStyle>
        <a:effectStyle>
          <a:effectLst>
            <a:outerShdw blurRad="57150" dist="38100" dir="5400000" algn="ctr" rotWithShape="0">
              <a:srgbClr val="000000">
                <a:alpha val="48000"/>
              </a:srgbClr>
            </a:outerShdw>
          </a:effectLst>
        </a:effectStyle>
        <a:effectStyle>
          <a:effectLst>
            <a:outerShdw blurRad="57150" dist="3810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MSC_RU-RU_MS_BlueUniversal</Template>
  <TotalTime>858</TotalTime>
  <Words>847</Words>
  <Application>Microsoft Office PowerPoint</Application>
  <PresentationFormat>Экран (4:3)</PresentationFormat>
  <Paragraphs>161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MSC_RU-RU_MS_BlueUniversal</vt:lpstr>
      <vt:lpstr>Проектная деятельность  на уроках в начальной школе</vt:lpstr>
      <vt:lpstr>Из истории </vt:lpstr>
      <vt:lpstr>Современные тенденции образования</vt:lpstr>
      <vt:lpstr>«Проект» - в переводе с латинского «брошенный вперёд, выступающий, бросающийся в глаза».</vt:lpstr>
      <vt:lpstr>Чем же привлекает педагогов начальной школы метод проектов?</vt:lpstr>
      <vt:lpstr>Для чего нужен метод проектов</vt:lpstr>
      <vt:lpstr>Позиция учителя:</vt:lpstr>
      <vt:lpstr>Сущность метода проектов</vt:lpstr>
      <vt:lpstr>Классификация проектов  по доминирующей деятельности учащихся</vt:lpstr>
      <vt:lpstr>Классификация проектов  по комплексности и характеру контактов</vt:lpstr>
      <vt:lpstr>Продолжительность</vt:lpstr>
      <vt:lpstr>Классификация проектов по продолжительности</vt:lpstr>
      <vt:lpstr>Слайд 13</vt:lpstr>
      <vt:lpstr>Слайд 14</vt:lpstr>
      <vt:lpstr>Слайд 15</vt:lpstr>
      <vt:lpstr>Слайд 16</vt:lpstr>
      <vt:lpstr>Слайд 17</vt:lpstr>
      <vt:lpstr>Паспорт проектной работы</vt:lpstr>
      <vt:lpstr>Слайд 19</vt:lpstr>
      <vt:lpstr>Слайд 20</vt:lpstr>
      <vt:lpstr>Этапы работы над проектом</vt:lpstr>
      <vt:lpstr>Слайд 22</vt:lpstr>
      <vt:lpstr>Виды презентации проектов:  </vt:lpstr>
    </vt:vector>
  </TitlesOfParts>
  <Company>SamForum.ws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Проектная деятельность в начальной школе</dc:title>
  <dc:creator>SamLab.ws</dc:creator>
  <cp:lastModifiedBy>Алексей</cp:lastModifiedBy>
  <cp:revision>109</cp:revision>
  <dcterms:created xsi:type="dcterms:W3CDTF">2010-08-16T16:18:50Z</dcterms:created>
  <dcterms:modified xsi:type="dcterms:W3CDTF">2011-10-30T16:57:21Z</dcterms:modified>
</cp:coreProperties>
</file>