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7" r:id="rId4"/>
    <p:sldId id="256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91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79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FFF39D"/>
                </a:solidFill>
              </a:rPr>
              <a:pPr/>
              <a:t>23.09.2014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57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1472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97078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63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87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5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47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83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44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598B-C309-4B55-92C2-D44D7F0B7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57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3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25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FFF39D"/>
                </a:solidFill>
              </a:rPr>
              <a:pPr/>
              <a:t>23.09.2014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55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4570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79097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85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5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42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11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802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598B-C309-4B55-92C2-D44D7F0B7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1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7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76205-65F4-4051-83AA-33E3D16930F2}" type="datetimeFigureOut">
              <a:rPr lang="ru-RU" smtClean="0">
                <a:solidFill>
                  <a:srgbClr val="575F6D"/>
                </a:solidFill>
              </a:rPr>
              <a:pPr/>
              <a:t>23.09.2014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A93E58-130F-43DF-A2E9-73FB06ABA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25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scorpionse.ucoz.ru/_si/0/11572892.gif&amp;uinfo=sw-1349-sh-674-fw-1124-fh-468-pd-1&amp;p=1&amp;text=%D0%BA%D0%B0%D1%80%D1%82%D0%B8%D0%BD%D0%BA%D0%B8.%20%D0%B4%D0%B5%D0%B2%D0%BE%D1%87%D0%BA%D0%B0%20%D0%B8%D0%B7%20%D1%81%D0%BA%D0%B0%D0%B7%D0%BA%D0%B8&amp;noreask=1&amp;pos=43&amp;rpt=simage&amp;lr=21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370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i="1" dirty="0" smtClean="0">
                <a:latin typeface="Georgia" pitchFamily="18" charset="0"/>
              </a:rPr>
              <a:t>Какое число пропущено?</a:t>
            </a:r>
            <a:endParaRPr lang="ru-RU" sz="2400" b="1" i="1" dirty="0">
              <a:latin typeface="Georg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27984" y="1340768"/>
            <a:ext cx="36004" cy="3591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3568" y="1052736"/>
            <a:ext cx="3528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</a:t>
            </a:r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1 в.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5 + 5 +       = 12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6 + 4 +      = 13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7 + 3 +       = 15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8 + 2 +       = 16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628800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564904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573016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4581128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88640"/>
            <a:ext cx="3866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i="1" dirty="0" smtClean="0">
                <a:latin typeface="Georgia" pitchFamily="18" charset="0"/>
              </a:rPr>
              <a:t>Какой знак  </a:t>
            </a: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+</a:t>
            </a:r>
            <a:r>
              <a:rPr lang="ru-RU" sz="2400" b="1" i="1" dirty="0" smtClean="0">
                <a:latin typeface="Georgia" pitchFamily="18" charset="0"/>
              </a:rPr>
              <a:t> или  </a:t>
            </a: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–</a:t>
            </a:r>
            <a:r>
              <a:rPr lang="ru-RU" sz="2400" b="1" i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пропущен?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1052736"/>
            <a:ext cx="4355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2 в.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7 + 3 – 6 = 6       2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8       5 = 9 – 8 + 2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2       2 = 9 + 1 – 10 </a:t>
            </a:r>
          </a:p>
          <a:p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8 – 5 + 4 = 5       2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1628800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564904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3573016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452320" y="4581128"/>
            <a:ext cx="50405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1556792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2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67744" y="249289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3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350100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5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509120"/>
            <a:ext cx="45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6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52320" y="1340768"/>
            <a:ext cx="4475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latin typeface="Georgia" pitchFamily="18" charset="0"/>
              </a:rPr>
              <a:t>-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20072" y="2276872"/>
            <a:ext cx="4475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latin typeface="Georgia" pitchFamily="18" charset="0"/>
              </a:rPr>
              <a:t>-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3284984"/>
            <a:ext cx="4475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latin typeface="Georgia" pitchFamily="18" charset="0"/>
              </a:rPr>
              <a:t>-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52320" y="4437112"/>
            <a:ext cx="545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  <a:latin typeface="Georgia" pitchFamily="18" charset="0"/>
              </a:rPr>
              <a:t>+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3110" y="476672"/>
            <a:ext cx="654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Ломаная  линия.</a:t>
            </a:r>
            <a:endParaRPr lang="ru-RU" sz="5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Догадайся, какую фигуру называют ломаной.</a:t>
            </a:r>
            <a:endParaRPr lang="ru-RU" sz="2400" b="1" i="1" dirty="0">
              <a:latin typeface="Georg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27584" y="1484784"/>
            <a:ext cx="3312368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3140968"/>
            <a:ext cx="23762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4922155" y="1475615"/>
            <a:ext cx="2983888" cy="1155043"/>
          </a:xfrm>
          <a:custGeom>
            <a:avLst/>
            <a:gdLst>
              <a:gd name="connsiteX0" fmla="*/ 57808 w 2983888"/>
              <a:gd name="connsiteY0" fmla="*/ 1028434 h 1155043"/>
              <a:gd name="connsiteX1" fmla="*/ 29673 w 2983888"/>
              <a:gd name="connsiteY1" fmla="*/ 887757 h 1155043"/>
              <a:gd name="connsiteX2" fmla="*/ 1537 w 2983888"/>
              <a:gd name="connsiteY2" fmla="*/ 704877 h 1155043"/>
              <a:gd name="connsiteX3" fmla="*/ 29673 w 2983888"/>
              <a:gd name="connsiteY3" fmla="*/ 521997 h 1155043"/>
              <a:gd name="connsiteX4" fmla="*/ 57808 w 2983888"/>
              <a:gd name="connsiteY4" fmla="*/ 479794 h 1155043"/>
              <a:gd name="connsiteX5" fmla="*/ 100011 w 2983888"/>
              <a:gd name="connsiteY5" fmla="*/ 381320 h 1155043"/>
              <a:gd name="connsiteX6" fmla="*/ 170350 w 2983888"/>
              <a:gd name="connsiteY6" fmla="*/ 325050 h 1155043"/>
              <a:gd name="connsiteX7" fmla="*/ 282891 w 2983888"/>
              <a:gd name="connsiteY7" fmla="*/ 254711 h 1155043"/>
              <a:gd name="connsiteX8" fmla="*/ 381365 w 2983888"/>
              <a:gd name="connsiteY8" fmla="*/ 240643 h 1155043"/>
              <a:gd name="connsiteX9" fmla="*/ 423568 w 2983888"/>
              <a:gd name="connsiteY9" fmla="*/ 226576 h 1155043"/>
              <a:gd name="connsiteX10" fmla="*/ 704922 w 2983888"/>
              <a:gd name="connsiteY10" fmla="*/ 254711 h 1155043"/>
              <a:gd name="connsiteX11" fmla="*/ 775260 w 2983888"/>
              <a:gd name="connsiteY11" fmla="*/ 325050 h 1155043"/>
              <a:gd name="connsiteX12" fmla="*/ 803396 w 2983888"/>
              <a:gd name="connsiteY12" fmla="*/ 353185 h 1155043"/>
              <a:gd name="connsiteX13" fmla="*/ 845599 w 2983888"/>
              <a:gd name="connsiteY13" fmla="*/ 381320 h 1155043"/>
              <a:gd name="connsiteX14" fmla="*/ 915937 w 2983888"/>
              <a:gd name="connsiteY14" fmla="*/ 465727 h 1155043"/>
              <a:gd name="connsiteX15" fmla="*/ 972208 w 2983888"/>
              <a:gd name="connsiteY15" fmla="*/ 550133 h 1155043"/>
              <a:gd name="connsiteX16" fmla="*/ 1014411 w 2983888"/>
              <a:gd name="connsiteY16" fmla="*/ 592336 h 1155043"/>
              <a:gd name="connsiteX17" fmla="*/ 1084750 w 2983888"/>
              <a:gd name="connsiteY17" fmla="*/ 690810 h 1155043"/>
              <a:gd name="connsiteX18" fmla="*/ 1112885 w 2983888"/>
              <a:gd name="connsiteY18" fmla="*/ 747080 h 1155043"/>
              <a:gd name="connsiteX19" fmla="*/ 1141020 w 2983888"/>
              <a:gd name="connsiteY19" fmla="*/ 789283 h 1155043"/>
              <a:gd name="connsiteX20" fmla="*/ 1169156 w 2983888"/>
              <a:gd name="connsiteY20" fmla="*/ 845554 h 1155043"/>
              <a:gd name="connsiteX21" fmla="*/ 1197291 w 2983888"/>
              <a:gd name="connsiteY21" fmla="*/ 887757 h 1155043"/>
              <a:gd name="connsiteX22" fmla="*/ 1253562 w 2983888"/>
              <a:gd name="connsiteY22" fmla="*/ 986231 h 1155043"/>
              <a:gd name="connsiteX23" fmla="*/ 1309833 w 2983888"/>
              <a:gd name="connsiteY23" fmla="*/ 1042502 h 1155043"/>
              <a:gd name="connsiteX24" fmla="*/ 1394239 w 2983888"/>
              <a:gd name="connsiteY24" fmla="*/ 1098773 h 1155043"/>
              <a:gd name="connsiteX25" fmla="*/ 1436442 w 2983888"/>
              <a:gd name="connsiteY25" fmla="*/ 1126908 h 1155043"/>
              <a:gd name="connsiteX26" fmla="*/ 1520848 w 2983888"/>
              <a:gd name="connsiteY26" fmla="*/ 1155043 h 1155043"/>
              <a:gd name="connsiteX27" fmla="*/ 1689660 w 2983888"/>
              <a:gd name="connsiteY27" fmla="*/ 1140976 h 1155043"/>
              <a:gd name="connsiteX28" fmla="*/ 1717796 w 2983888"/>
              <a:gd name="connsiteY28" fmla="*/ 1112840 h 1155043"/>
              <a:gd name="connsiteX29" fmla="*/ 1844405 w 2983888"/>
              <a:gd name="connsiteY29" fmla="*/ 1014367 h 1155043"/>
              <a:gd name="connsiteX30" fmla="*/ 1886608 w 2983888"/>
              <a:gd name="connsiteY30" fmla="*/ 929960 h 1155043"/>
              <a:gd name="connsiteX31" fmla="*/ 1928811 w 2983888"/>
              <a:gd name="connsiteY31" fmla="*/ 901825 h 1155043"/>
              <a:gd name="connsiteX32" fmla="*/ 1999150 w 2983888"/>
              <a:gd name="connsiteY32" fmla="*/ 845554 h 1155043"/>
              <a:gd name="connsiteX33" fmla="*/ 2055420 w 2983888"/>
              <a:gd name="connsiteY33" fmla="*/ 831487 h 1155043"/>
              <a:gd name="connsiteX34" fmla="*/ 2097623 w 2983888"/>
              <a:gd name="connsiteY34" fmla="*/ 803351 h 1155043"/>
              <a:gd name="connsiteX35" fmla="*/ 2167962 w 2983888"/>
              <a:gd name="connsiteY35" fmla="*/ 747080 h 1155043"/>
              <a:gd name="connsiteX36" fmla="*/ 2210165 w 2983888"/>
              <a:gd name="connsiteY36" fmla="*/ 662674 h 1155043"/>
              <a:gd name="connsiteX37" fmla="*/ 2252368 w 2983888"/>
              <a:gd name="connsiteY37" fmla="*/ 507930 h 1155043"/>
              <a:gd name="connsiteX38" fmla="*/ 2266436 w 2983888"/>
              <a:gd name="connsiteY38" fmla="*/ 465727 h 1155043"/>
              <a:gd name="connsiteX39" fmla="*/ 2294571 w 2983888"/>
              <a:gd name="connsiteY39" fmla="*/ 268779 h 1155043"/>
              <a:gd name="connsiteX40" fmla="*/ 2336774 w 2983888"/>
              <a:gd name="connsiteY40" fmla="*/ 156237 h 1155043"/>
              <a:gd name="connsiteX41" fmla="*/ 2364910 w 2983888"/>
              <a:gd name="connsiteY41" fmla="*/ 128102 h 1155043"/>
              <a:gd name="connsiteX42" fmla="*/ 2407113 w 2983888"/>
              <a:gd name="connsiteY42" fmla="*/ 57763 h 1155043"/>
              <a:gd name="connsiteX43" fmla="*/ 2491519 w 2983888"/>
              <a:gd name="connsiteY43" fmla="*/ 1493 h 1155043"/>
              <a:gd name="connsiteX44" fmla="*/ 2674399 w 2983888"/>
              <a:gd name="connsiteY44" fmla="*/ 15560 h 1155043"/>
              <a:gd name="connsiteX45" fmla="*/ 2801008 w 2983888"/>
              <a:gd name="connsiteY45" fmla="*/ 114034 h 1155043"/>
              <a:gd name="connsiteX46" fmla="*/ 2843211 w 2983888"/>
              <a:gd name="connsiteY46" fmla="*/ 128102 h 1155043"/>
              <a:gd name="connsiteX47" fmla="*/ 2871347 w 2983888"/>
              <a:gd name="connsiteY47" fmla="*/ 170305 h 1155043"/>
              <a:gd name="connsiteX48" fmla="*/ 2927617 w 2983888"/>
              <a:gd name="connsiteY48" fmla="*/ 310982 h 1155043"/>
              <a:gd name="connsiteX49" fmla="*/ 2899482 w 2983888"/>
              <a:gd name="connsiteY49" fmla="*/ 536065 h 1155043"/>
              <a:gd name="connsiteX50" fmla="*/ 2815076 w 2983888"/>
              <a:gd name="connsiteY50" fmla="*/ 578268 h 1155043"/>
              <a:gd name="connsiteX51" fmla="*/ 2758805 w 2983888"/>
              <a:gd name="connsiteY51" fmla="*/ 606403 h 1155043"/>
              <a:gd name="connsiteX52" fmla="*/ 2702534 w 2983888"/>
              <a:gd name="connsiteY52" fmla="*/ 620471 h 1155043"/>
              <a:gd name="connsiteX53" fmla="*/ 2646263 w 2983888"/>
              <a:gd name="connsiteY53" fmla="*/ 648607 h 1155043"/>
              <a:gd name="connsiteX54" fmla="*/ 2533722 w 2983888"/>
              <a:gd name="connsiteY54" fmla="*/ 662674 h 1155043"/>
              <a:gd name="connsiteX55" fmla="*/ 2491519 w 2983888"/>
              <a:gd name="connsiteY55" fmla="*/ 676742 h 1155043"/>
              <a:gd name="connsiteX56" fmla="*/ 2407113 w 2983888"/>
              <a:gd name="connsiteY56" fmla="*/ 747080 h 1155043"/>
              <a:gd name="connsiteX57" fmla="*/ 2393045 w 2983888"/>
              <a:gd name="connsiteY57" fmla="*/ 972163 h 1155043"/>
              <a:gd name="connsiteX58" fmla="*/ 2421180 w 2983888"/>
              <a:gd name="connsiteY58" fmla="*/ 1000299 h 1155043"/>
              <a:gd name="connsiteX59" fmla="*/ 2519654 w 2983888"/>
              <a:gd name="connsiteY59" fmla="*/ 1028434 h 1155043"/>
              <a:gd name="connsiteX60" fmla="*/ 2772873 w 2983888"/>
              <a:gd name="connsiteY60" fmla="*/ 1014367 h 1155043"/>
              <a:gd name="connsiteX61" fmla="*/ 2815076 w 2983888"/>
              <a:gd name="connsiteY61" fmla="*/ 1000299 h 1155043"/>
              <a:gd name="connsiteX62" fmla="*/ 2843211 w 2983888"/>
              <a:gd name="connsiteY62" fmla="*/ 972163 h 1155043"/>
              <a:gd name="connsiteX63" fmla="*/ 2955753 w 2983888"/>
              <a:gd name="connsiteY63" fmla="*/ 887757 h 1155043"/>
              <a:gd name="connsiteX64" fmla="*/ 2983888 w 2983888"/>
              <a:gd name="connsiteY64" fmla="*/ 845554 h 11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83888" h="1155043">
                <a:moveTo>
                  <a:pt x="57808" y="1028434"/>
                </a:moveTo>
                <a:cubicBezTo>
                  <a:pt x="48430" y="981542"/>
                  <a:pt x="36767" y="935049"/>
                  <a:pt x="29673" y="887757"/>
                </a:cubicBezTo>
                <a:cubicBezTo>
                  <a:pt x="0" y="689938"/>
                  <a:pt x="34954" y="805125"/>
                  <a:pt x="1537" y="704877"/>
                </a:cubicBezTo>
                <a:cubicBezTo>
                  <a:pt x="4361" y="679457"/>
                  <a:pt x="11398" y="564639"/>
                  <a:pt x="29673" y="521997"/>
                </a:cubicBezTo>
                <a:cubicBezTo>
                  <a:pt x="36333" y="506457"/>
                  <a:pt x="50247" y="494916"/>
                  <a:pt x="57808" y="479794"/>
                </a:cubicBezTo>
                <a:cubicBezTo>
                  <a:pt x="95318" y="404774"/>
                  <a:pt x="41471" y="469129"/>
                  <a:pt x="100011" y="381320"/>
                </a:cubicBezTo>
                <a:cubicBezTo>
                  <a:pt x="117120" y="355657"/>
                  <a:pt x="146408" y="342151"/>
                  <a:pt x="170350" y="325050"/>
                </a:cubicBezTo>
                <a:cubicBezTo>
                  <a:pt x="204857" y="300402"/>
                  <a:pt x="240121" y="266376"/>
                  <a:pt x="282891" y="254711"/>
                </a:cubicBezTo>
                <a:cubicBezTo>
                  <a:pt x="314881" y="245986"/>
                  <a:pt x="348540" y="245332"/>
                  <a:pt x="381365" y="240643"/>
                </a:cubicBezTo>
                <a:cubicBezTo>
                  <a:pt x="395433" y="235954"/>
                  <a:pt x="408739" y="226576"/>
                  <a:pt x="423568" y="226576"/>
                </a:cubicBezTo>
                <a:cubicBezTo>
                  <a:pt x="606857" y="226576"/>
                  <a:pt x="591434" y="226338"/>
                  <a:pt x="704922" y="254711"/>
                </a:cubicBezTo>
                <a:lnTo>
                  <a:pt x="775260" y="325050"/>
                </a:lnTo>
                <a:cubicBezTo>
                  <a:pt x="784639" y="334429"/>
                  <a:pt x="792360" y="345828"/>
                  <a:pt x="803396" y="353185"/>
                </a:cubicBezTo>
                <a:lnTo>
                  <a:pt x="845599" y="381320"/>
                </a:lnTo>
                <a:cubicBezTo>
                  <a:pt x="922397" y="534919"/>
                  <a:pt x="823148" y="359682"/>
                  <a:pt x="915937" y="465727"/>
                </a:cubicBezTo>
                <a:cubicBezTo>
                  <a:pt x="938204" y="491175"/>
                  <a:pt x="948298" y="526223"/>
                  <a:pt x="972208" y="550133"/>
                </a:cubicBezTo>
                <a:lnTo>
                  <a:pt x="1014411" y="592336"/>
                </a:lnTo>
                <a:cubicBezTo>
                  <a:pt x="1044331" y="682095"/>
                  <a:pt x="1004642" y="583999"/>
                  <a:pt x="1084750" y="690810"/>
                </a:cubicBezTo>
                <a:cubicBezTo>
                  <a:pt x="1097332" y="707586"/>
                  <a:pt x="1102481" y="728872"/>
                  <a:pt x="1112885" y="747080"/>
                </a:cubicBezTo>
                <a:cubicBezTo>
                  <a:pt x="1121273" y="761760"/>
                  <a:pt x="1132632" y="774603"/>
                  <a:pt x="1141020" y="789283"/>
                </a:cubicBezTo>
                <a:cubicBezTo>
                  <a:pt x="1151425" y="807491"/>
                  <a:pt x="1158751" y="827346"/>
                  <a:pt x="1169156" y="845554"/>
                </a:cubicBezTo>
                <a:cubicBezTo>
                  <a:pt x="1177544" y="860234"/>
                  <a:pt x="1188903" y="873077"/>
                  <a:pt x="1197291" y="887757"/>
                </a:cubicBezTo>
                <a:cubicBezTo>
                  <a:pt x="1220097" y="927668"/>
                  <a:pt x="1224187" y="951960"/>
                  <a:pt x="1253562" y="986231"/>
                </a:cubicBezTo>
                <a:cubicBezTo>
                  <a:pt x="1270825" y="1006371"/>
                  <a:pt x="1291076" y="1023745"/>
                  <a:pt x="1309833" y="1042502"/>
                </a:cubicBezTo>
                <a:cubicBezTo>
                  <a:pt x="1389834" y="1122503"/>
                  <a:pt x="1312804" y="1058056"/>
                  <a:pt x="1394239" y="1098773"/>
                </a:cubicBezTo>
                <a:cubicBezTo>
                  <a:pt x="1409361" y="1106334"/>
                  <a:pt x="1420992" y="1120041"/>
                  <a:pt x="1436442" y="1126908"/>
                </a:cubicBezTo>
                <a:cubicBezTo>
                  <a:pt x="1463543" y="1138953"/>
                  <a:pt x="1520848" y="1155043"/>
                  <a:pt x="1520848" y="1155043"/>
                </a:cubicBezTo>
                <a:cubicBezTo>
                  <a:pt x="1577119" y="1150354"/>
                  <a:pt x="1634448" y="1152807"/>
                  <a:pt x="1689660" y="1140976"/>
                </a:cubicBezTo>
                <a:cubicBezTo>
                  <a:pt x="1702629" y="1138197"/>
                  <a:pt x="1707185" y="1120798"/>
                  <a:pt x="1717796" y="1112840"/>
                </a:cubicBezTo>
                <a:cubicBezTo>
                  <a:pt x="1852409" y="1011881"/>
                  <a:pt x="1758491" y="1100281"/>
                  <a:pt x="1844405" y="1014367"/>
                </a:cubicBezTo>
                <a:cubicBezTo>
                  <a:pt x="1855846" y="980043"/>
                  <a:pt x="1859338" y="957230"/>
                  <a:pt x="1886608" y="929960"/>
                </a:cubicBezTo>
                <a:cubicBezTo>
                  <a:pt x="1898563" y="918005"/>
                  <a:pt x="1915609" y="912387"/>
                  <a:pt x="1928811" y="901825"/>
                </a:cubicBezTo>
                <a:cubicBezTo>
                  <a:pt x="1963715" y="873902"/>
                  <a:pt x="1952524" y="865537"/>
                  <a:pt x="1999150" y="845554"/>
                </a:cubicBezTo>
                <a:cubicBezTo>
                  <a:pt x="2016921" y="837938"/>
                  <a:pt x="2036663" y="836176"/>
                  <a:pt x="2055420" y="831487"/>
                </a:cubicBezTo>
                <a:cubicBezTo>
                  <a:pt x="2069488" y="822108"/>
                  <a:pt x="2084421" y="813913"/>
                  <a:pt x="2097623" y="803351"/>
                </a:cubicBezTo>
                <a:cubicBezTo>
                  <a:pt x="2197850" y="723169"/>
                  <a:pt x="2038065" y="833680"/>
                  <a:pt x="2167962" y="747080"/>
                </a:cubicBezTo>
                <a:cubicBezTo>
                  <a:pt x="2219272" y="593155"/>
                  <a:pt x="2137439" y="826309"/>
                  <a:pt x="2210165" y="662674"/>
                </a:cubicBezTo>
                <a:cubicBezTo>
                  <a:pt x="2244655" y="585070"/>
                  <a:pt x="2233456" y="583578"/>
                  <a:pt x="2252368" y="507930"/>
                </a:cubicBezTo>
                <a:cubicBezTo>
                  <a:pt x="2255965" y="493544"/>
                  <a:pt x="2261747" y="479795"/>
                  <a:pt x="2266436" y="465727"/>
                </a:cubicBezTo>
                <a:cubicBezTo>
                  <a:pt x="2275081" y="396562"/>
                  <a:pt x="2281047" y="336396"/>
                  <a:pt x="2294571" y="268779"/>
                </a:cubicBezTo>
                <a:cubicBezTo>
                  <a:pt x="2303408" y="224597"/>
                  <a:pt x="2311184" y="194622"/>
                  <a:pt x="2336774" y="156237"/>
                </a:cubicBezTo>
                <a:cubicBezTo>
                  <a:pt x="2344131" y="145201"/>
                  <a:pt x="2355531" y="137480"/>
                  <a:pt x="2364910" y="128102"/>
                </a:cubicBezTo>
                <a:cubicBezTo>
                  <a:pt x="2378374" y="87709"/>
                  <a:pt x="2372783" y="83511"/>
                  <a:pt x="2407113" y="57763"/>
                </a:cubicBezTo>
                <a:cubicBezTo>
                  <a:pt x="2434165" y="37474"/>
                  <a:pt x="2491519" y="1493"/>
                  <a:pt x="2491519" y="1493"/>
                </a:cubicBezTo>
                <a:cubicBezTo>
                  <a:pt x="2552479" y="6182"/>
                  <a:pt x="2615272" y="0"/>
                  <a:pt x="2674399" y="15560"/>
                </a:cubicBezTo>
                <a:cubicBezTo>
                  <a:pt x="2767225" y="39988"/>
                  <a:pt x="2739680" y="73148"/>
                  <a:pt x="2801008" y="114034"/>
                </a:cubicBezTo>
                <a:cubicBezTo>
                  <a:pt x="2813346" y="122259"/>
                  <a:pt x="2829143" y="123413"/>
                  <a:pt x="2843211" y="128102"/>
                </a:cubicBezTo>
                <a:cubicBezTo>
                  <a:pt x="2852590" y="142170"/>
                  <a:pt x="2864262" y="154954"/>
                  <a:pt x="2871347" y="170305"/>
                </a:cubicBezTo>
                <a:cubicBezTo>
                  <a:pt x="2892511" y="216161"/>
                  <a:pt x="2927617" y="310982"/>
                  <a:pt x="2927617" y="310982"/>
                </a:cubicBezTo>
                <a:cubicBezTo>
                  <a:pt x="2918239" y="386010"/>
                  <a:pt x="2919719" y="463212"/>
                  <a:pt x="2899482" y="536065"/>
                </a:cubicBezTo>
                <a:cubicBezTo>
                  <a:pt x="2893393" y="557984"/>
                  <a:pt x="2830822" y="571520"/>
                  <a:pt x="2815076" y="578268"/>
                </a:cubicBezTo>
                <a:cubicBezTo>
                  <a:pt x="2795801" y="586529"/>
                  <a:pt x="2778441" y="599040"/>
                  <a:pt x="2758805" y="606403"/>
                </a:cubicBezTo>
                <a:cubicBezTo>
                  <a:pt x="2740702" y="613192"/>
                  <a:pt x="2720637" y="613682"/>
                  <a:pt x="2702534" y="620471"/>
                </a:cubicBezTo>
                <a:cubicBezTo>
                  <a:pt x="2682898" y="627835"/>
                  <a:pt x="2666608" y="643521"/>
                  <a:pt x="2646263" y="648607"/>
                </a:cubicBezTo>
                <a:cubicBezTo>
                  <a:pt x="2609586" y="657776"/>
                  <a:pt x="2571236" y="657985"/>
                  <a:pt x="2533722" y="662674"/>
                </a:cubicBezTo>
                <a:cubicBezTo>
                  <a:pt x="2519654" y="667363"/>
                  <a:pt x="2504782" y="670110"/>
                  <a:pt x="2491519" y="676742"/>
                </a:cubicBezTo>
                <a:cubicBezTo>
                  <a:pt x="2452347" y="696328"/>
                  <a:pt x="2438226" y="715967"/>
                  <a:pt x="2407113" y="747080"/>
                </a:cubicBezTo>
                <a:cubicBezTo>
                  <a:pt x="2373254" y="848654"/>
                  <a:pt x="2361439" y="845738"/>
                  <a:pt x="2393045" y="972163"/>
                </a:cubicBezTo>
                <a:cubicBezTo>
                  <a:pt x="2396262" y="985030"/>
                  <a:pt x="2409060" y="994912"/>
                  <a:pt x="2421180" y="1000299"/>
                </a:cubicBezTo>
                <a:cubicBezTo>
                  <a:pt x="2452376" y="1014164"/>
                  <a:pt x="2486829" y="1019056"/>
                  <a:pt x="2519654" y="1028434"/>
                </a:cubicBezTo>
                <a:cubicBezTo>
                  <a:pt x="2604060" y="1023745"/>
                  <a:pt x="2688717" y="1022382"/>
                  <a:pt x="2772873" y="1014367"/>
                </a:cubicBezTo>
                <a:cubicBezTo>
                  <a:pt x="2787635" y="1012961"/>
                  <a:pt x="2802361" y="1007928"/>
                  <a:pt x="2815076" y="1000299"/>
                </a:cubicBezTo>
                <a:cubicBezTo>
                  <a:pt x="2826449" y="993475"/>
                  <a:pt x="2832854" y="980448"/>
                  <a:pt x="2843211" y="972163"/>
                </a:cubicBezTo>
                <a:cubicBezTo>
                  <a:pt x="2879828" y="942869"/>
                  <a:pt x="2955753" y="887757"/>
                  <a:pt x="2955753" y="887757"/>
                </a:cubicBezTo>
                <a:lnTo>
                  <a:pt x="2983888" y="84555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6156176" y="3212976"/>
            <a:ext cx="1346448" cy="84239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7452320" y="4077072"/>
            <a:ext cx="914400" cy="914400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155679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692696"/>
            <a:ext cx="4619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66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91680" y="2348880"/>
            <a:ext cx="4619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66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12160" y="2564904"/>
            <a:ext cx="412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88224" y="2564904"/>
            <a:ext cx="412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3429000"/>
            <a:ext cx="412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40352" y="3429000"/>
            <a:ext cx="412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172400" y="4365104"/>
            <a:ext cx="412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4168" y="1268760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2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9552" y="2348880"/>
            <a:ext cx="39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А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355976" y="1124744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К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75656" y="299695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О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5724128" y="299695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А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04248" y="2852936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М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44208" y="3933056"/>
            <a:ext cx="385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Е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72400" y="501317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О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4120" y="1349153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1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9792" y="2420888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3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68344" y="2924944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4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3861048"/>
            <a:ext cx="597666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АМЕ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О – ломаная линия. Она состоит из отрезков АМ, МЕ, Е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, 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О, которые называют </a:t>
            </a:r>
            <a:r>
              <a:rPr lang="ru-RU" sz="2400" b="1" i="1" dirty="0" smtClean="0">
                <a:latin typeface="Georgia" pitchFamily="18" charset="0"/>
              </a:rPr>
              <a:t>звеньями ломаной.</a:t>
            </a:r>
          </a:p>
          <a:p>
            <a:r>
              <a:rPr lang="ru-RU" sz="2400" i="1" dirty="0" smtClean="0">
                <a:latin typeface="Georgia" pitchFamily="18" charset="0"/>
              </a:rPr>
              <a:t>Концы этих отрезков А, М, Е, 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, О называют </a:t>
            </a:r>
            <a:r>
              <a:rPr lang="ru-RU" sz="2400" b="1" i="1" dirty="0" smtClean="0">
                <a:latin typeface="Georgia" pitchFamily="18" charset="0"/>
              </a:rPr>
              <a:t>вершинами ломаной.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520" y="5805264"/>
            <a:ext cx="597666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Georgia" pitchFamily="18" charset="0"/>
              </a:rPr>
              <a:t> Сколько вершин  у ломаной АМЕ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О?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Georgia" pitchFamily="18" charset="0"/>
              </a:rPr>
              <a:t>Сколько звеньев у ломаной АМЕ</a:t>
            </a:r>
            <a:r>
              <a:rPr lang="en-US" sz="2400" i="1" dirty="0" smtClean="0">
                <a:latin typeface="Georgia" pitchFamily="18" charset="0"/>
              </a:rPr>
              <a:t>D</a:t>
            </a:r>
            <a:r>
              <a:rPr lang="ru-RU" sz="2400" i="1" dirty="0" smtClean="0">
                <a:latin typeface="Georgia" pitchFamily="18" charset="0"/>
              </a:rPr>
              <a:t>О?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56376" y="364502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907704" y="1916832"/>
            <a:ext cx="79208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051720" y="2132856"/>
            <a:ext cx="648072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1720" y="2708920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339752" y="3140968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88024" y="2348880"/>
            <a:ext cx="216024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300192" y="3068960"/>
            <a:ext cx="64807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00192" y="3284984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3968" y="3573016"/>
            <a:ext cx="2592288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283968" y="3429000"/>
            <a:ext cx="1152128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5696" y="4221088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71800" y="4365104"/>
            <a:ext cx="7200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843808" y="4941168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91880" y="4941168"/>
            <a:ext cx="72008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699792" y="5661248"/>
            <a:ext cx="86409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699792" y="587727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1691680" y="5877272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652120" y="4509120"/>
            <a:ext cx="72008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372200" y="4509120"/>
            <a:ext cx="936104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6804248" y="5445224"/>
            <a:ext cx="43204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652120" y="5445224"/>
            <a:ext cx="115212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763688" y="141277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483768" y="1628800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07704" y="2204864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71800" y="263691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299695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572000" y="17728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32240" y="2564904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084168" y="2780928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660232" y="3068960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292080" y="2852936"/>
            <a:ext cx="37061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</a:p>
          <a:p>
            <a:endParaRPr lang="ru-RU" b="1" dirty="0">
              <a:latin typeface="Georgia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139952" y="35730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619672" y="371703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55776" y="3861048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699792" y="443711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275856" y="443711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347864" y="5157192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555776" y="53732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55776" y="573325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547664" y="53732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228184" y="4005064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436096" y="4941168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092280" y="4941168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588224" y="5085184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04120" y="1349153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1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96136" y="1988840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2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948264" y="4365104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3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131840" y="4077072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Georgia" pitchFamily="18" charset="0"/>
              </a:rPr>
              <a:t>4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Догадайся, какую из фигур называют 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замкнутой ломаной линией.</a:t>
            </a:r>
            <a:r>
              <a:rPr lang="ru-RU" sz="2400" dirty="0" smtClean="0">
                <a:latin typeface="Georgia" pitchFamily="18" charset="0"/>
              </a:rPr>
              <a:t>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1331640" y="1556792"/>
            <a:ext cx="108012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411760" y="1556792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699792" y="15567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067944" y="1556792"/>
            <a:ext cx="28803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076056" y="1340768"/>
            <a:ext cx="864096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652120" y="1340768"/>
            <a:ext cx="288032" cy="1008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652120" y="2348880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43608" y="4581128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39752" y="4581128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27584" y="407707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23728" y="407707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99792" y="407707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43808" y="4581128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427984" y="407707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4572000" y="4581128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860032" y="407707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076056" y="4581128"/>
            <a:ext cx="10081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87624" y="1700808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67744" y="1052736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55776" y="1484784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11960" y="1052736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23928" y="1340768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899592" y="544522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411760" y="5445224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491880" y="5445224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755576" y="4941168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95736" y="4941168"/>
            <a:ext cx="288032" cy="72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47864" y="4941168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20072" y="4941168"/>
            <a:ext cx="3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932040" y="1988840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796136" y="836712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08104" y="1844824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52320" y="1844824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.</a:t>
            </a:r>
            <a:endParaRPr lang="ru-RU" sz="4000" b="1" dirty="0">
              <a:latin typeface="Georgia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5436096" y="544522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99592" y="2060848"/>
            <a:ext cx="39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А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267744" y="1052736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К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5576" y="4005064"/>
            <a:ext cx="39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А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83568" y="4869160"/>
            <a:ext cx="458111" cy="472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А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83768" y="1988840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М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11960" y="10527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427984" y="400506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851920" y="1844824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508104" y="2348880"/>
            <a:ext cx="36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860032" y="4005064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419872" y="494116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788024" y="249289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699792" y="4005064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23728" y="400506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796136" y="83671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195736" y="494116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96336" y="234888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292080" y="494116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611560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u="sng" dirty="0" smtClean="0">
                <a:latin typeface="Georgia" pitchFamily="18" charset="0"/>
              </a:rPr>
              <a:t>Сравни  длины ломаных  АКМ</a:t>
            </a:r>
            <a:r>
              <a:rPr lang="en-US" sz="2400" u="sng" dirty="0" smtClean="0">
                <a:latin typeface="Georgia" pitchFamily="18" charset="0"/>
              </a:rPr>
              <a:t>D</a:t>
            </a:r>
            <a:r>
              <a:rPr lang="ru-RU" sz="2400" u="sng" dirty="0" smtClean="0">
                <a:latin typeface="Georgia" pitchFamily="18" charset="0"/>
              </a:rPr>
              <a:t>О  и АМОЕ.</a:t>
            </a:r>
            <a:endParaRPr lang="ru-RU" sz="2400" u="sng" dirty="0">
              <a:latin typeface="Georg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9552" y="306896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Georgia" pitchFamily="18" charset="0"/>
              </a:rPr>
              <a:t> Расскажи, как действовала Маша?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4338" name="Picture 2" descr="http://im0-tub-ru.yandex.net/i?id=413389625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861048"/>
            <a:ext cx="1296144" cy="178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32" grpId="0"/>
      <p:bldP spid="35" grpId="0"/>
      <p:bldP spid="49" grpId="0"/>
      <p:bldP spid="50" grpId="0"/>
      <p:bldP spid="51" grpId="0"/>
      <p:bldP spid="52" grpId="0"/>
      <p:bldP spid="61" grpId="0"/>
      <p:bldP spid="62" grpId="0"/>
      <p:bldP spid="66" grpId="0"/>
      <p:bldP spid="69" grpId="0"/>
      <p:bldP spid="70" grpId="0"/>
      <p:bldP spid="72" grpId="0"/>
      <p:bldP spid="73" grpId="0"/>
      <p:bldP spid="75" grpId="0"/>
      <p:bldP spid="77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Freeform 5"/>
          <p:cNvSpPr>
            <a:spLocks/>
          </p:cNvSpPr>
          <p:nvPr/>
        </p:nvSpPr>
        <p:spPr bwMode="auto">
          <a:xfrm>
            <a:off x="873125" y="914400"/>
            <a:ext cx="1179513" cy="771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" y="26"/>
              </a:cxn>
              <a:cxn ang="0">
                <a:pos x="103" y="38"/>
              </a:cxn>
              <a:cxn ang="0">
                <a:pos x="141" y="77"/>
              </a:cxn>
              <a:cxn ang="0">
                <a:pos x="256" y="128"/>
              </a:cxn>
              <a:cxn ang="0">
                <a:pos x="333" y="192"/>
              </a:cxn>
              <a:cxn ang="0">
                <a:pos x="410" y="243"/>
              </a:cxn>
              <a:cxn ang="0">
                <a:pos x="512" y="269"/>
              </a:cxn>
              <a:cxn ang="0">
                <a:pos x="628" y="346"/>
              </a:cxn>
              <a:cxn ang="0">
                <a:pos x="704" y="461"/>
              </a:cxn>
              <a:cxn ang="0">
                <a:pos x="743" y="486"/>
              </a:cxn>
            </a:cxnLst>
            <a:rect l="0" t="0" r="r" b="b"/>
            <a:pathLst>
              <a:path w="743" h="486">
                <a:moveTo>
                  <a:pt x="0" y="0"/>
                </a:moveTo>
                <a:cubicBezTo>
                  <a:pt x="17" y="9"/>
                  <a:pt x="34" y="19"/>
                  <a:pt x="52" y="26"/>
                </a:cubicBezTo>
                <a:cubicBezTo>
                  <a:pt x="68" y="32"/>
                  <a:pt x="88" y="29"/>
                  <a:pt x="103" y="38"/>
                </a:cubicBezTo>
                <a:cubicBezTo>
                  <a:pt x="119" y="47"/>
                  <a:pt x="126" y="67"/>
                  <a:pt x="141" y="77"/>
                </a:cubicBezTo>
                <a:cubicBezTo>
                  <a:pt x="176" y="100"/>
                  <a:pt x="221" y="105"/>
                  <a:pt x="256" y="128"/>
                </a:cubicBezTo>
                <a:cubicBezTo>
                  <a:pt x="284" y="147"/>
                  <a:pt x="306" y="172"/>
                  <a:pt x="333" y="192"/>
                </a:cubicBezTo>
                <a:cubicBezTo>
                  <a:pt x="358" y="210"/>
                  <a:pt x="380" y="235"/>
                  <a:pt x="410" y="243"/>
                </a:cubicBezTo>
                <a:cubicBezTo>
                  <a:pt x="444" y="252"/>
                  <a:pt x="512" y="269"/>
                  <a:pt x="512" y="269"/>
                </a:cubicBezTo>
                <a:cubicBezTo>
                  <a:pt x="551" y="307"/>
                  <a:pt x="584" y="316"/>
                  <a:pt x="628" y="346"/>
                </a:cubicBezTo>
                <a:cubicBezTo>
                  <a:pt x="656" y="389"/>
                  <a:pt x="663" y="427"/>
                  <a:pt x="704" y="461"/>
                </a:cubicBezTo>
                <a:cubicBezTo>
                  <a:pt x="716" y="471"/>
                  <a:pt x="743" y="486"/>
                  <a:pt x="743" y="486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 rot="-2044442">
            <a:off x="900113" y="3500438"/>
            <a:ext cx="2087562" cy="71437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 rot="2113015">
            <a:off x="2614613" y="3313113"/>
            <a:ext cx="1439862" cy="7302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 rot="-2044442">
            <a:off x="3646488" y="2938463"/>
            <a:ext cx="2808287" cy="71437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 rot="1711854">
            <a:off x="6011863" y="2636838"/>
            <a:ext cx="2087562" cy="71437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260" name="WordArt 12"/>
          <p:cNvSpPr>
            <a:spLocks noChangeArrowheads="1" noChangeShapeType="1" noTextEdit="1"/>
          </p:cNvSpPr>
          <p:nvPr/>
        </p:nvSpPr>
        <p:spPr bwMode="auto">
          <a:xfrm rot="-2093534">
            <a:off x="1035050" y="2984500"/>
            <a:ext cx="1258888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25 м</a:t>
            </a:r>
          </a:p>
        </p:txBody>
      </p:sp>
      <p:sp>
        <p:nvSpPr>
          <p:cNvPr id="53261" name="WordArt 13"/>
          <p:cNvSpPr>
            <a:spLocks noChangeArrowheads="1" noChangeShapeType="1" noTextEdit="1"/>
          </p:cNvSpPr>
          <p:nvPr/>
        </p:nvSpPr>
        <p:spPr bwMode="auto">
          <a:xfrm rot="2085142">
            <a:off x="2843213" y="2781300"/>
            <a:ext cx="1258887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14 м</a:t>
            </a:r>
          </a:p>
        </p:txBody>
      </p:sp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 rot="-2093534">
            <a:off x="4211638" y="2349500"/>
            <a:ext cx="1258887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36 м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 rot="1593127">
            <a:off x="6588125" y="2060575"/>
            <a:ext cx="1258888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25 м</a:t>
            </a:r>
          </a:p>
        </p:txBody>
      </p:sp>
      <p:pic>
        <p:nvPicPr>
          <p:cNvPr id="13" name="Picture 14" descr="animated_cartoon_0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1942"/>
            <a:ext cx="2130053" cy="2546060"/>
          </a:xfrm>
          <a:prstGeom prst="rect">
            <a:avLst/>
          </a:prstGeom>
          <a:noFill/>
        </p:spPr>
      </p:pic>
      <p:pic>
        <p:nvPicPr>
          <p:cNvPr id="14" name="Рисунок 2" descr="Новый рисунок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768" y="3214686"/>
            <a:ext cx="2000232" cy="165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c6aad6abc112037e33cf671aee1d382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14282" y="142852"/>
            <a:ext cx="1424378" cy="186122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4748745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116013" y="1052513"/>
            <a:ext cx="71437" cy="4392612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187450" y="1052513"/>
            <a:ext cx="4392613" cy="73025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 rot="3354962">
            <a:off x="4356100" y="3141663"/>
            <a:ext cx="5113337" cy="71438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187450" y="5373688"/>
            <a:ext cx="7129463" cy="73025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750" y="404813"/>
            <a:ext cx="1295400" cy="1217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9338" y="260350"/>
            <a:ext cx="1512887" cy="122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777163" y="4652963"/>
            <a:ext cx="1366837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724400"/>
            <a:ext cx="1250950" cy="1236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4287" name="Picture 1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916238" y="2492375"/>
            <a:ext cx="1728787" cy="140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4288" name="WordArt 16"/>
          <p:cNvSpPr>
            <a:spLocks noChangeArrowheads="1" noChangeShapeType="1" noTextEdit="1"/>
          </p:cNvSpPr>
          <p:nvPr/>
        </p:nvSpPr>
        <p:spPr bwMode="auto">
          <a:xfrm>
            <a:off x="0" y="2276475"/>
            <a:ext cx="10429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15 см</a:t>
            </a:r>
          </a:p>
        </p:txBody>
      </p:sp>
      <p:sp>
        <p:nvSpPr>
          <p:cNvPr id="54289" name="WordArt 17"/>
          <p:cNvSpPr>
            <a:spLocks noChangeArrowheads="1" noChangeShapeType="1" noTextEdit="1"/>
          </p:cNvSpPr>
          <p:nvPr/>
        </p:nvSpPr>
        <p:spPr bwMode="auto">
          <a:xfrm>
            <a:off x="2916238" y="0"/>
            <a:ext cx="10429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20 см</a:t>
            </a:r>
          </a:p>
        </p:txBody>
      </p:sp>
      <p:sp>
        <p:nvSpPr>
          <p:cNvPr id="54290" name="WordArt 18"/>
          <p:cNvSpPr>
            <a:spLocks noChangeArrowheads="1" noChangeShapeType="1" noTextEdit="1"/>
          </p:cNvSpPr>
          <p:nvPr/>
        </p:nvSpPr>
        <p:spPr bwMode="auto">
          <a:xfrm>
            <a:off x="7308850" y="2349500"/>
            <a:ext cx="10429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35 см</a:t>
            </a:r>
          </a:p>
        </p:txBody>
      </p:sp>
      <p:sp>
        <p:nvSpPr>
          <p:cNvPr id="54291" name="WordArt 19"/>
          <p:cNvSpPr>
            <a:spLocks noChangeArrowheads="1" noChangeShapeType="1" noTextEdit="1"/>
          </p:cNvSpPr>
          <p:nvPr/>
        </p:nvSpPr>
        <p:spPr bwMode="auto">
          <a:xfrm>
            <a:off x="3132138" y="5705475"/>
            <a:ext cx="1042987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60 см</a:t>
            </a:r>
          </a:p>
          <a:p>
            <a:pPr algn="ctr"/>
            <a:endParaRPr lang="ru-RU" sz="3600" kern="10">
              <a:ln w="9525"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288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278</Words>
  <Application>Microsoft Office PowerPoint</Application>
  <PresentationFormat>Экран (4:3)</PresentationFormat>
  <Paragraphs>129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Эркер</vt:lpstr>
      <vt:lpstr>1_Эркер</vt:lpstr>
      <vt:lpstr>2_Эркер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1</cp:lastModifiedBy>
  <cp:revision>12</cp:revision>
  <dcterms:created xsi:type="dcterms:W3CDTF">2013-10-06T14:30:28Z</dcterms:created>
  <dcterms:modified xsi:type="dcterms:W3CDTF">2014-09-22T20:08:39Z</dcterms:modified>
</cp:coreProperties>
</file>