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69" r:id="rId14"/>
    <p:sldId id="271" r:id="rId15"/>
    <p:sldId id="272" r:id="rId16"/>
    <p:sldId id="273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11A43-3296-4BCE-BE46-90D5C857686F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40FB66-5D62-40F5-8B14-797877C174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 lim="800000"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/>
          </p:nvPr>
        </p:nvSpPr>
        <p:spPr>
          <a:ln>
            <a:miter lim="800000"/>
          </a:ln>
        </p:spPr>
        <p:txBody>
          <a:bodyPr/>
          <a:lstStyle/>
          <a:p>
            <a:pPr>
              <a:defRPr/>
            </a:pPr>
            <a:fld id="{FC7FA1AF-4462-49A5-9298-07ED75D6AB58}" type="slidenum">
              <a:rPr lang="ru-RU" smtClean="0"/>
              <a:pPr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DEB39A-E912-4A41-8999-1D993203E259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9EDFE4-EA3D-4F54-8923-4799F7ABE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DEB39A-E912-4A41-8999-1D993203E259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9EDFE4-EA3D-4F54-8923-4799F7ABE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DEB39A-E912-4A41-8999-1D993203E259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9EDFE4-EA3D-4F54-8923-4799F7ABE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DEB39A-E912-4A41-8999-1D993203E259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9EDFE4-EA3D-4F54-8923-4799F7ABE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DEB39A-E912-4A41-8999-1D993203E259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9EDFE4-EA3D-4F54-8923-4799F7ABE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DEB39A-E912-4A41-8999-1D993203E259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9EDFE4-EA3D-4F54-8923-4799F7ABE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DEB39A-E912-4A41-8999-1D993203E259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9EDFE4-EA3D-4F54-8923-4799F7ABE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DEB39A-E912-4A41-8999-1D993203E259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9EDFE4-EA3D-4F54-8923-4799F7ABE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DEB39A-E912-4A41-8999-1D993203E259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9EDFE4-EA3D-4F54-8923-4799F7ABE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DEB39A-E912-4A41-8999-1D993203E259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9EDFE4-EA3D-4F54-8923-4799F7ABE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DEB39A-E912-4A41-8999-1D993203E259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9EDFE4-EA3D-4F54-8923-4799F7ABE8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6DEB39A-E912-4A41-8999-1D993203E259}" type="datetimeFigureOut">
              <a:rPr lang="ru-RU" smtClean="0"/>
              <a:pPr/>
              <a:t>03.12.2013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A9EDFE4-EA3D-4F54-8923-4799F7ABE8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86;&#1082;&#1088;&#1091;&#1078;%20&#1084;&#1080;&#1088;%201%20&#1082;&#1083;&#1072;&#1089;&#1089;\Zvuki-ptic-94-Snegir_(muzofon.com).mp3" TargetMode="External"/><Relationship Id="rId6" Type="http://schemas.openxmlformats.org/officeDocument/2006/relationships/image" Target="../media/image34.png"/><Relationship Id="rId5" Type="http://schemas.openxmlformats.org/officeDocument/2006/relationships/image" Target="../media/image7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86;&#1082;&#1088;&#1091;&#1078;%20&#1084;&#1080;&#1088;%201%20&#1082;&#1083;&#1072;&#1089;&#1089;\Vorobi.mp3" TargetMode="Externa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5.jpeg"/><Relationship Id="rId4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13" Type="http://schemas.openxmlformats.org/officeDocument/2006/relationships/image" Target="../media/image74.emf"/><Relationship Id="rId18" Type="http://schemas.openxmlformats.org/officeDocument/2006/relationships/image" Target="../media/image79.emf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12" Type="http://schemas.openxmlformats.org/officeDocument/2006/relationships/image" Target="../media/image73.emf"/><Relationship Id="rId17" Type="http://schemas.openxmlformats.org/officeDocument/2006/relationships/image" Target="../media/image78.emf"/><Relationship Id="rId2" Type="http://schemas.openxmlformats.org/officeDocument/2006/relationships/image" Target="../media/image63.png"/><Relationship Id="rId16" Type="http://schemas.openxmlformats.org/officeDocument/2006/relationships/image" Target="../media/image7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11" Type="http://schemas.openxmlformats.org/officeDocument/2006/relationships/image" Target="../media/image72.emf"/><Relationship Id="rId5" Type="http://schemas.openxmlformats.org/officeDocument/2006/relationships/image" Target="../media/image66.jpeg"/><Relationship Id="rId15" Type="http://schemas.openxmlformats.org/officeDocument/2006/relationships/image" Target="../media/image76.emf"/><Relationship Id="rId10" Type="http://schemas.openxmlformats.org/officeDocument/2006/relationships/image" Target="../media/image71.emf"/><Relationship Id="rId4" Type="http://schemas.openxmlformats.org/officeDocument/2006/relationships/image" Target="../media/image65.jpeg"/><Relationship Id="rId9" Type="http://schemas.openxmlformats.org/officeDocument/2006/relationships/image" Target="../media/image70.emf"/><Relationship Id="rId14" Type="http://schemas.openxmlformats.org/officeDocument/2006/relationships/image" Target="../media/image7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file:///C:\Users\User\Desktop\&#1086;&#1082;&#1088;&#1091;&#1078;%20&#1084;&#1080;&#1088;%201%20&#1082;&#1083;&#1072;&#1089;&#1089;\Kukushka.mp3" TargetMode="External"/><Relationship Id="rId7" Type="http://schemas.openxmlformats.org/officeDocument/2006/relationships/image" Target="../media/image12.png"/><Relationship Id="rId2" Type="http://schemas.openxmlformats.org/officeDocument/2006/relationships/audio" Target="file:///C:\Users\User\Desktop\&#1086;&#1082;&#1088;&#1091;&#1078;%20&#1084;&#1080;&#1088;%201%20&#1082;&#1083;&#1072;&#1089;&#1089;\16.&#1055;&#1086;&#1083;&#1077;&#1074;&#1086;&#1081;%20&#1078;&#1072;&#1074;&#1086;&#1088;&#1086;&#1085;&#1086;&#1082;.mp3" TargetMode="External"/><Relationship Id="rId1" Type="http://schemas.openxmlformats.org/officeDocument/2006/relationships/audio" Target="file:///E:\&#1063;&#1090;&#1086;%20&#1084;&#1099;%20&#1079;&#1072;&#1077;&#1084;%20&#1086;%20&#1087;&#1090;&#1080;&#1094;&#1072;&#1093;\Solovei_poet_schebechet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86;&#1082;&#1088;&#1091;&#1078;%20&#1084;&#1080;&#1088;%201%20&#1082;&#1083;&#1072;&#1089;&#1089;\Vorobi.mp3" TargetMode="Externa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Загнутый угол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223" y="177"/>
            <a:chExt cx="5360" cy="4147"/>
          </a:xfrm>
          <a:blipFill>
            <a:blip r:embed="rId2"/>
            <a:tile tx="0" ty="0" sx="100000" sy="100000" flip="none" algn="tl"/>
          </a:blipFill>
        </p:grpSpPr>
        <p:pic>
          <p:nvPicPr>
            <p:cNvPr id="2057" name="Загнутый угол 8"/>
            <p:cNvPicPr>
              <a:picLocks noChangeArrowheads="1"/>
            </p:cNvPicPr>
            <p:nvPr/>
          </p:nvPicPr>
          <p:blipFill>
            <a:blip r:embed="rId3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223" y="177"/>
              <a:ext cx="5360" cy="414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2058" name="Text Box 3"/>
            <p:cNvSpPr txBox="1">
              <a:spLocks noChangeArrowheads="1"/>
            </p:cNvSpPr>
            <p:nvPr/>
          </p:nvSpPr>
          <p:spPr bwMode="auto">
            <a:xfrm>
              <a:off x="225" y="180"/>
              <a:ext cx="5355" cy="345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 lang="ru-RU">
                <a:solidFill>
                  <a:srgbClr val="FFFFFF"/>
                </a:solidFill>
                <a:latin typeface="Cambria" pitchFamily="18" charset="0"/>
              </a:endParaRPr>
            </a:p>
          </p:txBody>
        </p:sp>
      </p:grpSp>
      <p:pic>
        <p:nvPicPr>
          <p:cNvPr id="10248" name="Picture 2" descr="D:\Общие документы\КАРТИНКИ\АНИМИРОВАННЫЕ КАРТИНКИ\1 (351).gif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02401" y="3947455"/>
            <a:ext cx="1620000" cy="2285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Прямоугольник 7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023413"/>
            <a:ext cx="9138240" cy="1104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357281" y="642308"/>
            <a:ext cx="3966963" cy="70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</a:rPr>
              <a:t>УМК «Начальная школа </a:t>
            </a:r>
            <a:r>
              <a:rPr lang="en-US" sz="2000" b="1" dirty="0">
                <a:solidFill>
                  <a:srgbClr val="7030A0"/>
                </a:solidFill>
              </a:rPr>
              <a:t>XXI</a:t>
            </a:r>
            <a:r>
              <a:rPr lang="ru-RU" sz="2000" b="1" dirty="0">
                <a:solidFill>
                  <a:srgbClr val="7030A0"/>
                </a:solidFill>
              </a:rPr>
              <a:t> века»</a:t>
            </a:r>
          </a:p>
          <a:p>
            <a:pPr algn="ctr"/>
            <a:r>
              <a:rPr lang="ru-RU" sz="2000" b="1" dirty="0">
                <a:solidFill>
                  <a:srgbClr val="7030A0"/>
                </a:solidFill>
              </a:rPr>
              <a:t>1 класс</a:t>
            </a:r>
          </a:p>
        </p:txBody>
      </p:sp>
      <p:pic>
        <p:nvPicPr>
          <p:cNvPr id="12" name="Picture 2" descr="D:\Общие документы\КАРТИНКИ\АНИМИРОВАННЫЕ КАРТИНКИ\1 (351).gif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000" y="4141875"/>
            <a:ext cx="2592000" cy="225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D:\Общие документы\КАРТИНКИ\АНИМИРОВАННЫЕ КАРТИНКИ\1 (351).gif"/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27201" y="3688227"/>
            <a:ext cx="2121120" cy="1814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Заголовок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1" name="Рисунок 10" descr="ворон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643427">
            <a:off x="6686688" y="432238"/>
            <a:ext cx="2120299" cy="1590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75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793421">
            <a:off x="359709" y="548015"/>
            <a:ext cx="2190256" cy="1678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7362E-19 5.72254E-6 C -0.02969 -0.0067 -0.02153 -0.00739 -0.06042 -0.00994 C -0.075 -0.01317 -0.09202 -0.01549 -0.10573 -0.02265 C -0.11702 -0.02843 -0.12952 -0.0356 -0.1415 -0.03768 C -0.14896 -0.03907 -0.1566 -0.03907 -0.16407 -0.04023 C -0.17292 -0.04161 -0.19063 -0.04508 -0.19063 -0.04508 C -0.20434 -0.04439 -0.2441 -0.05132 -0.26233 -0.03514 C -0.26806 -0.02312 -0.26945 -0.02913 -0.27552 -0.01757 C -0.27917 -0.003 -0.27483 -0.01664 -0.28299 -0.00254 C -0.28924 0.00833 -0.28907 0.01272 -0.29618 0.02012 C -0.29983 0.02382 -0.30747 0.03029 -0.30747 0.03029 C -0.31181 0.03885 -0.31754 0.04232 -0.32257 0.05041 C -0.32396 0.05272 -0.32466 0.05596 -0.32639 0.05781 C -0.32761 0.05897 -0.33907 0.06266 -0.33959 0.0629 C -0.34862 0.07099 -0.36094 0.07515 -0.37171 0.07538 C -0.49115 0.077 -0.61077 0.077 -0.73021 0.07793 C -0.77049 0.08694 -0.85278 0.08047 -0.85278 0.08047 " pathEditMode="relative" ptsTypes="ffffffffffffffffA">
                                      <p:cBhvr>
                                        <p:cTn id="19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2.25434E-6 C -0.01267 -0.00416 -0.02447 -0.01618 -0.03784 -0.01757 C -0.05919 -0.01988 -0.08055 -0.02104 -0.1019 -0.02266 C -0.11822 -0.02589 -0.13524 -0.02821 -0.15103 -0.03514 C -0.18246 -0.03422 -0.21388 -0.03491 -0.2453 -0.0326 C -0.24791 -0.03237 -0.25555 -0.02196 -0.25659 -0.02011 C -0.26961 0.00231 -0.26666 0.03861 -0.28315 0.05272 C -0.28437 0.05526 -0.28524 0.05827 -0.2868 0.06035 C -0.28836 0.06243 -0.29114 0.06312 -0.29253 0.06544 C -0.29374 0.06752 -0.29322 0.07075 -0.29444 0.07283 C -0.29964 0.08139 -0.31128 0.08301 -0.31892 0.08555 C -0.32846 0.08463 -0.33819 0.08694 -0.34721 0.08301 C -0.35346 0.08023 -0.36267 0.05965 -0.36614 0.05272 C -0.36735 0.05018 -0.36996 0.04971 -0.37169 0.04786 C -0.37933 0.03885 -0.3868 0.02913 -0.39444 0.02012 C -0.40971 0.00208 -0.39964 0.00786 -0.41145 0.00255 C -0.41961 -0.00509 -0.42846 -0.01087 -0.43784 -0.01503 C -0.45051 -0.02659 -0.46423 -0.02682 -0.47933 -0.03006 C -0.50329 -0.043 -0.51458 -0.03954 -0.54339 -0.03769 C -0.56666 -0.03144 -0.55589 -0.03376 -0.57551 -0.03006 C -0.58402 -0.02428 -0.5927 -0.02081 -0.6019 -0.01757 C -0.60624 -0.00902 -0.61058 -0.00324 -0.61701 0.00255 C -0.62881 0.02567 -0.63697 0.05202 -0.65485 0.06798 C -0.69183 0.0652 -0.67742 0.06544 -0.69826 0.06544 " pathEditMode="relative" ptsTypes="fffffffffffffffffffffffA">
                                      <p:cBhvr>
                                        <p:cTn id="2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59 0.09896 C 0.0059 0.11075 0.00677 0.12277 0.00468 0.1341 C 0.00364 0.13988 -0.00122 0.14358 -0.00278 0.14936 C -0.00643 0.16346 -0.0125 0.17641 -0.02171 0.18451 C -0.02743 0.19583 -0.03438 0.19745 -0.04254 0.20462 C -0.0665 0.2037 -0.09028 0.2037 -0.11424 0.20208 C -0.12275 0.20161 -0.13039 0.19352 -0.13872 0.1919 C -0.15226 0.18913 -0.16511 0.18451 -0.1783 0.17942 C -0.21059 0.1815 -0.21233 0.17133 -0.22552 0.19699 C -0.22605 0.20231 -0.22882 0.22867 -0.23108 0.23468 C -0.23577 0.2474 -0.24896 0.24647 -0.25764 0.24971 C -0.26146 0.25109 -0.26511 0.25341 -0.26893 0.25479 C -0.27136 0.25572 -0.27396 0.25641 -0.27639 0.25734 C -0.304 0.25641 -0.33177 0.25711 -0.35938 0.25479 C -0.36164 0.25456 -0.36302 0.25086 -0.36511 0.24971 C -0.36875 0.24763 -0.37639 0.24485 -0.37639 0.24508 C -0.40278 0.22127 -0.43612 0.2104 -0.46702 0.20208 C -0.51042 0.203 -0.55382 0.203 -0.59723 0.20462 C -0.61285 0.20508 -0.60122 0.20647 -0.61233 0.21456 C -0.62032 0.22057 -0.63004 0.22081 -0.63872 0.22219 C -0.69723 0.22127 -0.75591 0.2252 -0.81424 0.21965 C -0.81962 0.21919 -0.82552 0.20462 -0.82552 0.20485 C -0.82622 0.20208 -0.82743 0.19699 -0.82743 0.19722 " pathEditMode="relative" rAng="0" ptsTypes="ffffffffffffffffffffffA">
                                      <p:cBhvr>
                                        <p:cTn id="2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tretch>
            <a:fillRect/>
          </a:stretch>
        </p:blipFill>
        <p:spPr>
          <a:xfrm>
            <a:off x="832941" y="428605"/>
            <a:ext cx="7524156" cy="1714512"/>
          </a:xfrm>
        </p:spPr>
      </p:pic>
      <p:pic>
        <p:nvPicPr>
          <p:cNvPr id="696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619201" y="2327285"/>
            <a:ext cx="3304800" cy="2533226"/>
          </a:xfrm>
          <a:noFill/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69FC73-2521-4DA5-B412-0B40AF99B77A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7" name="Рисунок 6" descr="7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84385">
            <a:off x="4407610" y="2476580"/>
            <a:ext cx="3945004" cy="3024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Zvuki-ptic-94-Snegir_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3571868" y="435769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584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/>
          <a:stretch>
            <a:fillRect/>
          </a:stretch>
        </p:blipFill>
        <p:spPr>
          <a:xfrm>
            <a:off x="642910" y="428604"/>
            <a:ext cx="7524156" cy="1052512"/>
          </a:xfrm>
        </p:spPr>
      </p:pic>
      <p:pic>
        <p:nvPicPr>
          <p:cNvPr id="11270" name="Содержимое 7" descr="i (1).jpg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072800" y="1290376"/>
            <a:ext cx="3142010" cy="2089660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866226-D094-4BF3-A087-3998E3CA8D7A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11271" name="Рисунок 8" descr="i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31201" y="3598938"/>
            <a:ext cx="3175200" cy="2292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Рисунок 9" descr="воро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4400" y="1225569"/>
            <a:ext cx="2916000" cy="2187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Рисунок 10" descr="воробей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14414" y="3643314"/>
            <a:ext cx="3045600" cy="228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Vorob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4500562" y="321468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119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4977b5fe7dac98a3d24e634183cb261f_5a9511c8dc002d8112d681f08b0312c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785794"/>
            <a:ext cx="3198992" cy="2328866"/>
          </a:xfrm>
        </p:spPr>
      </p:pic>
      <p:sp>
        <p:nvSpPr>
          <p:cNvPr id="6" name="TextBox 5"/>
          <p:cNvSpPr txBox="1"/>
          <p:nvPr/>
        </p:nvSpPr>
        <p:spPr>
          <a:xfrm>
            <a:off x="642910" y="285728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«Петербург Чижик-Пыжик» </a:t>
            </a:r>
            <a:endParaRPr lang="ru-RU" dirty="0"/>
          </a:p>
        </p:txBody>
      </p:sp>
      <p:pic>
        <p:nvPicPr>
          <p:cNvPr id="7" name="Рисунок 6" descr="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3500438"/>
            <a:ext cx="3429010" cy="2571758"/>
          </a:xfrm>
          <a:prstGeom prst="rect">
            <a:avLst/>
          </a:prstGeom>
        </p:spPr>
      </p:pic>
      <p:pic>
        <p:nvPicPr>
          <p:cNvPr id="9" name="Рисунок 8" descr="196928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3286124"/>
            <a:ext cx="3619502" cy="2714627"/>
          </a:xfrm>
          <a:prstGeom prst="rect">
            <a:avLst/>
          </a:prstGeom>
        </p:spPr>
      </p:pic>
      <p:pic>
        <p:nvPicPr>
          <p:cNvPr id="10" name="Рисунок 9" descr="220px-Памятник_воробью_в_городе_Барановичи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752" y="785794"/>
            <a:ext cx="2794000" cy="25527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ингвин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240" y="642307"/>
            <a:ext cx="7500960" cy="5472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павли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920" y="999465"/>
            <a:ext cx="6536160" cy="4896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колибри.jpg"/>
          <p:cNvPicPr>
            <a:picLocks noChangeAspect="1"/>
          </p:cNvPicPr>
          <p:nvPr/>
        </p:nvPicPr>
        <p:blipFill>
          <a:blip r:embed="rId4"/>
          <a:srcRect t="16310" b="4858"/>
          <a:stretch>
            <a:fillRect/>
          </a:stretch>
        </p:blipFill>
        <p:spPr>
          <a:xfrm>
            <a:off x="1500480" y="1356623"/>
            <a:ext cx="5996160" cy="4176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 descr="страус.jpg"/>
          <p:cNvPicPr>
            <a:picLocks noChangeAspect="1"/>
          </p:cNvPicPr>
          <p:nvPr/>
        </p:nvPicPr>
        <p:blipFill>
          <a:blip r:embed="rId5"/>
          <a:srcRect t="3125" b="1562"/>
          <a:stretch>
            <a:fillRect/>
          </a:stretch>
        </p:blipFill>
        <p:spPr>
          <a:xfrm>
            <a:off x="2357280" y="429165"/>
            <a:ext cx="4255200" cy="6083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утки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9" y="285728"/>
            <a:ext cx="3936000" cy="29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гус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59857" y="2057188"/>
            <a:ext cx="3571900" cy="4455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лебели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7633" y="3167702"/>
            <a:ext cx="5018071" cy="33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714560" y="714315"/>
            <a:ext cx="4005885" cy="1323429"/>
          </a:xfrm>
          <a:prstGeom prst="rect">
            <a:avLst/>
          </a:prstGeom>
          <a:noFill/>
        </p:spPr>
        <p:txBody>
          <a:bodyPr wrap="none" lIns="91430" tIns="45715" rIns="91430" bIns="45715">
            <a:spAutoFit/>
          </a:bodyPr>
          <a:lstStyle/>
          <a:p>
            <a:pPr>
              <a:defRPr/>
            </a:pPr>
            <a:r>
              <a:rPr lang="ru-RU" sz="4000" b="1" dirty="0">
                <a:solidFill>
                  <a:srgbClr val="191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cs typeface="Times New Roman" pitchFamily="16" charset="0"/>
              </a:rPr>
              <a:t>Водоплавающие</a:t>
            </a:r>
          </a:p>
          <a:p>
            <a:pPr>
              <a:defRPr/>
            </a:pPr>
            <a:r>
              <a:rPr lang="ru-RU" sz="4000" b="1" dirty="0">
                <a:solidFill>
                  <a:srgbClr val="1919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6" charset="0"/>
                <a:cs typeface="Times New Roman" pitchFamily="16" charset="0"/>
              </a:rPr>
              <a:t>птицы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4" descr="Картинка 92 из 15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500638"/>
            <a:ext cx="1188000" cy="790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24"/>
          <p:cNvGrpSpPr>
            <a:grpSpLocks/>
          </p:cNvGrpSpPr>
          <p:nvPr/>
        </p:nvGrpSpPr>
        <p:grpSpPr bwMode="auto">
          <a:xfrm>
            <a:off x="282241" y="714316"/>
            <a:ext cx="3016800" cy="2756449"/>
            <a:chOff x="282787" y="714356"/>
            <a:chExt cx="3015409" cy="2755209"/>
          </a:xfrm>
        </p:grpSpPr>
        <p:pic>
          <p:nvPicPr>
            <p:cNvPr id="15369" name="Picture 14" descr="Картинка 92 из 15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85786" y="714356"/>
              <a:ext cx="1186975" cy="790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0" name="Picture 14" descr="Картинка 92 из 15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3359804">
              <a:off x="70732" y="2411670"/>
              <a:ext cx="1269950" cy="8458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1" name="Picture 14" descr="Картинка 92 из 15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-1598869">
              <a:off x="757158" y="1009989"/>
              <a:ext cx="1186973" cy="790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2" name="Picture 14" descr="Картинка 92 из 15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9555969">
              <a:off x="2102484" y="757348"/>
              <a:ext cx="1195712" cy="796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3" name="Picture 14" descr="Картинка 92 из 15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43042" y="2285992"/>
              <a:ext cx="1186975" cy="790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" name="Picture 12" descr="Картинка 229 из 54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601" y="3143851"/>
            <a:ext cx="2571555" cy="3539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22" name="Picture 8" descr="Картинка 298 из 393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-1033966">
            <a:off x="3353845" y="3999211"/>
            <a:ext cx="2260800" cy="2246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4" descr="Картинка 65 из 48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3357554" y="1571612"/>
            <a:ext cx="3000960" cy="2399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2" name="Picture 4" descr="Картинка 14 из 774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3288">
            <a:off x="429120" y="3786158"/>
            <a:ext cx="2142720" cy="2605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3071520" y="357158"/>
            <a:ext cx="6072479" cy="1384984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Арбузные и дынные семечки  любят синицы, поползни и дятлы.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8" descr="Картинка 298 из 393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1033966" flipH="1">
            <a:off x="1460980" y="3606550"/>
            <a:ext cx="1978560" cy="1964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6" name="Picture 2" descr="Картинка 275 из 10349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800656">
            <a:off x="-516399" y="1871555"/>
            <a:ext cx="3038719" cy="1496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6" descr="Картинка 126 из 2197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3428992" y="2143116"/>
            <a:ext cx="2291040" cy="192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0" name="Picture 6" descr="Картинка 7 из 599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000" y="1700819"/>
            <a:ext cx="3375360" cy="2857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715041" y="571741"/>
            <a:ext cx="6500160" cy="1384984"/>
          </a:xfrm>
          <a:prstGeom prst="rect">
            <a:avLst/>
          </a:prstGeom>
        </p:spPr>
        <p:txBody>
          <a:bodyPr lIns="91430" tIns="45715" rIns="91430" bIns="45715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Несолёное сало любят синички. </a:t>
            </a:r>
          </a:p>
          <a:p>
            <a:pPr algn="ctr"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Овёс охотно съедят синицы, воробьи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8" descr="Картинка 298 из 393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-1033966">
            <a:off x="5316481" y="3891289"/>
            <a:ext cx="1962720" cy="1947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Картинка 1 из 62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965614">
            <a:off x="117941" y="1277511"/>
            <a:ext cx="2645558" cy="18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Картинка 674 из 53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35841" y="4071308"/>
            <a:ext cx="2579040" cy="1857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Картинка 65 из 48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>
            <a:off x="3500640" y="1643213"/>
            <a:ext cx="2999520" cy="2400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Картинка 126 из 2197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rcRect/>
          <a:stretch>
            <a:fillRect/>
          </a:stretch>
        </p:blipFill>
        <p:spPr bwMode="auto">
          <a:xfrm>
            <a:off x="6644160" y="2429536"/>
            <a:ext cx="2289600" cy="192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357422" y="357166"/>
            <a:ext cx="6572296" cy="1384984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Семена подсолнечника  - лучший корм для снегирей, синиц, поползней и воробьёв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428596" y="285728"/>
            <a:ext cx="8242560" cy="1159322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46400" y="6150886"/>
            <a:ext cx="2897280" cy="470929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952861-549A-43AC-8927-C14C8D2C5D8A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571040" y="1643213"/>
            <a:ext cx="1639339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РЯБИНА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715040" y="2429535"/>
            <a:ext cx="1548802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ПШЕНО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643041" y="3143851"/>
            <a:ext cx="4188883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ШОКОЛАДНЫЕ КОНФЕТЫ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500480" y="4000740"/>
            <a:ext cx="2052273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r>
              <a:rPr lang="ru-RU" sz="3600" b="1" dirty="0">
                <a:solidFill>
                  <a:srgbClr val="7030A0"/>
                </a:solidFill>
              </a:rPr>
              <a:t>МОЛОКО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571040" y="5000205"/>
            <a:ext cx="1890049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СЕМЕЧКИ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928160" y="5858535"/>
            <a:ext cx="1387091" cy="58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0" tIns="45715" rIns="91430" bIns="45715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КЕФИР</a:t>
            </a:r>
          </a:p>
        </p:txBody>
      </p:sp>
      <p:sp>
        <p:nvSpPr>
          <p:cNvPr id="14" name="Овал 13"/>
          <p:cNvSpPr/>
          <p:nvPr/>
        </p:nvSpPr>
        <p:spPr>
          <a:xfrm>
            <a:off x="9358561" y="1643213"/>
            <a:ext cx="571680" cy="5717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9501120" y="2572110"/>
            <a:ext cx="571680" cy="5717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9501120" y="3429001"/>
            <a:ext cx="571680" cy="5717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15 -0.01179 C 0.02656 -0.00277 -0.00573 -0.00184 -0.02136 0.0007 C -0.03733 0.00787 -0.05226 0.01781 -0.06858 0.02336 C -0.07639 0.03029 -0.08525 0.03631 -0.09132 0.04602 C -0.09549 0.05272 -0.09514 0.05573 -0.09879 0.06359 C -0.10573 0.07908 -0.11354 0.09573 -0.12327 0.10868 C -0.12656 0.12162 -0.13559 0.12555 -0.1441 0.13133 C -0.16233 0.13041 -0.18056 0.1311 -0.19879 0.12879 C -0.22518 0.12532 -0.21198 0.12255 -0.229 0.11631 C -0.24323 0.11099 -0.25695 0.10706 -0.27049 0.09873 C -0.28125 0.09226 -0.28941 0.08486 -0.3007 0.08116 C -0.30625 0.07746 -0.31233 0.07492 -0.31771 0.07099 C -0.3224 0.06752 -0.32622 0.0622 -0.33091 0.0585 C -0.34462 0.04787 -0.35816 0.03769 -0.3724 0.02821 C -0.38629 0.01896 -0.40174 0.01434 -0.4158 0.00579 C -0.42865 -0.00208 -0.43802 -0.01225 -0.45156 -0.01687 C -0.4658 -0.02959 -0.48455 -0.03121 -0.5007 -0.03699 C -0.51441 -0.04184 -0.52587 -0.04739 -0.54028 -0.04947 C -0.55851 -0.04878 -0.57743 -0.0541 -0.59497 -0.04716 C -0.59983 -0.04531 -0.59584 -0.03375 -0.59688 -0.02705 C -0.59775 -0.02173 -0.59792 -0.01549 -0.6007 -0.01179 C -0.60486 -0.00624 -0.60677 -0.00277 -0.61198 0.0007 C -0.61372 0.00185 -0.61771 0.00324 -0.61771 0.00347 " pathEditMode="relative" rAng="0" ptsTypes="ffffffffffffffffffffffA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7" y="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2035 C -0.01198 -0.00693 -0.046 -0.02705 -0.06597 -0.03352 C -0.07708 -0.04485 -0.09045 -0.04739 -0.10278 -0.05433 C -0.12291 -0.0652 -0.14184 -0.08069 -0.16284 -0.0867 C -0.18368 -0.09988 -0.19896 -0.10751 -0.221 -0.11052 C -0.25955 -0.10982 -0.29843 -0.10982 -0.33715 -0.10797 C -0.3467 -0.10728 -0.35347 -0.09317 -0.36232 -0.09294 C -0.40607 -0.09086 -0.45017 -0.09086 -0.49392 -0.08994 C -0.4967 -0.08878 -0.49948 -0.08878 -0.50191 -0.0867 C -0.51024 -0.07976 -0.50642 -0.06867 -0.51927 -0.06589 C -0.5283 -0.06404 -0.54635 -0.06034 -0.54635 -0.05988 C -0.57048 -0.03491 -0.58611 -0.04138 -0.61996 -0.03953 C -0.62778 -0.03121 -0.62343 -0.03352 -0.63333 -0.03352 " pathEditMode="relative" rAng="0" ptsTypes="ffffffffffffA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" y="-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69942E-6 C -0.01389 -0.00208 -0.02864 -0.00047 -0.04149 -0.00763 C -0.05208 -0.01341 -0.06024 -0.01966 -0.0717 -0.02266 C -0.09305 -0.02174 -0.11458 -0.02151 -0.13594 -0.02012 C -0.14514 -0.01943 -0.15017 -0.01364 -0.15851 -0.00995 C -0.16753 -0.00601 -0.17743 -0.00301 -0.1868 3.69942E-6 C -0.19427 0.0067 -0.19809 0.01503 -0.20573 0.02266 C -0.21007 0.02705 -0.21892 0.03514 -0.21892 0.03514 C -0.22014 0.03768 -0.22101 0.04069 -0.22257 0.04277 C -0.22482 0.04578 -0.22812 0.04693 -0.23021 0.05017 C -0.23333 0.05503 -0.23368 0.06196 -0.23594 0.06774 C -0.23767 0.07792 -0.23906 0.08809 -0.24149 0.09803 C -0.24548 0.13549 -0.25035 0.19815 -0.27743 0.22104 C -0.28281 0.23237 -0.28976 0.24115 -0.29809 0.24878 C -0.3434 0.24786 -0.38871 0.24786 -0.43403 0.24624 C -0.45 0.24578 -0.4651 0.23144 -0.48107 0.23121 C -0.52135 0.23052 -0.56163 0.23121 -0.60191 0.23121 " pathEditMode="relative" ptsTypes="ffffffffffffffffA"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8561" y="650949"/>
            <a:ext cx="3925440" cy="3558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30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8560" y="293791"/>
            <a:ext cx="1657440" cy="129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30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85532">
            <a:off x="468001" y="5013167"/>
            <a:ext cx="1586880" cy="1189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30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85532">
            <a:off x="2194560" y="5456734"/>
            <a:ext cx="1654560" cy="1188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30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0560" y="4149076"/>
            <a:ext cx="1575360" cy="118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4000" y="1628812"/>
            <a:ext cx="4487040" cy="414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8" descr="30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66213">
            <a:off x="7015680" y="3662305"/>
            <a:ext cx="1575360" cy="1180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9" descr="30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98880" y="5389046"/>
            <a:ext cx="1440000" cy="1180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0" descr="SNOWFLK4"/>
          <p:cNvPicPr>
            <a:picLocks noChangeAspect="1" noChangeArrowheads="1"/>
          </p:cNvPicPr>
          <p:nvPr/>
        </p:nvPicPr>
        <p:blipFill>
          <a:blip r:embed="rId9">
            <a:lum bright="4000"/>
          </a:blip>
          <a:srcRect/>
          <a:stretch>
            <a:fillRect/>
          </a:stretch>
        </p:blipFill>
        <p:spPr bwMode="auto">
          <a:xfrm>
            <a:off x="4638240" y="5949266"/>
            <a:ext cx="522720" cy="5775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9467" name="Picture 11" descr="SNOWFLK4"/>
          <p:cNvPicPr>
            <a:picLocks noChangeAspect="1" noChangeArrowheads="1"/>
          </p:cNvPicPr>
          <p:nvPr/>
        </p:nvPicPr>
        <p:blipFill>
          <a:blip r:embed="rId10">
            <a:lum bright="4000"/>
          </a:blip>
          <a:srcRect/>
          <a:stretch>
            <a:fillRect/>
          </a:stretch>
        </p:blipFill>
        <p:spPr bwMode="auto">
          <a:xfrm>
            <a:off x="2196001" y="3573016"/>
            <a:ext cx="521280" cy="57606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9468" name="Picture 12" descr="SNOWFLK4"/>
          <p:cNvPicPr>
            <a:picLocks noChangeAspect="1" noChangeArrowheads="1"/>
          </p:cNvPicPr>
          <p:nvPr/>
        </p:nvPicPr>
        <p:blipFill>
          <a:blip r:embed="rId11">
            <a:lum bright="4000"/>
          </a:blip>
          <a:srcRect/>
          <a:stretch>
            <a:fillRect/>
          </a:stretch>
        </p:blipFill>
        <p:spPr bwMode="auto">
          <a:xfrm>
            <a:off x="3780000" y="3212978"/>
            <a:ext cx="522720" cy="57606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9469" name="Picture 13" descr="SNOWFLK4"/>
          <p:cNvPicPr>
            <a:picLocks noChangeAspect="1" noChangeArrowheads="1"/>
          </p:cNvPicPr>
          <p:nvPr/>
        </p:nvPicPr>
        <p:blipFill>
          <a:blip r:embed="rId12">
            <a:lum bright="4000"/>
          </a:blip>
          <a:srcRect/>
          <a:stretch>
            <a:fillRect/>
          </a:stretch>
        </p:blipFill>
        <p:spPr bwMode="auto">
          <a:xfrm>
            <a:off x="8244000" y="1126198"/>
            <a:ext cx="522720" cy="57606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9470" name="Picture 14" descr="SNOWFLK4"/>
          <p:cNvPicPr>
            <a:picLocks noChangeAspect="1" noChangeArrowheads="1"/>
          </p:cNvPicPr>
          <p:nvPr/>
        </p:nvPicPr>
        <p:blipFill>
          <a:blip r:embed="rId13">
            <a:lum bright="-100000"/>
          </a:blip>
          <a:srcRect/>
          <a:stretch>
            <a:fillRect/>
          </a:stretch>
        </p:blipFill>
        <p:spPr bwMode="auto">
          <a:xfrm>
            <a:off x="396001" y="5877258"/>
            <a:ext cx="521280" cy="57606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9471" name="Picture 15" descr="SNOWFLK4"/>
          <p:cNvPicPr>
            <a:picLocks noChangeAspect="1" noChangeArrowheads="1"/>
          </p:cNvPicPr>
          <p:nvPr/>
        </p:nvPicPr>
        <p:blipFill>
          <a:blip r:embed="rId14">
            <a:lum bright="4000"/>
          </a:blip>
          <a:srcRect/>
          <a:stretch>
            <a:fillRect/>
          </a:stretch>
        </p:blipFill>
        <p:spPr bwMode="auto">
          <a:xfrm>
            <a:off x="5364000" y="2348887"/>
            <a:ext cx="326880" cy="36147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9472" name="Picture 16" descr="SNOWFLK4"/>
          <p:cNvPicPr>
            <a:picLocks noChangeAspect="1" noChangeArrowheads="1"/>
          </p:cNvPicPr>
          <p:nvPr/>
        </p:nvPicPr>
        <p:blipFill>
          <a:blip r:embed="rId15">
            <a:lum bright="4000"/>
          </a:blip>
          <a:srcRect/>
          <a:stretch>
            <a:fillRect/>
          </a:stretch>
        </p:blipFill>
        <p:spPr bwMode="auto">
          <a:xfrm>
            <a:off x="4572000" y="1700819"/>
            <a:ext cx="391680" cy="43060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9473" name="Picture 17" descr="SNOWFLK4"/>
          <p:cNvPicPr>
            <a:picLocks noChangeAspect="1" noChangeArrowheads="1"/>
          </p:cNvPicPr>
          <p:nvPr/>
        </p:nvPicPr>
        <p:blipFill>
          <a:blip r:embed="rId16">
            <a:lum bright="4000"/>
          </a:blip>
          <a:srcRect/>
          <a:stretch>
            <a:fillRect/>
          </a:stretch>
        </p:blipFill>
        <p:spPr bwMode="auto">
          <a:xfrm>
            <a:off x="610560" y="4581122"/>
            <a:ext cx="393120" cy="43348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9474" name="Picture 18" descr="SNOWFLK4"/>
          <p:cNvPicPr>
            <a:picLocks noChangeAspect="1" noChangeArrowheads="1"/>
          </p:cNvPicPr>
          <p:nvPr/>
        </p:nvPicPr>
        <p:blipFill>
          <a:blip r:embed="rId17">
            <a:lum bright="4000"/>
          </a:blip>
          <a:srcRect/>
          <a:stretch>
            <a:fillRect/>
          </a:stretch>
        </p:blipFill>
        <p:spPr bwMode="auto">
          <a:xfrm>
            <a:off x="8317441" y="2780933"/>
            <a:ext cx="326880" cy="3600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9475" name="Picture 20" descr="SNOWFLK4"/>
          <p:cNvPicPr>
            <a:picLocks noChangeAspect="1" noChangeArrowheads="1"/>
          </p:cNvPicPr>
          <p:nvPr/>
        </p:nvPicPr>
        <p:blipFill>
          <a:blip r:embed="rId18">
            <a:lum bright="4000"/>
          </a:blip>
          <a:srcRect/>
          <a:stretch>
            <a:fillRect/>
          </a:stretch>
        </p:blipFill>
        <p:spPr bwMode="auto">
          <a:xfrm>
            <a:off x="8604000" y="6309303"/>
            <a:ext cx="326880" cy="3600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3706993" y="358755"/>
            <a:ext cx="4825837" cy="1591861"/>
          </a:xfrm>
          <a:prstGeom prst="rect">
            <a:avLst/>
          </a:prstGeom>
          <a:noFill/>
        </p:spPr>
        <p:txBody>
          <a:bodyPr wrap="none" lIns="82945" tIns="41473" rIns="82945" bIns="41473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9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ПОКОРМИТЕ </a:t>
            </a:r>
          </a:p>
          <a:p>
            <a:pPr algn="ctr">
              <a:defRPr/>
            </a:pPr>
            <a:r>
              <a:rPr lang="ru-RU" sz="49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ПТИЦ ЗИМОЙ!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 descr="C:\Documents and Settings\Пользователь\Рабочий стол\картинки\картинки школы\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2160" y="580382"/>
            <a:ext cx="3985920" cy="2502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Рисунок 2" descr="C:\Documents and Settings\Пользователь\Рабочий стол\картинки\картинки школы\40.JPG"/>
          <p:cNvPicPr>
            <a:picLocks noChangeAspect="1" noChangeArrowheads="1"/>
          </p:cNvPicPr>
          <p:nvPr/>
        </p:nvPicPr>
        <p:blipFill>
          <a:blip r:embed="rId3"/>
          <a:srcRect t="11157" b="8971"/>
          <a:stretch>
            <a:fillRect/>
          </a:stretch>
        </p:blipFill>
        <p:spPr bwMode="auto">
          <a:xfrm>
            <a:off x="2612160" y="3820721"/>
            <a:ext cx="4246560" cy="2095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575733" y="3036566"/>
            <a:ext cx="5165224" cy="1084030"/>
          </a:xfrm>
          <a:prstGeom prst="rect">
            <a:avLst/>
          </a:prstGeom>
          <a:noFill/>
        </p:spPr>
        <p:txBody>
          <a:bodyPr wrap="none" lIns="82945" tIns="41473" rIns="82945" bIns="41473">
            <a:spAutoFit/>
          </a:bodyPr>
          <a:lstStyle/>
          <a:p>
            <a:pPr algn="ctr">
              <a:buFont typeface="Times New Roman" pitchFamily="18" charset="0"/>
              <a:buNone/>
              <a:defRPr/>
            </a:pPr>
            <a:r>
              <a:rPr lang="ru-RU" sz="6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Работа в паре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14282" y="4429132"/>
            <a:ext cx="3857690" cy="1464219"/>
          </a:xfrm>
          <a:prstGeom prst="wedgeRoundRectCallou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30" tIns="45715" rIns="91430" bIns="45715">
            <a:spAutoFit/>
          </a:bodyPr>
          <a:lstStyle/>
          <a:p>
            <a:pPr>
              <a:defRPr/>
            </a:pPr>
            <a:r>
              <a:rPr lang="ru-RU" sz="8000" b="1" dirty="0">
                <a:solidFill>
                  <a:srgbClr val="40404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6" charset="0"/>
                <a:cs typeface="Times New Roman" pitchFamily="16" charset="0"/>
              </a:rPr>
              <a:t>Птицы</a:t>
            </a:r>
          </a:p>
        </p:txBody>
      </p:sp>
      <p:pic>
        <p:nvPicPr>
          <p:cNvPr id="6" name="Solovei_poet_schebech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33760" y="3290746"/>
            <a:ext cx="276480" cy="276509"/>
          </a:xfrm>
          <a:prstGeom prst="rect">
            <a:avLst/>
          </a:prstGeom>
        </p:spPr>
      </p:pic>
      <p:pic>
        <p:nvPicPr>
          <p:cNvPr id="7" name="16.Полевой жаворонок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" name="Kukushka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444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377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2155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77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6349" y="92075"/>
            <a:ext cx="8869363" cy="1401763"/>
          </a:xfrm>
        </p:spPr>
      </p:pic>
      <p:pic>
        <p:nvPicPr>
          <p:cNvPr id="665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28626" y="1714501"/>
            <a:ext cx="2887663" cy="3357563"/>
          </a:xfrm>
          <a:noFill/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805984-B0CA-45AD-97C7-80E33992661A}" type="datetime1">
              <a:rPr lang="ru-RU" smtClean="0"/>
              <a:pPr>
                <a:defRPr/>
              </a:pPr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http://www.deti-66.ru/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2A36FA-6234-428F-AB52-0F42AD819EB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5" y="1785939"/>
            <a:ext cx="3714750" cy="29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28625" y="5286375"/>
            <a:ext cx="7500938" cy="830987"/>
          </a:xfrm>
          <a:prstGeom prst="rect">
            <a:avLst/>
          </a:prstGeom>
          <a:noFill/>
        </p:spPr>
        <p:txBody>
          <a:bodyPr lIns="91430" tIns="45715" rIns="91430" bIns="45715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ОРНИТОЛОГИ –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люди, которые занимаются изучением птиц.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tretch>
            <a:fillRect/>
          </a:stretch>
        </p:blipFill>
        <p:spPr>
          <a:xfrm>
            <a:off x="815544" y="4983163"/>
            <a:ext cx="7558950" cy="1052512"/>
          </a:xfrm>
        </p:spPr>
      </p:pic>
      <p:pic>
        <p:nvPicPr>
          <p:cNvPr id="675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35361" y="1428631"/>
            <a:ext cx="3016800" cy="2942229"/>
          </a:xfrm>
          <a:noFill/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805984-B0CA-45AD-97C7-80E33992661A}" type="datetime1">
              <a:rPr lang="ru-RU" smtClean="0"/>
              <a:pPr>
                <a:defRPr/>
              </a:pPr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http://www.deti-66.ru/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381A00-F7D4-42F4-8F3C-1B9CEF846FDD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6960" y="1428630"/>
            <a:ext cx="2996640" cy="1857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40" y="1071473"/>
            <a:ext cx="1785600" cy="2527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680" y="3571575"/>
            <a:ext cx="2921760" cy="235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43841" y="3429001"/>
            <a:ext cx="2279520" cy="3038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67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67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59970" y="318251"/>
            <a:ext cx="2429381" cy="628052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wordArtVert"/>
          <a:lstStyle/>
          <a:p>
            <a:pPr algn="ctr" eaLnBrk="1" hangingPunct="1">
              <a:defRPr/>
            </a:pPr>
            <a:r>
              <a:rPr lang="ru-RU" sz="4400" b="1" dirty="0">
                <a:solidFill>
                  <a:srgbClr val="C00000"/>
                </a:solidFill>
                <a:latin typeface="Georgia" pitchFamily="18" charset="0"/>
              </a:rPr>
              <a:t>Строение птицы</a:t>
            </a:r>
          </a:p>
        </p:txBody>
      </p:sp>
      <p:pic>
        <p:nvPicPr>
          <p:cNvPr id="5" name="Содержимое 4" descr="06060101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929058" y="1142984"/>
            <a:ext cx="3810000" cy="428625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966324"/>
            <a:ext cx="8001056" cy="1207140"/>
          </a:xfrm>
          <a:prstGeom prst="rect">
            <a:avLst/>
          </a:prstGeom>
          <a:noFill/>
        </p:spPr>
        <p:txBody>
          <a:bodyPr wrap="square" lIns="82945" tIns="41473" rIns="82945" bIns="41473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3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ФИЗМИНУТКА</a:t>
            </a:r>
          </a:p>
        </p:txBody>
      </p:sp>
      <p:pic>
        <p:nvPicPr>
          <p:cNvPr id="8197" name="Picture 5" descr="http://im2-tub-ru.yandex.net/i?id=392860052-00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20780" y="2132854"/>
            <a:ext cx="5508902" cy="3898217"/>
          </a:xfrm>
          <a:prstGeom prst="rect">
            <a:avLst/>
          </a:prstGeom>
          <a:noFill/>
        </p:spPr>
      </p:pic>
      <p:pic>
        <p:nvPicPr>
          <p:cNvPr id="6" name="Vorob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286248" y="564357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6522" y="620053"/>
            <a:ext cx="4192651" cy="1207140"/>
          </a:xfrm>
          <a:prstGeom prst="rect">
            <a:avLst/>
          </a:prstGeom>
          <a:noFill/>
        </p:spPr>
        <p:txBody>
          <a:bodyPr wrap="none" lIns="82945" tIns="41473" rIns="82945" bIns="41473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3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aramond" pitchFamily="18" charset="0"/>
              </a:rPr>
              <a:t>ПТИЦЫ</a:t>
            </a:r>
          </a:p>
        </p:txBody>
      </p:sp>
      <p:cxnSp>
        <p:nvCxnSpPr>
          <p:cNvPr id="4" name="Прямая со стрелкой 3"/>
          <p:cNvCxnSpPr/>
          <p:nvPr/>
        </p:nvCxnSpPr>
        <p:spPr bwMode="auto">
          <a:xfrm flipH="1">
            <a:off x="1764001" y="1731062"/>
            <a:ext cx="1435680" cy="1239971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 bwMode="auto">
          <a:xfrm>
            <a:off x="5486400" y="1600008"/>
            <a:ext cx="1175040" cy="1306217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424772" y="3299385"/>
            <a:ext cx="4432980" cy="699309"/>
          </a:xfrm>
          <a:prstGeom prst="rect">
            <a:avLst/>
          </a:prstGeom>
          <a:noFill/>
        </p:spPr>
        <p:txBody>
          <a:bodyPr wrap="square" lIns="82945" tIns="41473" rIns="82945" bIns="41473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spc="45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ПЕРЕЛЁТНЫЕ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284804" y="2971729"/>
            <a:ext cx="3240023" cy="699309"/>
          </a:xfrm>
          <a:prstGeom prst="rect">
            <a:avLst/>
          </a:prstGeom>
          <a:noFill/>
        </p:spPr>
        <p:txBody>
          <a:bodyPr lIns="82945" tIns="41473" rIns="82945" bIns="41473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spc="45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ОСЕДЛЫЕ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28876" y="2071688"/>
            <a:ext cx="1730375" cy="1500187"/>
          </a:xfrm>
          <a:noFill/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4BA29F-23CF-4269-ACF8-8EBC56531A2C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grpSp>
        <p:nvGrpSpPr>
          <p:cNvPr id="2" name="Группа 34"/>
          <p:cNvGrpSpPr>
            <a:grpSpLocks/>
          </p:cNvGrpSpPr>
          <p:nvPr/>
        </p:nvGrpSpPr>
        <p:grpSpPr bwMode="auto">
          <a:xfrm>
            <a:off x="4312798" y="2132855"/>
            <a:ext cx="1500188" cy="1571625"/>
            <a:chOff x="4572000" y="1928802"/>
            <a:chExt cx="1500198" cy="1571646"/>
          </a:xfrm>
        </p:grpSpPr>
        <p:pic>
          <p:nvPicPr>
            <p:cNvPr id="15381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2000" y="1928802"/>
              <a:ext cx="1500198" cy="1571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82" name="TextBox 15"/>
            <p:cNvSpPr txBox="1">
              <a:spLocks noChangeArrowheads="1"/>
            </p:cNvSpPr>
            <p:nvPr/>
          </p:nvSpPr>
          <p:spPr bwMode="auto">
            <a:xfrm>
              <a:off x="4857752" y="3000372"/>
              <a:ext cx="1034264" cy="369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bg1"/>
                  </a:solidFill>
                </a:rPr>
                <a:t>ВОРОНА</a:t>
              </a:r>
            </a:p>
          </p:txBody>
        </p:sp>
      </p:grpSp>
      <p:grpSp>
        <p:nvGrpSpPr>
          <p:cNvPr id="3" name="Группа 33"/>
          <p:cNvGrpSpPr>
            <a:grpSpLocks/>
          </p:cNvGrpSpPr>
          <p:nvPr/>
        </p:nvGrpSpPr>
        <p:grpSpPr bwMode="auto">
          <a:xfrm>
            <a:off x="4247997" y="642288"/>
            <a:ext cx="1428750" cy="1357312"/>
            <a:chOff x="4429124" y="500042"/>
            <a:chExt cx="1428750" cy="1357322"/>
          </a:xfrm>
        </p:grpSpPr>
        <p:pic>
          <p:nvPicPr>
            <p:cNvPr id="15379" name="Picture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29124" y="500042"/>
              <a:ext cx="1428750" cy="1357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80" name="TextBox 17"/>
            <p:cNvSpPr txBox="1">
              <a:spLocks noChangeArrowheads="1"/>
            </p:cNvSpPr>
            <p:nvPr/>
          </p:nvSpPr>
          <p:spPr bwMode="auto">
            <a:xfrm>
              <a:off x="4857752" y="1428736"/>
              <a:ext cx="651589" cy="3693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bg1"/>
                  </a:solidFill>
                </a:rPr>
                <a:t>ГРАЧ</a:t>
              </a:r>
            </a:p>
          </p:txBody>
        </p:sp>
      </p:grpSp>
      <p:grpSp>
        <p:nvGrpSpPr>
          <p:cNvPr id="7" name="Группа 36"/>
          <p:cNvGrpSpPr>
            <a:grpSpLocks/>
          </p:cNvGrpSpPr>
          <p:nvPr/>
        </p:nvGrpSpPr>
        <p:grpSpPr bwMode="auto">
          <a:xfrm>
            <a:off x="2368784" y="3817843"/>
            <a:ext cx="1720850" cy="1444625"/>
            <a:chOff x="2857488" y="3786190"/>
            <a:chExt cx="1435423" cy="1444414"/>
          </a:xfrm>
        </p:grpSpPr>
        <p:pic>
          <p:nvPicPr>
            <p:cNvPr id="15377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857488" y="3786190"/>
              <a:ext cx="1435423" cy="1444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8" name="TextBox 18"/>
            <p:cNvSpPr txBox="1">
              <a:spLocks noChangeArrowheads="1"/>
            </p:cNvSpPr>
            <p:nvPr/>
          </p:nvSpPr>
          <p:spPr bwMode="auto">
            <a:xfrm>
              <a:off x="3143240" y="4572008"/>
              <a:ext cx="751731" cy="3692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bg1"/>
                  </a:solidFill>
                </a:rPr>
                <a:t>ЦАПЛЯ</a:t>
              </a:r>
            </a:p>
          </p:txBody>
        </p:sp>
      </p:grpSp>
      <p:grpSp>
        <p:nvGrpSpPr>
          <p:cNvPr id="8" name="Группа 35"/>
          <p:cNvGrpSpPr>
            <a:grpSpLocks/>
          </p:cNvGrpSpPr>
          <p:nvPr/>
        </p:nvGrpSpPr>
        <p:grpSpPr bwMode="auto">
          <a:xfrm>
            <a:off x="4377598" y="3882650"/>
            <a:ext cx="1606550" cy="1428750"/>
            <a:chOff x="4500562" y="3571876"/>
            <a:chExt cx="1607271" cy="1428760"/>
          </a:xfrm>
        </p:grpSpPr>
        <p:pic>
          <p:nvPicPr>
            <p:cNvPr id="15375" name="Picture 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72000" y="3571876"/>
              <a:ext cx="1535833" cy="1428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4500562" y="4500571"/>
              <a:ext cx="1392994" cy="36933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dirty="0">
                  <a:solidFill>
                    <a:schemeClr val="bg2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ЛАСТОЧКА</a:t>
              </a:r>
            </a:p>
          </p:txBody>
        </p:sp>
      </p:grp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85750" y="571480"/>
            <a:ext cx="2214548" cy="70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ПЕРЕЛЁТНЫЕ</a:t>
            </a:r>
            <a:br>
              <a:rPr lang="ru-RU" sz="2000" b="1" dirty="0">
                <a:solidFill>
                  <a:srgbClr val="0070C0"/>
                </a:solidFill>
              </a:rPr>
            </a:br>
            <a:r>
              <a:rPr lang="ru-RU" sz="2000" b="1" dirty="0">
                <a:solidFill>
                  <a:srgbClr val="0070C0"/>
                </a:solidFill>
              </a:rPr>
              <a:t>ПТИЦЫ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429375" y="714356"/>
            <a:ext cx="1857401" cy="70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ОСЁДЛЫЕ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</a:rPr>
              <a:t>ПТИЦЫ</a:t>
            </a:r>
          </a:p>
        </p:txBody>
      </p:sp>
      <p:grpSp>
        <p:nvGrpSpPr>
          <p:cNvPr id="9" name="Группа 32"/>
          <p:cNvGrpSpPr>
            <a:grpSpLocks/>
          </p:cNvGrpSpPr>
          <p:nvPr/>
        </p:nvGrpSpPr>
        <p:grpSpPr bwMode="auto">
          <a:xfrm>
            <a:off x="2428875" y="571500"/>
            <a:ext cx="1543050" cy="1428750"/>
            <a:chOff x="2786050" y="428604"/>
            <a:chExt cx="1543050" cy="1428750"/>
          </a:xfrm>
        </p:grpSpPr>
        <p:pic>
          <p:nvPicPr>
            <p:cNvPr id="15373" name="Picture 9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786050" y="428604"/>
              <a:ext cx="1543050" cy="1428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4" name="TextBox 23"/>
            <p:cNvSpPr txBox="1">
              <a:spLocks noChangeArrowheads="1"/>
            </p:cNvSpPr>
            <p:nvPr/>
          </p:nvSpPr>
          <p:spPr bwMode="auto">
            <a:xfrm>
              <a:off x="3000364" y="1428736"/>
              <a:ext cx="95590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bg1"/>
                  </a:solidFill>
                </a:rPr>
                <a:t>ГОЛУБЬ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4162 C 0.00156 -0.04416 0.00313 -0.04624 0.00399 -0.04901 C 0.00503 -0.05225 0.00451 -0.05618 0.0059 -0.05919 C 0.01667 -0.08185 0.04965 -0.09271 0.06823 -0.09688 C 0.13767 -0.09526 0.1658 -0.09595 0.22101 -0.0867 C 0.23056 -0.07838 0.24045 -0.0689 0.25122 -0.06404 C 0.26146 -0.05063 0.27257 -0.0393 0.28142 -0.02404 C 0.2901 0.01087 0.29063 0.05966 0.31545 0.08162 C 0.32326 0.09758 0.3158 0.08648 0.33993 0.09156 C 0.35365 0.09457 0.36753 0.09873 0.38142 0.10174 C 0.40139 0.11931 0.39896 0.11422 0.43056 0.11422 " pathEditMode="relative" rAng="0" ptsTypes="ffffffffff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" y="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88 -0.00462 C 0.02361 0.00301 0.0257 0.0037 0.01997 0.01041 C 0.01632 0.01434 0.00868 0.02058 0.00868 0.02081 C 0.00347 0.01965 -0.00208 0.02104 -0.00642 0.01804 C -0.01319 0.01341 -0.01701 0.00347 -0.02343 -0.00208 C -0.03003 -0.01526 -0.03923 -0.02705 -0.04791 -0.03722 C -0.05642 -0.04717 -0.0651 -0.06266 -0.07621 -0.06751 C -0.09097 -0.07399 -0.10208 -0.07769 -0.11788 -0.08 C -0.17135 -0.07907 -0.23038 -0.1022 -0.27812 -0.07006 C -0.28472 -0.06566 -0.28889 -0.0578 -0.29514 -0.05248 C -0.30104 -0.04069 -0.3092 -0.02774 -0.31406 -0.0148 C -0.32014 0.00116 -0.32708 0.02035 -0.33854 0.03052 C -0.34409 0.04162 -0.35121 0.05041 -0.35746 0.06058 C -0.36128 0.06682 -0.35972 0.07052 -0.36684 0.07075 C -0.38889 0.07145 -0.41076 0.07075 -0.43281 0.07075 " pathEditMode="relative" rAng="0" ptsTypes="ffffffffffffff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-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94 0.00647 C 0.03143 -0.01156 0.02952 -0.03399 0.04167 -0.04648 C 0.04584 -0.05087 0.05486 -0.0585 0.06042 -0.06151 C 0.06407 -0.06359 0.0717 -0.06659 0.0717 -0.06636 C 0.09497 -0.06544 0.11893 -0.06867 0.14167 -0.06151 C 0.14931 -0.05919 0.15608 -0.05364 0.16424 -0.05133 C 0.17049 -0.04601 0.17414 -0.03954 0.18125 -0.0363 C 0.18316 -0.03376 0.18455 -0.03075 0.18681 -0.0289 C 0.18854 -0.02752 0.19098 -0.02798 0.19254 -0.02636 C 0.19427 -0.02451 0.19479 -0.02081 0.19636 -0.01873 C 0.19792 -0.01665 0.2 -0.01526 0.20191 -0.01364 C 0.20677 -0.0044 0.21354 0.00023 0.21893 0.00878 C 0.22726 0.02219 0.21893 0.0104 0.22466 0.02404 C 0.22848 0.03306 0.24132 0.06127 0.24723 0.06913 C 0.25104 0.08439 0.25851 0.09688 0.26997 0.10196 C 0.28577 0.123 0.3158 0.12254 0.33594 0.12439 C 0.4316 0.12162 0.39636 0.12185 0.44167 0.12185 " pathEditMode="relative" rAng="0" ptsTypes="ffffffffffffffffA">
                                      <p:cBhvr>
                                        <p:cTn id="26" dur="2000" fill="hold"/>
                                        <p:tgtEl>
                                          <p:spTgt spid="686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1 0.03561 C 0.00833 0.03214 0.01146 0.02729 0.0158 0.02544 C 0.01962 0.02382 0.02708 0.02035 0.02708 0.02058 C 0.04288 0.02128 0.05851 0.02151 0.07431 0.0229 C 0.07743 0.02313 0.08056 0.02428 0.08368 0.02544 C 0.0875 0.02683 0.09496 0.03053 0.09496 0.03076 C 0.09931 0.03885 0.10469 0.04324 0.11007 0.05064 C 0.11267 0.06058 0.11319 0.07076 0.1158 0.0807 C 0.11667 0.117 0.11111 0.18174 0.12899 0.21642 C 0.1349 0.24 0.13056 0.26521 0.13646 0.28925 C 0.13698 0.29157 0.13906 0.30868 0.14028 0.31191 C 0.14236 0.31723 0.14792 0.32694 0.14792 0.32717 C 0.15625 0.36 0.18125 0.35076 0.20451 0.35214 C 0.20885 0.35307 0.21371 0.35237 0.21771 0.35469 C 0.21979 0.35584 0.21927 0.36116 0.22135 0.36209 C 0.22448 0.36347 0.2276 0.35977 0.2309 0.35977 " pathEditMode="relative" rAng="0" ptsTypes="fffffffffffffffA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" y="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00069 C -0.0007 0.003 2.77778E-6 0.00717 -0.00157 0.00786 C -0.01007 0.01179 -0.01233 -0.0007 -0.01788 -0.00648 C -0.02188 -0.01596 -0.0283 -0.02359 -0.03438 -0.03006 C -0.04288 -0.05041 -0.02882 -0.01896 -0.04618 -0.04648 C -0.05521 -0.06058 -0.06511 -0.07214 -0.07587 -0.08208 C -0.08264 -0.0881 -0.08282 -0.09295 -0.0908 -0.09619 C -0.10729 -0.11607 -0.12379 -0.13087 -0.14445 -0.13619 C -0.15591 -0.13549 -0.16719 -0.13156 -0.17865 -0.13156 C -0.20087 -0.13156 -0.24549 -0.13388 -0.24549 -0.13364 " pathEditMode="relative" rAng="0" ptsTypes="fffffffff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" y="-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97 0.00393 C 0.01337 -0.00185 0.01112 -0.00972 0.00487 -0.01619 C -0.0026 -0.02382 -0.02204 -0.04555 -0.02916 -0.04879 C -0.03368 -0.05087 -0.03784 -0.05434 -0.04236 -0.05642 C -0.04774 -0.05896 -0.05364 -0.05966 -0.0592 -0.06151 C -0.09878 -0.06058 -0.13854 -0.06035 -0.17812 -0.05896 C -0.18454 -0.05873 -0.19079 -0.05758 -0.19704 -0.05642 C -0.20468 -0.05503 -0.21961 -0.05133 -0.21961 -0.0511 C -0.22864 -0.04648 -0.22899 -0.04532 -0.23854 -0.04393 C -0.25173 -0.04185 -0.27812 -0.03885 -0.27812 -0.03862 C -0.28645 -0.03515 -0.29253 -0.02752 -0.30086 -0.02382 C -0.30486 -0.0155 -0.30989 -0.00925 -0.31406 -0.00116 C -0.31614 0.01109 -0.31805 0.02358 -0.32343 0.03398 C -0.32812 0.06497 -0.33697 0.09456 -0.34427 0.12462 C -0.3467 0.13433 -0.35138 0.14959 -0.36111 0.14959 C -0.38819 0.14959 -0.41527 0.14959 -0.44236 0.14959 " pathEditMode="relative" rAng="0" ptsTypes="fffffffffffffffA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" y="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57</TotalTime>
  <Words>115</Words>
  <Application>Microsoft Office PowerPoint</Application>
  <PresentationFormat>Экран (4:3)</PresentationFormat>
  <Paragraphs>54</Paragraphs>
  <Slides>19</Slides>
  <Notes>1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 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7</cp:revision>
  <dcterms:created xsi:type="dcterms:W3CDTF">2013-12-03T13:50:10Z</dcterms:created>
  <dcterms:modified xsi:type="dcterms:W3CDTF">2013-12-03T14:50:29Z</dcterms:modified>
</cp:coreProperties>
</file>