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9" r:id="rId4"/>
    <p:sldId id="294" r:id="rId5"/>
    <p:sldId id="285" r:id="rId6"/>
    <p:sldId id="259" r:id="rId7"/>
    <p:sldId id="277" r:id="rId8"/>
    <p:sldId id="296" r:id="rId9"/>
    <p:sldId id="297" r:id="rId10"/>
    <p:sldId id="272" r:id="rId11"/>
    <p:sldId id="295" r:id="rId12"/>
    <p:sldId id="271" r:id="rId13"/>
    <p:sldId id="262" r:id="rId14"/>
    <p:sldId id="292" r:id="rId15"/>
    <p:sldId id="298" r:id="rId16"/>
    <p:sldId id="299" r:id="rId17"/>
    <p:sldId id="300" r:id="rId18"/>
    <p:sldId id="301" r:id="rId19"/>
    <p:sldId id="264" r:id="rId20"/>
    <p:sldId id="28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D4E89"/>
    <a:srgbClr val="996600"/>
    <a:srgbClr val="FF6600"/>
    <a:srgbClr val="FFCC00"/>
    <a:srgbClr val="FF9900"/>
    <a:srgbClr val="FFFF99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9CB83-C224-40C7-8C67-B1E5408C932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BC1483-2B59-44AC-B22C-813EDC54A3B9}">
      <dgm:prSet phldrT="[Текст]" custT="1"/>
      <dgm:spPr>
        <a:solidFill>
          <a:srgbClr val="FF9F9F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3.</a:t>
          </a:r>
        </a:p>
        <a:p>
          <a:r>
            <a:rPr lang="ru-RU" sz="2400" b="1" dirty="0" smtClean="0">
              <a:solidFill>
                <a:schemeClr val="tx1"/>
              </a:solidFill>
              <a:latin typeface="Georgia" pitchFamily="18" charset="0"/>
            </a:rPr>
            <a:t>Познавательные </a:t>
          </a:r>
          <a:endParaRPr lang="ru-RU" sz="2400" b="1" dirty="0">
            <a:solidFill>
              <a:schemeClr val="tx1"/>
            </a:solidFill>
            <a:latin typeface="Georgia" pitchFamily="18" charset="0"/>
          </a:endParaRPr>
        </a:p>
      </dgm:t>
    </dgm:pt>
    <dgm:pt modelId="{45209321-40DB-4443-B45E-5CE0BE69ACBA}" type="parTrans" cxnId="{F343C172-6852-4CB3-8BED-CC41429F87E1}">
      <dgm:prSet/>
      <dgm:spPr/>
      <dgm:t>
        <a:bodyPr/>
        <a:lstStyle/>
        <a:p>
          <a:endParaRPr lang="ru-RU"/>
        </a:p>
      </dgm:t>
    </dgm:pt>
    <dgm:pt modelId="{720CB8F4-7203-4A09-9E9E-DD67145C33D7}" type="sibTrans" cxnId="{F343C172-6852-4CB3-8BED-CC41429F87E1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52EB8030-3DE9-45BE-8B8D-B72ACE0CED9C}">
      <dgm:prSet phldrT="[Текст]" custT="1"/>
      <dgm:spPr>
        <a:solidFill>
          <a:srgbClr val="FFD653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4.</a:t>
          </a:r>
        </a:p>
        <a:p>
          <a:r>
            <a:rPr lang="ru-RU" sz="2400" b="1" dirty="0" smtClean="0">
              <a:solidFill>
                <a:schemeClr val="tx1"/>
              </a:solidFill>
              <a:latin typeface="Georgia" pitchFamily="18" charset="0"/>
            </a:rPr>
            <a:t>Коммуникативные</a:t>
          </a:r>
          <a:endParaRPr lang="ru-RU" sz="2400" b="1" dirty="0">
            <a:solidFill>
              <a:schemeClr val="tx1"/>
            </a:solidFill>
            <a:latin typeface="Georgia" pitchFamily="18" charset="0"/>
          </a:endParaRPr>
        </a:p>
      </dgm:t>
    </dgm:pt>
    <dgm:pt modelId="{9E6DBCC7-BA21-4313-A6CF-2D043FD4D90F}" type="parTrans" cxnId="{7CB59498-4F7F-4F33-85C0-DB72426B3100}">
      <dgm:prSet/>
      <dgm:spPr/>
      <dgm:t>
        <a:bodyPr/>
        <a:lstStyle/>
        <a:p>
          <a:endParaRPr lang="ru-RU"/>
        </a:p>
      </dgm:t>
    </dgm:pt>
    <dgm:pt modelId="{A1A87B37-D1C1-4A8C-A192-9777A408A4FD}" type="sibTrans" cxnId="{7CB59498-4F7F-4F33-85C0-DB72426B3100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2ADE54B5-34EC-40C2-8996-71E97AEFFB70}">
      <dgm:prSet phldrT="[Текст]" custT="1"/>
      <dgm:spPr>
        <a:solidFill>
          <a:srgbClr val="81DEFF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1. </a:t>
          </a:r>
        </a:p>
        <a:p>
          <a:r>
            <a:rPr lang="ru-RU" sz="2800" b="1" dirty="0" smtClean="0">
              <a:solidFill>
                <a:schemeClr val="tx1"/>
              </a:solidFill>
              <a:latin typeface="Georgia" pitchFamily="18" charset="0"/>
            </a:rPr>
            <a:t>Личностные</a:t>
          </a:r>
          <a:endParaRPr lang="ru-RU" sz="2800" b="1" dirty="0">
            <a:solidFill>
              <a:schemeClr val="tx1"/>
            </a:solidFill>
            <a:latin typeface="Georgia" pitchFamily="18" charset="0"/>
          </a:endParaRPr>
        </a:p>
      </dgm:t>
    </dgm:pt>
    <dgm:pt modelId="{5B502F2A-E46B-40CB-AB29-1882C3C741E5}" type="sibTrans" cxnId="{743FE93B-33AE-421F-9BE8-3D38F6469FF3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D2BE3C98-45C0-486F-900C-98D94C41979B}" type="parTrans" cxnId="{743FE93B-33AE-421F-9BE8-3D38F6469FF3}">
      <dgm:prSet/>
      <dgm:spPr/>
      <dgm:t>
        <a:bodyPr/>
        <a:lstStyle/>
        <a:p>
          <a:endParaRPr lang="ru-RU"/>
        </a:p>
      </dgm:t>
    </dgm:pt>
    <dgm:pt modelId="{807A8F1D-B02C-4B75-B1AB-60D6C01FAA2A}">
      <dgm:prSet phldrT="[Текст]" custT="1"/>
      <dgm:spPr>
        <a:solidFill>
          <a:srgbClr val="C39BE1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2. </a:t>
          </a:r>
        </a:p>
        <a:p>
          <a:r>
            <a:rPr lang="ru-RU" sz="2400" b="1" dirty="0" smtClean="0">
              <a:solidFill>
                <a:schemeClr val="tx1"/>
              </a:solidFill>
              <a:latin typeface="Georgia" pitchFamily="18" charset="0"/>
            </a:rPr>
            <a:t>Регулятивные</a:t>
          </a:r>
          <a:endParaRPr lang="ru-RU" sz="2400" b="1" dirty="0">
            <a:solidFill>
              <a:schemeClr val="tx1"/>
            </a:solidFill>
            <a:latin typeface="Georgia" pitchFamily="18" charset="0"/>
          </a:endParaRPr>
        </a:p>
      </dgm:t>
    </dgm:pt>
    <dgm:pt modelId="{02C06846-02FF-41CE-BD0C-76E4EF1A5B8F}" type="sibTrans" cxnId="{56B661C6-A2BA-4649-9079-F7E25B4D9892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FE9B9742-5528-4ED9-B23D-25BAA9752271}" type="parTrans" cxnId="{56B661C6-A2BA-4649-9079-F7E25B4D9892}">
      <dgm:prSet/>
      <dgm:spPr/>
      <dgm:t>
        <a:bodyPr/>
        <a:lstStyle/>
        <a:p>
          <a:endParaRPr lang="ru-RU"/>
        </a:p>
      </dgm:t>
    </dgm:pt>
    <dgm:pt modelId="{738169CF-8CDC-4603-B55C-421D5F7AD9CF}" type="pres">
      <dgm:prSet presAssocID="{AAC9CB83-C224-40C7-8C67-B1E5408C93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A0623-7AA7-433D-9909-45E280C21044}" type="pres">
      <dgm:prSet presAssocID="{2ADE54B5-34EC-40C2-8996-71E97AEFFB70}" presName="node" presStyleLbl="node1" presStyleIdx="0" presStyleCnt="4" custScaleX="195361" custScaleY="84768" custRadScaleRad="155226" custRadScaleInc="-144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83E00-E62B-4A31-B7AD-636371AD7578}" type="pres">
      <dgm:prSet presAssocID="{5B502F2A-E46B-40CB-AB29-1882C3C741E5}" presName="sibTrans" presStyleLbl="sibTrans2D1" presStyleIdx="0" presStyleCnt="4" custAng="7669786" custScaleX="73973" custLinFactX="98787" custLinFactY="31796" custLinFactNeighborX="100000" custLinFactNeighborY="100000"/>
      <dgm:spPr/>
      <dgm:t>
        <a:bodyPr/>
        <a:lstStyle/>
        <a:p>
          <a:endParaRPr lang="ru-RU"/>
        </a:p>
      </dgm:t>
    </dgm:pt>
    <dgm:pt modelId="{9C1FCCA8-F809-446F-A5F2-3C75ED258B64}" type="pres">
      <dgm:prSet presAssocID="{5B502F2A-E46B-40CB-AB29-1882C3C741E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84C8D9C-88C9-4B93-959A-2ECDB22A3892}" type="pres">
      <dgm:prSet presAssocID="{807A8F1D-B02C-4B75-B1AB-60D6C01FAA2A}" presName="node" presStyleLbl="node1" presStyleIdx="1" presStyleCnt="4" custScaleX="182866" custScaleY="78825" custRadScaleRad="170116" custRadScaleInc="-6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AB442-2F4B-4703-882D-9B207133E0EA}" type="pres">
      <dgm:prSet presAssocID="{02C06846-02FF-41CE-BD0C-76E4EF1A5B8F}" presName="sibTrans" presStyleLbl="sibTrans2D1" presStyleIdx="1" presStyleCnt="4" custAng="18540705" custScaleX="42350" custLinFactX="-100000" custLinFactY="-27071" custLinFactNeighborX="-180693" custLinFactNeighborY="-100000"/>
      <dgm:spPr/>
      <dgm:t>
        <a:bodyPr/>
        <a:lstStyle/>
        <a:p>
          <a:endParaRPr lang="ru-RU"/>
        </a:p>
      </dgm:t>
    </dgm:pt>
    <dgm:pt modelId="{AD18F9BE-0CA9-4BEC-8278-38007D5332F8}" type="pres">
      <dgm:prSet presAssocID="{02C06846-02FF-41CE-BD0C-76E4EF1A5B8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385372E-88CB-488E-ABFB-E77C0D77FF0E}" type="pres">
      <dgm:prSet presAssocID="{D9BC1483-2B59-44AC-B22C-813EDC54A3B9}" presName="node" presStyleLbl="node1" presStyleIdx="2" presStyleCnt="4" custScaleX="225037" custScaleY="80826" custRadScaleRad="137821" custRadScaleInc="-98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B7A20-5B50-48FE-9882-A29B4F6116D6}" type="pres">
      <dgm:prSet presAssocID="{720CB8F4-7203-4A09-9E9E-DD67145C33D7}" presName="sibTrans" presStyleLbl="sibTrans2D1" presStyleIdx="2" presStyleCnt="4" custAng="7468483" custScaleX="552026" custLinFactX="-600000" custLinFactY="-97162" custLinFactNeighborX="-671522" custLinFactNeighborY="-100000"/>
      <dgm:spPr/>
      <dgm:t>
        <a:bodyPr/>
        <a:lstStyle/>
        <a:p>
          <a:endParaRPr lang="ru-RU"/>
        </a:p>
      </dgm:t>
    </dgm:pt>
    <dgm:pt modelId="{06E722EC-EA11-4F3E-A2E9-1CED97AAFF7E}" type="pres">
      <dgm:prSet presAssocID="{720CB8F4-7203-4A09-9E9E-DD67145C33D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A40A35B-82E5-4119-BF6E-AFE3237C5313}" type="pres">
      <dgm:prSet presAssocID="{52EB8030-3DE9-45BE-8B8D-B72ACE0CED9C}" presName="node" presStyleLbl="node1" presStyleIdx="3" presStyleCnt="4" custScaleX="223694" custScaleY="90570" custRadScaleRad="155270" custRadScaleInc="-62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842A7-7D43-4DA7-BBB1-39BA912DED8C}" type="pres">
      <dgm:prSet presAssocID="{A1A87B37-D1C1-4A8C-A192-9777A408A4FD}" presName="sibTrans" presStyleLbl="sibTrans2D1" presStyleIdx="3" presStyleCnt="4" custAng="3535945" custFlipHor="1" custScaleX="100137" custScaleY="91373" custLinFactX="358102" custLinFactY="48732" custLinFactNeighborX="400000" custLinFactNeighborY="100000"/>
      <dgm:spPr/>
      <dgm:t>
        <a:bodyPr/>
        <a:lstStyle/>
        <a:p>
          <a:endParaRPr lang="ru-RU"/>
        </a:p>
      </dgm:t>
    </dgm:pt>
    <dgm:pt modelId="{9543C957-BBB3-4BEE-8016-B870E332714D}" type="pres">
      <dgm:prSet presAssocID="{A1A87B37-D1C1-4A8C-A192-9777A408A4FD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00B6306-5D4A-42EA-81AA-E21CBD287C23}" type="presOf" srcId="{5B502F2A-E46B-40CB-AB29-1882C3C741E5}" destId="{CF083E00-E62B-4A31-B7AD-636371AD7578}" srcOrd="0" destOrd="0" presId="urn:microsoft.com/office/officeart/2005/8/layout/cycle2"/>
    <dgm:cxn modelId="{99AC05F4-A087-4256-A501-6E59E394A949}" type="presOf" srcId="{5B502F2A-E46B-40CB-AB29-1882C3C741E5}" destId="{9C1FCCA8-F809-446F-A5F2-3C75ED258B64}" srcOrd="1" destOrd="0" presId="urn:microsoft.com/office/officeart/2005/8/layout/cycle2"/>
    <dgm:cxn modelId="{EB1E3161-DEFF-4E7F-8A69-8D2B3285499B}" type="presOf" srcId="{52EB8030-3DE9-45BE-8B8D-B72ACE0CED9C}" destId="{BA40A35B-82E5-4119-BF6E-AFE3237C5313}" srcOrd="0" destOrd="0" presId="urn:microsoft.com/office/officeart/2005/8/layout/cycle2"/>
    <dgm:cxn modelId="{6F831BA4-71D7-46D8-B89E-0434A23AE327}" type="presOf" srcId="{A1A87B37-D1C1-4A8C-A192-9777A408A4FD}" destId="{0AF842A7-7D43-4DA7-BBB1-39BA912DED8C}" srcOrd="0" destOrd="0" presId="urn:microsoft.com/office/officeart/2005/8/layout/cycle2"/>
    <dgm:cxn modelId="{3E428D4B-EB31-4399-ADC5-D1DB7E84BE01}" type="presOf" srcId="{807A8F1D-B02C-4B75-B1AB-60D6C01FAA2A}" destId="{084C8D9C-88C9-4B93-959A-2ECDB22A3892}" srcOrd="0" destOrd="0" presId="urn:microsoft.com/office/officeart/2005/8/layout/cycle2"/>
    <dgm:cxn modelId="{7CB59498-4F7F-4F33-85C0-DB72426B3100}" srcId="{AAC9CB83-C224-40C7-8C67-B1E5408C9325}" destId="{52EB8030-3DE9-45BE-8B8D-B72ACE0CED9C}" srcOrd="3" destOrd="0" parTransId="{9E6DBCC7-BA21-4313-A6CF-2D043FD4D90F}" sibTransId="{A1A87B37-D1C1-4A8C-A192-9777A408A4FD}"/>
    <dgm:cxn modelId="{DC8AD4AB-79EE-45D2-9ACD-8E3909F50FAA}" type="presOf" srcId="{A1A87B37-D1C1-4A8C-A192-9777A408A4FD}" destId="{9543C957-BBB3-4BEE-8016-B870E332714D}" srcOrd="1" destOrd="0" presId="urn:microsoft.com/office/officeart/2005/8/layout/cycle2"/>
    <dgm:cxn modelId="{AA566B4A-B7FF-4928-A977-AA2DB3B17A30}" type="presOf" srcId="{2ADE54B5-34EC-40C2-8996-71E97AEFFB70}" destId="{A0DA0623-7AA7-433D-9909-45E280C21044}" srcOrd="0" destOrd="0" presId="urn:microsoft.com/office/officeart/2005/8/layout/cycle2"/>
    <dgm:cxn modelId="{56B661C6-A2BA-4649-9079-F7E25B4D9892}" srcId="{AAC9CB83-C224-40C7-8C67-B1E5408C9325}" destId="{807A8F1D-B02C-4B75-B1AB-60D6C01FAA2A}" srcOrd="1" destOrd="0" parTransId="{FE9B9742-5528-4ED9-B23D-25BAA9752271}" sibTransId="{02C06846-02FF-41CE-BD0C-76E4EF1A5B8F}"/>
    <dgm:cxn modelId="{8E058F5F-57BA-4448-A295-7460C35E5E02}" type="presOf" srcId="{720CB8F4-7203-4A09-9E9E-DD67145C33D7}" destId="{06E722EC-EA11-4F3E-A2E9-1CED97AAFF7E}" srcOrd="1" destOrd="0" presId="urn:microsoft.com/office/officeart/2005/8/layout/cycle2"/>
    <dgm:cxn modelId="{5C11D3EE-ADFB-443B-A50B-4B439D61FE8E}" type="presOf" srcId="{D9BC1483-2B59-44AC-B22C-813EDC54A3B9}" destId="{3385372E-88CB-488E-ABFB-E77C0D77FF0E}" srcOrd="0" destOrd="0" presId="urn:microsoft.com/office/officeart/2005/8/layout/cycle2"/>
    <dgm:cxn modelId="{23744B35-934A-49DA-9EC3-98A4DD526300}" type="presOf" srcId="{02C06846-02FF-41CE-BD0C-76E4EF1A5B8F}" destId="{850AB442-2F4B-4703-882D-9B207133E0EA}" srcOrd="0" destOrd="0" presId="urn:microsoft.com/office/officeart/2005/8/layout/cycle2"/>
    <dgm:cxn modelId="{F343C172-6852-4CB3-8BED-CC41429F87E1}" srcId="{AAC9CB83-C224-40C7-8C67-B1E5408C9325}" destId="{D9BC1483-2B59-44AC-B22C-813EDC54A3B9}" srcOrd="2" destOrd="0" parTransId="{45209321-40DB-4443-B45E-5CE0BE69ACBA}" sibTransId="{720CB8F4-7203-4A09-9E9E-DD67145C33D7}"/>
    <dgm:cxn modelId="{E265D37A-37E4-4504-9217-9025A4AE9760}" type="presOf" srcId="{02C06846-02FF-41CE-BD0C-76E4EF1A5B8F}" destId="{AD18F9BE-0CA9-4BEC-8278-38007D5332F8}" srcOrd="1" destOrd="0" presId="urn:microsoft.com/office/officeart/2005/8/layout/cycle2"/>
    <dgm:cxn modelId="{11C13C4E-AB9E-49AE-BDD3-E49771AFB6EA}" type="presOf" srcId="{AAC9CB83-C224-40C7-8C67-B1E5408C9325}" destId="{738169CF-8CDC-4603-B55C-421D5F7AD9CF}" srcOrd="0" destOrd="0" presId="urn:microsoft.com/office/officeart/2005/8/layout/cycle2"/>
    <dgm:cxn modelId="{743FE93B-33AE-421F-9BE8-3D38F6469FF3}" srcId="{AAC9CB83-C224-40C7-8C67-B1E5408C9325}" destId="{2ADE54B5-34EC-40C2-8996-71E97AEFFB70}" srcOrd="0" destOrd="0" parTransId="{D2BE3C98-45C0-486F-900C-98D94C41979B}" sibTransId="{5B502F2A-E46B-40CB-AB29-1882C3C741E5}"/>
    <dgm:cxn modelId="{13F777C3-5071-4BB1-8383-A3E8EE53468C}" type="presOf" srcId="{720CB8F4-7203-4A09-9E9E-DD67145C33D7}" destId="{648B7A20-5B50-48FE-9882-A29B4F6116D6}" srcOrd="0" destOrd="0" presId="urn:microsoft.com/office/officeart/2005/8/layout/cycle2"/>
    <dgm:cxn modelId="{FE89AECD-5FDD-4AF7-B6B9-6808FA718473}" type="presParOf" srcId="{738169CF-8CDC-4603-B55C-421D5F7AD9CF}" destId="{A0DA0623-7AA7-433D-9909-45E280C21044}" srcOrd="0" destOrd="0" presId="urn:microsoft.com/office/officeart/2005/8/layout/cycle2"/>
    <dgm:cxn modelId="{A3DEF709-53DB-4086-BD73-E00922B2B1F2}" type="presParOf" srcId="{738169CF-8CDC-4603-B55C-421D5F7AD9CF}" destId="{CF083E00-E62B-4A31-B7AD-636371AD7578}" srcOrd="1" destOrd="0" presId="urn:microsoft.com/office/officeart/2005/8/layout/cycle2"/>
    <dgm:cxn modelId="{350079CD-5E75-4D44-8DB3-E6A2629BD706}" type="presParOf" srcId="{CF083E00-E62B-4A31-B7AD-636371AD7578}" destId="{9C1FCCA8-F809-446F-A5F2-3C75ED258B64}" srcOrd="0" destOrd="0" presId="urn:microsoft.com/office/officeart/2005/8/layout/cycle2"/>
    <dgm:cxn modelId="{03D8ED0B-340C-4011-83D9-D48347E84E1C}" type="presParOf" srcId="{738169CF-8CDC-4603-B55C-421D5F7AD9CF}" destId="{084C8D9C-88C9-4B93-959A-2ECDB22A3892}" srcOrd="2" destOrd="0" presId="urn:microsoft.com/office/officeart/2005/8/layout/cycle2"/>
    <dgm:cxn modelId="{ECAB4B20-1498-40C2-82EA-C94C6954BB24}" type="presParOf" srcId="{738169CF-8CDC-4603-B55C-421D5F7AD9CF}" destId="{850AB442-2F4B-4703-882D-9B207133E0EA}" srcOrd="3" destOrd="0" presId="urn:microsoft.com/office/officeart/2005/8/layout/cycle2"/>
    <dgm:cxn modelId="{323AE8D0-4298-4D46-B584-E86397B1F67C}" type="presParOf" srcId="{850AB442-2F4B-4703-882D-9B207133E0EA}" destId="{AD18F9BE-0CA9-4BEC-8278-38007D5332F8}" srcOrd="0" destOrd="0" presId="urn:microsoft.com/office/officeart/2005/8/layout/cycle2"/>
    <dgm:cxn modelId="{6EF8F79D-279F-4E71-9951-DB0E017EC9B7}" type="presParOf" srcId="{738169CF-8CDC-4603-B55C-421D5F7AD9CF}" destId="{3385372E-88CB-488E-ABFB-E77C0D77FF0E}" srcOrd="4" destOrd="0" presId="urn:microsoft.com/office/officeart/2005/8/layout/cycle2"/>
    <dgm:cxn modelId="{9B5919DA-D5E2-4F88-9153-345053F8A0C7}" type="presParOf" srcId="{738169CF-8CDC-4603-B55C-421D5F7AD9CF}" destId="{648B7A20-5B50-48FE-9882-A29B4F6116D6}" srcOrd="5" destOrd="0" presId="urn:microsoft.com/office/officeart/2005/8/layout/cycle2"/>
    <dgm:cxn modelId="{42B6F38D-DF81-492D-8756-662130CC8728}" type="presParOf" srcId="{648B7A20-5B50-48FE-9882-A29B4F6116D6}" destId="{06E722EC-EA11-4F3E-A2E9-1CED97AAFF7E}" srcOrd="0" destOrd="0" presId="urn:microsoft.com/office/officeart/2005/8/layout/cycle2"/>
    <dgm:cxn modelId="{D976B4A3-A77B-46E2-81F8-6385F59BA04A}" type="presParOf" srcId="{738169CF-8CDC-4603-B55C-421D5F7AD9CF}" destId="{BA40A35B-82E5-4119-BF6E-AFE3237C5313}" srcOrd="6" destOrd="0" presId="urn:microsoft.com/office/officeart/2005/8/layout/cycle2"/>
    <dgm:cxn modelId="{D034B7E6-C6AB-463E-9A47-A11F1C5EF8E5}" type="presParOf" srcId="{738169CF-8CDC-4603-B55C-421D5F7AD9CF}" destId="{0AF842A7-7D43-4DA7-BBB1-39BA912DED8C}" srcOrd="7" destOrd="0" presId="urn:microsoft.com/office/officeart/2005/8/layout/cycle2"/>
    <dgm:cxn modelId="{575C9E6A-C601-42C7-BA7A-0EA08F0314A1}" type="presParOf" srcId="{0AF842A7-7D43-4DA7-BBB1-39BA912DED8C}" destId="{9543C957-BBB3-4BEE-8016-B870E332714D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DA0623-7AA7-433D-9909-45E280C21044}">
      <dsp:nvSpPr>
        <dsp:cNvPr id="0" name=""/>
        <dsp:cNvSpPr/>
      </dsp:nvSpPr>
      <dsp:spPr>
        <a:xfrm>
          <a:off x="0" y="1008109"/>
          <a:ext cx="3986211" cy="1729634"/>
        </a:xfrm>
        <a:prstGeom prst="ellipse">
          <a:avLst/>
        </a:prstGeom>
        <a:solidFill>
          <a:srgbClr val="81DE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1.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Georgia" pitchFamily="18" charset="0"/>
            </a:rPr>
            <a:t>Личностные</a:t>
          </a:r>
          <a:endParaRPr lang="ru-RU" sz="2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1008109"/>
        <a:ext cx="3986211" cy="1729634"/>
      </dsp:txXfrm>
    </dsp:sp>
    <dsp:sp modelId="{CF083E00-E62B-4A31-B7AD-636371AD7578}">
      <dsp:nvSpPr>
        <dsp:cNvPr id="0" name=""/>
        <dsp:cNvSpPr/>
      </dsp:nvSpPr>
      <dsp:spPr>
        <a:xfrm rot="7366893">
          <a:off x="5971129" y="2199225"/>
          <a:ext cx="592176" cy="68864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7366893">
        <a:off x="5971129" y="2199225"/>
        <a:ext cx="592176" cy="688646"/>
      </dsp:txXfrm>
    </dsp:sp>
    <dsp:sp modelId="{084C8D9C-88C9-4B93-959A-2ECDB22A3892}">
      <dsp:nvSpPr>
        <dsp:cNvPr id="0" name=""/>
        <dsp:cNvSpPr/>
      </dsp:nvSpPr>
      <dsp:spPr>
        <a:xfrm>
          <a:off x="5412740" y="601858"/>
          <a:ext cx="3731259" cy="1608371"/>
        </a:xfrm>
        <a:prstGeom prst="ellipse">
          <a:avLst/>
        </a:prstGeom>
        <a:solidFill>
          <a:srgbClr val="C39B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2.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Georgia" pitchFamily="18" charset="0"/>
            </a:rPr>
            <a:t>Регулятивные</a:t>
          </a:r>
          <a:endParaRPr lang="ru-RU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412740" y="601858"/>
        <a:ext cx="3731259" cy="1608371"/>
      </dsp:txXfrm>
    </dsp:sp>
    <dsp:sp modelId="{850AB442-2F4B-4703-882D-9B207133E0EA}">
      <dsp:nvSpPr>
        <dsp:cNvPr id="0" name=""/>
        <dsp:cNvSpPr/>
      </dsp:nvSpPr>
      <dsp:spPr>
        <a:xfrm rot="2706592">
          <a:off x="3207009" y="2153858"/>
          <a:ext cx="541698" cy="68864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2706592">
        <a:off x="3207009" y="2153858"/>
        <a:ext cx="541698" cy="688646"/>
      </dsp:txXfrm>
    </dsp:sp>
    <dsp:sp modelId="{3385372E-88CB-488E-ABFB-E77C0D77FF0E}">
      <dsp:nvSpPr>
        <dsp:cNvPr id="0" name=""/>
        <dsp:cNvSpPr/>
      </dsp:nvSpPr>
      <dsp:spPr>
        <a:xfrm>
          <a:off x="4552269" y="4608511"/>
          <a:ext cx="4591730" cy="1649200"/>
        </a:xfrm>
        <a:prstGeom prst="ellipse">
          <a:avLst/>
        </a:prstGeom>
        <a:solidFill>
          <a:srgbClr val="FF9F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3.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Georgia" pitchFamily="18" charset="0"/>
            </a:rPr>
            <a:t>Познавательные </a:t>
          </a:r>
          <a:endParaRPr lang="ru-RU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552269" y="4608511"/>
        <a:ext cx="4591730" cy="1649200"/>
      </dsp:txXfrm>
    </dsp:sp>
    <dsp:sp modelId="{648B7A20-5B50-48FE-9882-A29B4F6116D6}">
      <dsp:nvSpPr>
        <dsp:cNvPr id="0" name=""/>
        <dsp:cNvSpPr/>
      </dsp:nvSpPr>
      <dsp:spPr>
        <a:xfrm rot="18679609">
          <a:off x="2913940" y="3457703"/>
          <a:ext cx="591972" cy="68864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18679609">
        <a:off x="2913940" y="3457703"/>
        <a:ext cx="591972" cy="688646"/>
      </dsp:txXfrm>
    </dsp:sp>
    <dsp:sp modelId="{BA40A35B-82E5-4119-BF6E-AFE3237C5313}">
      <dsp:nvSpPr>
        <dsp:cNvPr id="0" name=""/>
        <dsp:cNvSpPr/>
      </dsp:nvSpPr>
      <dsp:spPr>
        <a:xfrm>
          <a:off x="0" y="3960431"/>
          <a:ext cx="4564327" cy="1848020"/>
        </a:xfrm>
        <a:prstGeom prst="ellipse">
          <a:avLst/>
        </a:prstGeom>
        <a:solidFill>
          <a:srgbClr val="FFD6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4.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Georgia" pitchFamily="18" charset="0"/>
            </a:rPr>
            <a:t>Коммуникативные</a:t>
          </a:r>
          <a:endParaRPr lang="ru-RU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3960431"/>
        <a:ext cx="4564327" cy="1848020"/>
      </dsp:txXfrm>
    </dsp:sp>
    <dsp:sp modelId="{0AF842A7-7D43-4DA7-BBB1-39BA912DED8C}">
      <dsp:nvSpPr>
        <dsp:cNvPr id="0" name=""/>
        <dsp:cNvSpPr/>
      </dsp:nvSpPr>
      <dsp:spPr>
        <a:xfrm rot="2193017" flipH="1">
          <a:off x="6751319" y="4077042"/>
          <a:ext cx="652665" cy="62923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2193017" flipH="1">
        <a:off x="6751319" y="4077042"/>
        <a:ext cx="652665" cy="629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0D0DF-497A-4E69-9283-ABA2E26AC073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30A24-1968-41D0-88FD-480CE8847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37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7E4BEB-B5EA-42B9-A5E3-BC1A92D968B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3ECCC6-E8DD-4122-9F6D-C7121F0FE2C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AEB41-511C-4D99-AE29-18F371A0B8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D825C-6E84-4C4F-8EAA-418A12A86A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DA84E-3AA5-4274-BB0E-3D89929A00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1A84A-DBE9-4157-89C5-E71437F2AF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5F436-C6F4-430E-B1A0-B11CFDE2FD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1B2AC-FE36-453A-9F9C-98095C53E3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382A-F934-4747-8153-EA6D6565B4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45F0F-CD68-4BDA-B7C6-06D814FC38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D4FE2-15F3-4753-8174-E851E9CA6F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6648F-CEF0-464F-9C77-480FEF2A52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F6A55-7E5F-46F6-8F2F-E2E014D409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6E90CE-1B92-41BF-8E81-23D59360F18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intex-press.by/get_img?ImageId=10516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intex-press.by/get_img?ImageId=10516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fisnyak.ru/_nw/22/62326330.jpg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Rectangle 101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752600"/>
            <a:ext cx="7543800" cy="2667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800" b="1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chemeClr val="accent2"/>
                </a:solidFill>
                <a:latin typeface="Georgia" pitchFamily="18" charset="0"/>
              </a:rPr>
              <a:t>Методы и приемы формирования </a:t>
            </a:r>
            <a:r>
              <a:rPr lang="ru-RU" sz="2800" b="1" i="1" dirty="0">
                <a:solidFill>
                  <a:schemeClr val="accent2"/>
                </a:solidFill>
                <a:latin typeface="Georgia" pitchFamily="18" charset="0"/>
              </a:rPr>
              <a:t>универсальных</a:t>
            </a:r>
          </a:p>
          <a:p>
            <a:pPr>
              <a:lnSpc>
                <a:spcPct val="80000"/>
              </a:lnSpc>
            </a:pPr>
            <a:r>
              <a:rPr lang="ru-RU" sz="2800" b="1" i="1" dirty="0">
                <a:solidFill>
                  <a:schemeClr val="accent2"/>
                </a:solidFill>
                <a:latin typeface="Georgia" pitchFamily="18" charset="0"/>
              </a:rPr>
              <a:t>учебных действий</a:t>
            </a:r>
          </a:p>
          <a:p>
            <a:pPr>
              <a:lnSpc>
                <a:spcPct val="80000"/>
              </a:lnSpc>
            </a:pPr>
            <a:r>
              <a:rPr lang="ru-RU" sz="2800" b="1" i="1" dirty="0">
                <a:solidFill>
                  <a:schemeClr val="accent2"/>
                </a:solidFill>
                <a:latin typeface="Georgia" pitchFamily="18" charset="0"/>
              </a:rPr>
              <a:t>на уроках </a:t>
            </a:r>
            <a:r>
              <a:rPr lang="ru-RU" sz="2800" b="1" i="1" dirty="0" smtClean="0">
                <a:solidFill>
                  <a:schemeClr val="accent2"/>
                </a:solidFill>
                <a:latin typeface="Georgia" pitchFamily="18" charset="0"/>
              </a:rPr>
              <a:t>математики в начальной школе.</a:t>
            </a:r>
            <a:endParaRPr lang="ru-RU" sz="2800" b="1" i="1" dirty="0">
              <a:solidFill>
                <a:schemeClr val="accent2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2286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Коммуникативные  УУД</a:t>
            </a:r>
          </a:p>
        </p:txBody>
      </p:sp>
      <p:pic>
        <p:nvPicPr>
          <p:cNvPr id="3" name="Рисунок 2" descr="http://www.xsp.ru/pub/pub00391/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1295400"/>
            <a:ext cx="18970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62000" y="762000"/>
            <a:ext cx="25555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Игра «</a:t>
            </a:r>
            <a:r>
              <a:rPr lang="ru-RU" sz="2400" dirty="0" err="1">
                <a:latin typeface="Georgia" pitchFamily="18" charset="0"/>
              </a:rPr>
              <a:t>Танграм</a:t>
            </a:r>
            <a:r>
              <a:rPr lang="ru-RU" sz="2400" dirty="0">
                <a:latin typeface="Georgia" pitchFamily="18" charset="0"/>
              </a:rPr>
              <a:t>»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895600" y="1828800"/>
            <a:ext cx="624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Квадрат размером 15 Х 15 (10 Х 10)</a:t>
            </a:r>
          </a:p>
          <a:p>
            <a:r>
              <a:rPr lang="ru-RU" sz="2400" dirty="0"/>
              <a:t>разрежьте так, как показано на рисунке.</a:t>
            </a:r>
          </a:p>
        </p:txBody>
      </p:sp>
      <p:pic>
        <p:nvPicPr>
          <p:cNvPr id="2" name="Picture 3" descr="D:\ЮЛЕНЬКА\дрУЧЕБА\4 КУРС\ИИКТО для проекта\Новая папка\TangramCand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429000"/>
            <a:ext cx="13509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667000" y="47244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Попробуй собрать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62000" y="6019800"/>
            <a:ext cx="158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Подсвечник</a:t>
            </a:r>
          </a:p>
        </p:txBody>
      </p:sp>
      <p:pic>
        <p:nvPicPr>
          <p:cNvPr id="21519" name="Picture 15" descr="Отсканировано 0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05400" y="3505200"/>
            <a:ext cx="904875" cy="2405063"/>
          </a:xfrm>
          <a:prstGeom prst="rect">
            <a:avLst/>
          </a:prstGeom>
          <a:noFill/>
        </p:spPr>
      </p:pic>
      <p:pic>
        <p:nvPicPr>
          <p:cNvPr id="21520" name="Picture 16" descr="Отсканировано 0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2800" y="3505200"/>
            <a:ext cx="1076325" cy="2355850"/>
          </a:xfrm>
          <a:prstGeom prst="rect">
            <a:avLst/>
          </a:prstGeom>
          <a:noFill/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105400" y="6019800"/>
            <a:ext cx="91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Свеча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7162800" y="6019800"/>
            <a:ext cx="101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Буква Е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43434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19812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066800" y="2286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Личностные УУД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62000" y="99060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dirty="0"/>
              <a:t>     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66800" y="513568"/>
            <a:ext cx="769620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1. Митя с папой удили рыбу. Митя поймал 4 рыбки, а папа – на 2 рыбки больше. Сколько рыбок поймал папа? Сколько всего рыбок поймали Митя и папа?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(Нравственно-этическая ориентация.)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2. У Алёшиной собаки родились 5 щенков. Для 3 щенков он уже нашёл хороших хозяев. Сколько ещё щенков осталось?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(Нравственно-этическая ориентация.)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2719387" cy="180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3200400" cy="213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95400" y="2286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Регулятивные УУД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90600" y="1143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0502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95800"/>
            <a:ext cx="990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4" name="Picture 24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1419225" cy="1400175"/>
          </a:xfrm>
          <a:prstGeom prst="rect">
            <a:avLst/>
          </a:prstGeom>
          <a:noFill/>
        </p:spPr>
      </p:pic>
      <p:cxnSp>
        <p:nvCxnSpPr>
          <p:cNvPr id="20506" name="AutoShape 26"/>
          <p:cNvCxnSpPr>
            <a:cxnSpLocks noChangeShapeType="1"/>
          </p:cNvCxnSpPr>
          <p:nvPr/>
        </p:nvCxnSpPr>
        <p:spPr bwMode="auto">
          <a:xfrm flipH="1">
            <a:off x="1066800" y="3124200"/>
            <a:ext cx="1143000" cy="137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1828800" y="4114800"/>
            <a:ext cx="1557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149,6 млн.км</a:t>
            </a: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3733800" y="1600200"/>
            <a:ext cx="48926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Среднее расстояние от Земли до Солнца равно ? км. Солнечный свет распространяется со скоростью ? км/с. Вычислите (примерно), за сколько минут луч света от Солнца доходит до Земли. При расчетах расстояние округлите до целых.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Познавательные УУД</a:t>
            </a:r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990600" y="1022350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Решите уравнение:         28k + 30n + 31m = 365</a:t>
            </a:r>
            <a:r>
              <a:rPr lang="ru-RU" dirty="0">
                <a:latin typeface="Georgia" pitchFamily="18" charset="0"/>
              </a:rPr>
              <a:t> </a:t>
            </a:r>
          </a:p>
        </p:txBody>
      </p:sp>
      <p:pic>
        <p:nvPicPr>
          <p:cNvPr id="51204" name="Picture 4" descr="Картинка 13 из 1609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438400"/>
            <a:ext cx="44243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5257800" y="2133600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Говорят, уравнение вызывает сомнение, </a:t>
            </a:r>
          </a:p>
          <a:p>
            <a:r>
              <a:rPr lang="ru-RU" sz="2400" dirty="0">
                <a:latin typeface="Georgia" pitchFamily="18" charset="0"/>
              </a:rPr>
              <a:t>но итогом сомнения может быть озарение!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90600" y="457200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Решите уравнение:         28k + 30n + 31m = 365</a:t>
            </a:r>
            <a:r>
              <a:rPr lang="ru-RU" dirty="0">
                <a:latin typeface="Georgia" pitchFamily="18" charset="0"/>
              </a:rPr>
              <a:t> </a:t>
            </a:r>
          </a:p>
        </p:txBody>
      </p:sp>
      <p:pic>
        <p:nvPicPr>
          <p:cNvPr id="51204" name="Picture 4" descr="Картинка 13 из 1609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44243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90600" y="114300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Говорят, уравнение вызывает сомнение, </a:t>
            </a:r>
          </a:p>
          <a:p>
            <a:r>
              <a:rPr lang="ru-RU" sz="2400" dirty="0">
                <a:latin typeface="Georgia" pitchFamily="18" charset="0"/>
              </a:rPr>
              <a:t>но итогом сомнения может быть озарение!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114800" y="2133600"/>
            <a:ext cx="48013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365 – количество дней в году</a:t>
            </a:r>
          </a:p>
          <a:p>
            <a:r>
              <a:rPr lang="ru-RU" sz="2400" dirty="0">
                <a:latin typeface="Georgia" pitchFamily="18" charset="0"/>
              </a:rPr>
              <a:t>28 – количество дней в феврале</a:t>
            </a:r>
          </a:p>
          <a:p>
            <a:r>
              <a:rPr lang="ru-RU" sz="2400" dirty="0">
                <a:latin typeface="Georgia" pitchFamily="18" charset="0"/>
              </a:rPr>
              <a:t>30 – количество дней имеют </a:t>
            </a:r>
          </a:p>
          <a:p>
            <a:r>
              <a:rPr lang="ru-RU" sz="2400" dirty="0">
                <a:latin typeface="Georgia" pitchFamily="18" charset="0"/>
              </a:rPr>
              <a:t>4 месяца в году</a:t>
            </a:r>
          </a:p>
          <a:p>
            <a:r>
              <a:rPr lang="ru-RU" sz="2400" dirty="0">
                <a:latin typeface="Georgia" pitchFamily="18" charset="0"/>
              </a:rPr>
              <a:t>31 – количество дней имеют </a:t>
            </a:r>
          </a:p>
          <a:p>
            <a:r>
              <a:rPr lang="ru-RU" sz="2400" dirty="0">
                <a:latin typeface="Georgia" pitchFamily="18" charset="0"/>
              </a:rPr>
              <a:t>7 месяцев в году</a:t>
            </a:r>
          </a:p>
          <a:p>
            <a:r>
              <a:rPr lang="en-US" sz="2400" dirty="0">
                <a:latin typeface="Georgia" pitchFamily="18" charset="0"/>
              </a:rPr>
              <a:t>K = 1</a:t>
            </a:r>
            <a:r>
              <a:rPr lang="ru-RU" sz="2400" dirty="0">
                <a:latin typeface="Georgia" pitchFamily="18" charset="0"/>
              </a:rPr>
              <a:t>,  </a:t>
            </a:r>
            <a:r>
              <a:rPr lang="en-US" sz="2400" dirty="0">
                <a:latin typeface="Georgia" pitchFamily="18" charset="0"/>
              </a:rPr>
              <a:t>n = 4</a:t>
            </a:r>
            <a:r>
              <a:rPr lang="ru-RU" sz="2400" dirty="0">
                <a:latin typeface="Georgia" pitchFamily="18" charset="0"/>
              </a:rPr>
              <a:t>,   </a:t>
            </a:r>
            <a:r>
              <a:rPr lang="en-US" sz="2400" dirty="0">
                <a:latin typeface="Georgia" pitchFamily="18" charset="0"/>
              </a:rPr>
              <a:t>m = </a:t>
            </a:r>
            <a:r>
              <a:rPr lang="ru-RU" sz="2400" dirty="0">
                <a:latin typeface="Georgia" pitchFamily="18" charset="0"/>
              </a:rPr>
              <a:t>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-557501"/>
            <a:ext cx="8990923" cy="157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1740" rIns="9144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Педагогические приёмы для формирования УУД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72A0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914400"/>
          <a:ext cx="8153400" cy="5237480"/>
        </p:xfrm>
        <a:graphic>
          <a:graphicData uri="http://schemas.openxmlformats.org/drawingml/2006/table">
            <a:tbl>
              <a:tblPr/>
              <a:tblGrid>
                <a:gridCol w="1492533"/>
                <a:gridCol w="2717293"/>
                <a:gridCol w="3943574"/>
              </a:tblGrid>
              <a:tr h="11079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Приемы педагогической техники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развития УУД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955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 массивом.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Выход за пределы.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Отсроченная реакция.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Лови ошибку.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Театрализация.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Идеальное задание.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Смыслообразование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— установление учащимися связи между целью учебной деятельности и ее мотивом. 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Нравственно-этическая ориентация, в том числе и оценивание усваиваемого содержания. Самоопределение. 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Самоопределение,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смыслообразование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2000" y="228600"/>
          <a:ext cx="7696200" cy="6446520"/>
        </p:xfrm>
        <a:graphic>
          <a:graphicData uri="http://schemas.openxmlformats.org/drawingml/2006/table">
            <a:tbl>
              <a:tblPr/>
              <a:tblGrid>
                <a:gridCol w="1524000"/>
                <a:gridCol w="2449761"/>
                <a:gridCol w="3722439"/>
              </a:tblGrid>
              <a:tr h="62484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Лист защиты»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Обсуждаем домашнее задание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Резюме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Вход в урок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Идеальный опрос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Отсроченная реакция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Вопрос к тексту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Лови ошибку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Повторяем с контролем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Знакомьтесь с критериями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Показательный ответ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Саморегуляция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как способность к преодолению препятствий. 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Оценка — выделение и осознание учащимися того, что уже усвоено и что еще нужно усвоить, осознание качества и уровня усвоения. Прогнозирование, контроль, коррекция, оценка.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Саморегуляция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как способность к мобилизации сил, к волевому усилию. 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Контроль в форме сличения способа действия и его результата с заданным эталоном для обнаружения отклонений и отличий от эталона. Планирование, коррекция. 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Целеполагание как постановка учебной задачи на основе соотнесения того/что уже известно и усвоено учащимися, и того, что еще неизвестно. Контроль в форме сличения способа действия и его результата с заданным эталоном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228600"/>
          <a:ext cx="8229600" cy="6126480"/>
        </p:xfrm>
        <a:graphic>
          <a:graphicData uri="http://schemas.openxmlformats.org/drawingml/2006/table">
            <a:tbl>
              <a:tblPr/>
              <a:tblGrid>
                <a:gridCol w="1508659"/>
                <a:gridCol w="2134496"/>
                <a:gridCol w="4586445"/>
              </a:tblGrid>
              <a:tr h="5292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льные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Свои примеры.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Удивляй.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Фантастическая добавка. Пересечение тем.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Дай себе помочь.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Повторяем с контролем.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"Да" и "Нет“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говорите.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Опрос "по цепочке".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Опрос-итог.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Тренировочная контрольная работа.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Блицконтрольная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 и выделение необходимой информации; рефлексия способов и условий действия, контроль и оценка процесса и результатов деятельности.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Самостоятельное создание алгоритмов деятельности при решении проблем творческого и поискового характера.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Общеучебные универсальные действия — поиск и выделение необходимой информации, структурирование знаний.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Логические универсальные действия: построение логической цепи рассуждений; подведение под понятие, выведение следствий.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Общеучебные универсальные действия (рефлексия способов и условий действия, контроль и оценка процесса и результатов деятельности)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36588" y="1066800"/>
          <a:ext cx="8202612" cy="4648200"/>
        </p:xfrm>
        <a:graphic>
          <a:graphicData uri="http://schemas.openxmlformats.org/drawingml/2006/table">
            <a:tbl>
              <a:tblPr/>
              <a:tblGrid>
                <a:gridCol w="1943892"/>
                <a:gridCol w="2291343"/>
                <a:gridCol w="3967377"/>
              </a:tblGrid>
              <a:tr h="46482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Взаимоопрос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работы в группах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"Да" и "Нет" говорите.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Советуйтесь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учебного сотрудничества со сверстниками, постановка вопросов — инициативное сотрудничество в поиске и сборе информации, умение полно и точно выражать свои мысли. Планирование учебного сотрудничества с учителем, инициативное сотрудничество в поиске и сборе информации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14400" y="381000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400" b="1" i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Процесс работы по теме «Формирование универсальных учебных действий» - это попытка осознать, какие требования предъявляет учительству внешний мир.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38200" y="2362200"/>
            <a:ext cx="7924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400" b="1" i="1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Главная польза тщательного изучения многочисленных документов - формирование личных представлений о системе, в которой работаешь и собираешься работать дальше.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2400" b="1" i="1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38200" y="441960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400" b="1" i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Формирование универсальных учебных действий у каждого учащегося – это жизненная необходимость!!!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0600" y="1905000"/>
            <a:ext cx="7448550" cy="23225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i="1">
                <a:solidFill>
                  <a:srgbClr val="996600"/>
                </a:solidFill>
                <a:latin typeface="Constantia" pitchFamily="18" charset="0"/>
              </a:rPr>
              <a:t>Наша задача не предвидеть будущее, а творить его уже сегодня, ведь будущее всегда заложено в настоящем!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375" cy="681990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14400" y="1600200"/>
            <a:ext cx="6858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996600"/>
                </a:solidFill>
                <a:latin typeface="Georgia" pitchFamily="18" charset="0"/>
              </a:rPr>
              <a:t>Творчество на деле существует </a:t>
            </a:r>
          </a:p>
          <a:p>
            <a:r>
              <a:rPr lang="ru-RU" sz="2800" b="1" i="1" dirty="0">
                <a:solidFill>
                  <a:srgbClr val="996600"/>
                </a:solidFill>
                <a:latin typeface="Georgia" pitchFamily="18" charset="0"/>
              </a:rPr>
              <a:t>не только там,</a:t>
            </a:r>
          </a:p>
          <a:p>
            <a:r>
              <a:rPr lang="ru-RU" sz="2800" b="1" i="1" dirty="0">
                <a:solidFill>
                  <a:srgbClr val="996600"/>
                </a:solidFill>
                <a:latin typeface="Georgia" pitchFamily="18" charset="0"/>
              </a:rPr>
              <a:t>где оно создаёт великие исторические произведения.</a:t>
            </a:r>
          </a:p>
          <a:p>
            <a:r>
              <a:rPr lang="ru-RU" sz="2800" b="1" i="1" dirty="0">
                <a:solidFill>
                  <a:srgbClr val="996600"/>
                </a:solidFill>
                <a:latin typeface="Georgia" pitchFamily="18" charset="0"/>
              </a:rPr>
              <a:t>Но везде, где человек воображает, комбинирует, изменяет и созидает что-либо новое.</a:t>
            </a:r>
          </a:p>
          <a:p>
            <a:r>
              <a:rPr lang="ru-RU" sz="2800" b="1" i="1" dirty="0">
                <a:solidFill>
                  <a:srgbClr val="996600"/>
                </a:solidFill>
                <a:latin typeface="Georgia" pitchFamily="18" charset="0"/>
              </a:rPr>
              <a:t>                            </a:t>
            </a:r>
            <a:r>
              <a:rPr lang="ru-RU" sz="2000" i="1" dirty="0" err="1">
                <a:solidFill>
                  <a:srgbClr val="996600"/>
                </a:solidFill>
                <a:latin typeface="Georgia" pitchFamily="18" charset="0"/>
              </a:rPr>
              <a:t>Л.С.Выготский</a:t>
            </a:r>
            <a:r>
              <a:rPr lang="ru-RU" sz="2000" i="1" dirty="0">
                <a:solidFill>
                  <a:srgbClr val="996600"/>
                </a:solidFill>
                <a:latin typeface="Georgia" pitchFamily="18" charset="0"/>
              </a:rPr>
              <a:t> </a:t>
            </a:r>
            <a:r>
              <a:rPr lang="ru-RU" sz="2800" b="1" i="1" dirty="0">
                <a:solidFill>
                  <a:srgbClr val="996600"/>
                </a:solidFill>
              </a:rPr>
              <a:t>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 rot="-340133">
            <a:off x="838200" y="1219200"/>
            <a:ext cx="7891463" cy="232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340133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rPr>
              <a:t>СПАСИБО</a:t>
            </a:r>
          </a:p>
          <a:p>
            <a:pPr algn="ctr"/>
            <a:r>
              <a:rPr lang="ru-RU" sz="60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340133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rPr>
              <a:t>ЗА ВНИМАНИЕ</a:t>
            </a:r>
          </a:p>
        </p:txBody>
      </p:sp>
      <p:pic>
        <p:nvPicPr>
          <p:cNvPr id="4" name="Рисунок 3" descr="school0301[1]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4648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0" y="103188"/>
            <a:ext cx="36631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Актуальность</a:t>
            </a:r>
          </a:p>
        </p:txBody>
      </p:sp>
      <p:sp>
        <p:nvSpPr>
          <p:cNvPr id="13" name="Прямоугольник с двумя скругленными противолежащими углами 12"/>
          <p:cNvSpPr>
            <a:spLocks noChangeArrowheads="1"/>
          </p:cNvSpPr>
          <p:nvPr/>
        </p:nvSpPr>
        <p:spPr bwMode="auto">
          <a:xfrm>
            <a:off x="838200" y="914400"/>
            <a:ext cx="4343400" cy="1295400"/>
          </a:xfrm>
          <a:custGeom>
            <a:avLst/>
            <a:gdLst>
              <a:gd name="T0" fmla="*/ 3000375 w 3000375"/>
              <a:gd name="T1" fmla="*/ 678656 h 1357312"/>
              <a:gd name="T2" fmla="*/ 1500188 w 3000375"/>
              <a:gd name="T3" fmla="*/ 1357312 h 1357312"/>
              <a:gd name="T4" fmla="*/ 0 w 3000375"/>
              <a:gd name="T5" fmla="*/ 678656 h 1357312"/>
              <a:gd name="T6" fmla="*/ 1500188 w 3000375"/>
              <a:gd name="T7" fmla="*/ 0 h 13573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59852 w 3000375"/>
              <a:gd name="T13" fmla="*/ 159852 h 1357312"/>
              <a:gd name="T14" fmla="*/ 2840523 w 3000375"/>
              <a:gd name="T15" fmla="*/ 1197460 h 1357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0375" h="1357312">
                <a:moveTo>
                  <a:pt x="545775" y="0"/>
                </a:moveTo>
                <a:lnTo>
                  <a:pt x="3000375" y="0"/>
                </a:lnTo>
                <a:lnTo>
                  <a:pt x="3000375" y="811537"/>
                </a:lnTo>
                <a:cubicBezTo>
                  <a:pt x="3000375" y="1112960"/>
                  <a:pt x="2756023" y="1357311"/>
                  <a:pt x="2454600" y="1357312"/>
                </a:cubicBezTo>
                <a:lnTo>
                  <a:pt x="0" y="1357312"/>
                </a:lnTo>
                <a:lnTo>
                  <a:pt x="0" y="545775"/>
                </a:lnTo>
                <a:cubicBezTo>
                  <a:pt x="0" y="244352"/>
                  <a:pt x="244352" y="0"/>
                  <a:pt x="545775" y="1"/>
                </a:cubicBezTo>
                <a:cubicBezTo>
                  <a:pt x="545775" y="1"/>
                  <a:pt x="545775" y="1"/>
                  <a:pt x="545775" y="1"/>
                </a:cubicBezTo>
                <a:close/>
              </a:path>
            </a:pathLst>
          </a:custGeom>
          <a:solidFill>
            <a:srgbClr val="FFFF66"/>
          </a:solidFill>
          <a:ln w="38100" algn="ctr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i="1" dirty="0">
                <a:solidFill>
                  <a:srgbClr val="996600"/>
                </a:solidFill>
                <a:latin typeface="Georgia" pitchFamily="18" charset="0"/>
              </a:rPr>
              <a:t>Запросы современного информационного общества</a:t>
            </a:r>
          </a:p>
        </p:txBody>
      </p:sp>
      <p:sp>
        <p:nvSpPr>
          <p:cNvPr id="2" name="Прямоугольник с двумя скругленными противолежащими углами 12"/>
          <p:cNvSpPr>
            <a:spLocks noChangeArrowheads="1"/>
          </p:cNvSpPr>
          <p:nvPr/>
        </p:nvSpPr>
        <p:spPr bwMode="auto">
          <a:xfrm>
            <a:off x="914400" y="4724400"/>
            <a:ext cx="4267200" cy="1524000"/>
          </a:xfrm>
          <a:custGeom>
            <a:avLst/>
            <a:gdLst>
              <a:gd name="T0" fmla="*/ 3000375 w 3000375"/>
              <a:gd name="T1" fmla="*/ 678656 h 1357312"/>
              <a:gd name="T2" fmla="*/ 1500188 w 3000375"/>
              <a:gd name="T3" fmla="*/ 1357312 h 1357312"/>
              <a:gd name="T4" fmla="*/ 0 w 3000375"/>
              <a:gd name="T5" fmla="*/ 678656 h 1357312"/>
              <a:gd name="T6" fmla="*/ 1500188 w 3000375"/>
              <a:gd name="T7" fmla="*/ 0 h 13573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59852 w 3000375"/>
              <a:gd name="T13" fmla="*/ 159852 h 1357312"/>
              <a:gd name="T14" fmla="*/ 2840523 w 3000375"/>
              <a:gd name="T15" fmla="*/ 1197460 h 1357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0375" h="1357312">
                <a:moveTo>
                  <a:pt x="545775" y="0"/>
                </a:moveTo>
                <a:lnTo>
                  <a:pt x="3000375" y="0"/>
                </a:lnTo>
                <a:lnTo>
                  <a:pt x="3000375" y="811537"/>
                </a:lnTo>
                <a:cubicBezTo>
                  <a:pt x="3000375" y="1112960"/>
                  <a:pt x="2756023" y="1357311"/>
                  <a:pt x="2454600" y="1357312"/>
                </a:cubicBezTo>
                <a:lnTo>
                  <a:pt x="0" y="1357312"/>
                </a:lnTo>
                <a:lnTo>
                  <a:pt x="0" y="545775"/>
                </a:lnTo>
                <a:cubicBezTo>
                  <a:pt x="0" y="244352"/>
                  <a:pt x="244352" y="0"/>
                  <a:pt x="545775" y="1"/>
                </a:cubicBezTo>
                <a:cubicBezTo>
                  <a:pt x="545775" y="1"/>
                  <a:pt x="545775" y="1"/>
                  <a:pt x="545775" y="1"/>
                </a:cubicBezTo>
                <a:close/>
              </a:path>
            </a:pathLst>
          </a:custGeom>
          <a:solidFill>
            <a:srgbClr val="FFFF66"/>
          </a:solidFill>
          <a:ln w="38100" algn="ctr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i="1" dirty="0">
                <a:solidFill>
                  <a:srgbClr val="996600"/>
                </a:solidFill>
                <a:latin typeface="Georgia" pitchFamily="18" charset="0"/>
              </a:rPr>
              <a:t>Федеральный Государственный образовательный стандарт</a:t>
            </a:r>
          </a:p>
        </p:txBody>
      </p:sp>
      <p:sp>
        <p:nvSpPr>
          <p:cNvPr id="3" name="Прямоугольник с двумя скругленными противолежащими углами 12"/>
          <p:cNvSpPr>
            <a:spLocks noChangeArrowheads="1"/>
          </p:cNvSpPr>
          <p:nvPr/>
        </p:nvSpPr>
        <p:spPr bwMode="auto">
          <a:xfrm>
            <a:off x="914400" y="2743200"/>
            <a:ext cx="4191000" cy="1524000"/>
          </a:xfrm>
          <a:custGeom>
            <a:avLst/>
            <a:gdLst>
              <a:gd name="T0" fmla="*/ 3000375 w 3000375"/>
              <a:gd name="T1" fmla="*/ 678656 h 1357312"/>
              <a:gd name="T2" fmla="*/ 1500188 w 3000375"/>
              <a:gd name="T3" fmla="*/ 1357312 h 1357312"/>
              <a:gd name="T4" fmla="*/ 0 w 3000375"/>
              <a:gd name="T5" fmla="*/ 678656 h 1357312"/>
              <a:gd name="T6" fmla="*/ 1500188 w 3000375"/>
              <a:gd name="T7" fmla="*/ 0 h 13573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59852 w 3000375"/>
              <a:gd name="T13" fmla="*/ 159852 h 1357312"/>
              <a:gd name="T14" fmla="*/ 2840523 w 3000375"/>
              <a:gd name="T15" fmla="*/ 1197460 h 1357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0375" h="1357312">
                <a:moveTo>
                  <a:pt x="545775" y="0"/>
                </a:moveTo>
                <a:lnTo>
                  <a:pt x="3000375" y="0"/>
                </a:lnTo>
                <a:lnTo>
                  <a:pt x="3000375" y="811537"/>
                </a:lnTo>
                <a:cubicBezTo>
                  <a:pt x="3000375" y="1112960"/>
                  <a:pt x="2756023" y="1357311"/>
                  <a:pt x="2454600" y="1357312"/>
                </a:cubicBezTo>
                <a:lnTo>
                  <a:pt x="0" y="1357312"/>
                </a:lnTo>
                <a:lnTo>
                  <a:pt x="0" y="545775"/>
                </a:lnTo>
                <a:cubicBezTo>
                  <a:pt x="0" y="244352"/>
                  <a:pt x="244352" y="0"/>
                  <a:pt x="545775" y="1"/>
                </a:cubicBezTo>
                <a:cubicBezTo>
                  <a:pt x="545775" y="1"/>
                  <a:pt x="545775" y="1"/>
                  <a:pt x="545775" y="1"/>
                </a:cubicBezTo>
                <a:close/>
              </a:path>
            </a:pathLst>
          </a:custGeom>
          <a:solidFill>
            <a:srgbClr val="FFFF66"/>
          </a:solidFill>
          <a:ln w="38100" algn="ctr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i="1" dirty="0">
                <a:solidFill>
                  <a:srgbClr val="996600"/>
                </a:solidFill>
                <a:latin typeface="Georgia" pitchFamily="18" charset="0"/>
              </a:rPr>
              <a:t>Концепция модернизации российского образования</a:t>
            </a:r>
          </a:p>
        </p:txBody>
      </p:sp>
      <p:sp>
        <p:nvSpPr>
          <p:cNvPr id="18441" name="AutoShape 9"/>
          <p:cNvSpPr>
            <a:spLocks/>
          </p:cNvSpPr>
          <p:nvPr/>
        </p:nvSpPr>
        <p:spPr bwMode="auto">
          <a:xfrm>
            <a:off x="5029200" y="762000"/>
            <a:ext cx="762000" cy="5562600"/>
          </a:xfrm>
          <a:prstGeom prst="rightBrace">
            <a:avLst>
              <a:gd name="adj1" fmla="val 6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8" name="Прямоугольник с двумя скругленными противолежащими углами 17"/>
          <p:cNvSpPr>
            <a:spLocks noChangeArrowheads="1"/>
          </p:cNvSpPr>
          <p:nvPr/>
        </p:nvSpPr>
        <p:spPr bwMode="auto">
          <a:xfrm flipH="1">
            <a:off x="5791200" y="2667000"/>
            <a:ext cx="3352800" cy="1857375"/>
          </a:xfrm>
          <a:custGeom>
            <a:avLst/>
            <a:gdLst>
              <a:gd name="T0" fmla="*/ 3848100 w 3848100"/>
              <a:gd name="T1" fmla="*/ 928688 h 1857375"/>
              <a:gd name="T2" fmla="*/ 1924050 w 3848100"/>
              <a:gd name="T3" fmla="*/ 1857375 h 1857375"/>
              <a:gd name="T4" fmla="*/ 0 w 3848100"/>
              <a:gd name="T5" fmla="*/ 928688 h 1857375"/>
              <a:gd name="T6" fmla="*/ 1924050 w 3848100"/>
              <a:gd name="T7" fmla="*/ 0 h 1857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2003 w 3848100"/>
              <a:gd name="T13" fmla="*/ 272003 h 1857375"/>
              <a:gd name="T14" fmla="*/ 3576097 w 3848100"/>
              <a:gd name="T15" fmla="*/ 1585372 h 1857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8100" h="1857375">
                <a:moveTo>
                  <a:pt x="713176" y="0"/>
                </a:moveTo>
                <a:lnTo>
                  <a:pt x="2919413" y="0"/>
                </a:lnTo>
                <a:lnTo>
                  <a:pt x="2919412" y="0"/>
                </a:lnTo>
                <a:cubicBezTo>
                  <a:pt x="3432312" y="0"/>
                  <a:pt x="3848100" y="415788"/>
                  <a:pt x="3848100" y="928688"/>
                </a:cubicBezTo>
                <a:cubicBezTo>
                  <a:pt x="3848100" y="928688"/>
                  <a:pt x="3848099" y="928689"/>
                  <a:pt x="3848099" y="928689"/>
                </a:cubicBezTo>
                <a:lnTo>
                  <a:pt x="3848100" y="1144199"/>
                </a:lnTo>
                <a:cubicBezTo>
                  <a:pt x="3848100" y="1538075"/>
                  <a:pt x="3528800" y="1857374"/>
                  <a:pt x="3134924" y="1857375"/>
                </a:cubicBezTo>
                <a:lnTo>
                  <a:pt x="928688" y="1857375"/>
                </a:lnTo>
                <a:lnTo>
                  <a:pt x="928688" y="1857374"/>
                </a:lnTo>
                <a:cubicBezTo>
                  <a:pt x="415788" y="1857374"/>
                  <a:pt x="1" y="1441586"/>
                  <a:pt x="1" y="928687"/>
                </a:cubicBezTo>
                <a:cubicBezTo>
                  <a:pt x="0" y="928686"/>
                  <a:pt x="1" y="928686"/>
                  <a:pt x="1" y="928686"/>
                </a:cubicBezTo>
                <a:lnTo>
                  <a:pt x="0" y="713176"/>
                </a:lnTo>
                <a:cubicBezTo>
                  <a:pt x="0" y="319300"/>
                  <a:pt x="319300" y="0"/>
                  <a:pt x="713176" y="1"/>
                </a:cubicBezTo>
                <a:cubicBezTo>
                  <a:pt x="713176" y="1"/>
                  <a:pt x="713176" y="1"/>
                  <a:pt x="713176" y="1"/>
                </a:cubicBezTo>
                <a:close/>
              </a:path>
            </a:pathLst>
          </a:custGeom>
          <a:solidFill>
            <a:srgbClr val="FFFF66"/>
          </a:solidFill>
          <a:ln w="38100" algn="ctr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 i="1" dirty="0">
                <a:solidFill>
                  <a:srgbClr val="996600"/>
                </a:solidFill>
                <a:latin typeface="Georgia" pitchFamily="18" charset="0"/>
              </a:rPr>
              <a:t>Формирование универсальных учебных действий (УУД)</a:t>
            </a:r>
          </a:p>
        </p:txBody>
      </p:sp>
      <p:pic>
        <p:nvPicPr>
          <p:cNvPr id="18446" name="Picture 14" descr="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4876800"/>
            <a:ext cx="4445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18441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990600" y="228600"/>
            <a:ext cx="33025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Понятие УУД</a:t>
            </a:r>
          </a:p>
        </p:txBody>
      </p:sp>
      <p:grpSp>
        <p:nvGrpSpPr>
          <p:cNvPr id="49159" name="Group 2"/>
          <p:cNvGrpSpPr>
            <a:grpSpLocks/>
          </p:cNvGrpSpPr>
          <p:nvPr/>
        </p:nvGrpSpPr>
        <p:grpSpPr bwMode="auto">
          <a:xfrm>
            <a:off x="762000" y="1524000"/>
            <a:ext cx="3733800" cy="3200400"/>
            <a:chOff x="672" y="1421"/>
            <a:chExt cx="2130" cy="1891"/>
          </a:xfrm>
        </p:grpSpPr>
        <p:sp>
          <p:nvSpPr>
            <p:cNvPr id="705539" name="AutoShape 3"/>
            <p:cNvSpPr>
              <a:spLocks noChangeArrowheads="1"/>
            </p:cNvSpPr>
            <p:nvPr/>
          </p:nvSpPr>
          <p:spPr bwMode="gray">
            <a:xfrm>
              <a:off x="672" y="1769"/>
              <a:ext cx="2112" cy="1543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49161" name="Group 4"/>
            <p:cNvGrpSpPr>
              <a:grpSpLocks/>
            </p:cNvGrpSpPr>
            <p:nvPr/>
          </p:nvGrpSpPr>
          <p:grpSpPr bwMode="auto">
            <a:xfrm>
              <a:off x="2489" y="1421"/>
              <a:ext cx="313" cy="880"/>
              <a:chOff x="2489" y="1421"/>
              <a:chExt cx="313" cy="880"/>
            </a:xfrm>
          </p:grpSpPr>
          <p:sp>
            <p:nvSpPr>
              <p:cNvPr id="705541" name="Freeform 5"/>
              <p:cNvSpPr>
                <a:spLocks/>
              </p:cNvSpPr>
              <p:nvPr/>
            </p:nvSpPr>
            <p:spPr bwMode="gray">
              <a:xfrm>
                <a:off x="2572" y="1421"/>
                <a:ext cx="151" cy="153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05542" name="Freeform 6"/>
              <p:cNvSpPr>
                <a:spLocks/>
              </p:cNvSpPr>
              <p:nvPr/>
            </p:nvSpPr>
            <p:spPr bwMode="gray">
              <a:xfrm>
                <a:off x="2489" y="1625"/>
                <a:ext cx="313" cy="676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grpSp>
        <p:nvGrpSpPr>
          <p:cNvPr id="49164" name="Group 9"/>
          <p:cNvGrpSpPr>
            <a:grpSpLocks/>
          </p:cNvGrpSpPr>
          <p:nvPr/>
        </p:nvGrpSpPr>
        <p:grpSpPr bwMode="auto">
          <a:xfrm>
            <a:off x="4724400" y="1524000"/>
            <a:ext cx="4114800" cy="5042107"/>
            <a:chOff x="2842" y="1421"/>
            <a:chExt cx="2164" cy="3001"/>
          </a:xfrm>
        </p:grpSpPr>
        <p:sp>
          <p:nvSpPr>
            <p:cNvPr id="705546" name="AutoShape 10"/>
            <p:cNvSpPr>
              <a:spLocks noChangeArrowheads="1"/>
            </p:cNvSpPr>
            <p:nvPr/>
          </p:nvSpPr>
          <p:spPr bwMode="gray">
            <a:xfrm>
              <a:off x="2894" y="1747"/>
              <a:ext cx="2112" cy="1595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9166" name="Text Box 11"/>
            <p:cNvSpPr txBox="1">
              <a:spLocks noChangeArrowheads="1"/>
            </p:cNvSpPr>
            <p:nvPr/>
          </p:nvSpPr>
          <p:spPr bwMode="gray">
            <a:xfrm>
              <a:off x="2878" y="1693"/>
              <a:ext cx="2090" cy="27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sz="2000" dirty="0">
                  <a:solidFill>
                    <a:srgbClr val="996600"/>
                  </a:solidFill>
                  <a:latin typeface="Georgia" pitchFamily="18" charset="0"/>
                </a:rPr>
                <a:t>Совокупность действий </a:t>
              </a:r>
            </a:p>
            <a:p>
              <a:pPr algn="r"/>
              <a:r>
                <a:rPr lang="ru-RU" sz="2000" dirty="0">
                  <a:solidFill>
                    <a:srgbClr val="996600"/>
                  </a:solidFill>
                  <a:latin typeface="Georgia" pitchFamily="18" charset="0"/>
                </a:rPr>
                <a:t>учащегося, обеспечивающих социальную компетентность, способность к самостоятельному усвоению новых знаний и умений, включая организацию этого процесса, культурную идентичность и толерантность</a:t>
              </a:r>
              <a:r>
                <a:rPr lang="ru-RU" dirty="0">
                  <a:solidFill>
                    <a:srgbClr val="996600"/>
                  </a:solidFill>
                </a:rPr>
                <a:t>.</a:t>
              </a:r>
            </a:p>
            <a:p>
              <a:endParaRPr lang="ru-RU" sz="2400" b="1" dirty="0">
                <a:solidFill>
                  <a:srgbClr val="996600"/>
                </a:solidFill>
              </a:endParaRPr>
            </a:p>
            <a:p>
              <a:endParaRPr lang="ru-RU" sz="2400" b="1" dirty="0">
                <a:solidFill>
                  <a:srgbClr val="006666"/>
                </a:solidFill>
              </a:endParaRPr>
            </a:p>
            <a:p>
              <a:endParaRPr lang="ru-RU" sz="2400" b="1" dirty="0">
                <a:solidFill>
                  <a:srgbClr val="000000"/>
                </a:solidFill>
              </a:endParaRPr>
            </a:p>
            <a:p>
              <a:endParaRPr lang="ru-RU" sz="2400" b="1" dirty="0">
                <a:solidFill>
                  <a:srgbClr val="000000"/>
                </a:solidFill>
              </a:endParaRPr>
            </a:p>
            <a:p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49167" name="Group 12"/>
            <p:cNvGrpSpPr>
              <a:grpSpLocks/>
            </p:cNvGrpSpPr>
            <p:nvPr/>
          </p:nvGrpSpPr>
          <p:grpSpPr bwMode="auto">
            <a:xfrm>
              <a:off x="2842" y="1421"/>
              <a:ext cx="342" cy="867"/>
              <a:chOff x="2842" y="1421"/>
              <a:chExt cx="342" cy="867"/>
            </a:xfrm>
          </p:grpSpPr>
          <p:sp>
            <p:nvSpPr>
              <p:cNvPr id="705549" name="Freeform 13"/>
              <p:cNvSpPr>
                <a:spLocks/>
              </p:cNvSpPr>
              <p:nvPr/>
            </p:nvSpPr>
            <p:spPr bwMode="gray">
              <a:xfrm>
                <a:off x="2914" y="1421"/>
                <a:ext cx="154" cy="153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05550" name="Freeform 14"/>
              <p:cNvSpPr>
                <a:spLocks/>
              </p:cNvSpPr>
              <p:nvPr/>
            </p:nvSpPr>
            <p:spPr bwMode="gray">
              <a:xfrm>
                <a:off x="2842" y="1612"/>
                <a:ext cx="342" cy="677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838200" y="2286000"/>
            <a:ext cx="358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3300"/>
                </a:solidFill>
                <a:latin typeface="Georgia" pitchFamily="18" charset="0"/>
              </a:rPr>
              <a:t>Умение учиться</a:t>
            </a:r>
            <a:r>
              <a:rPr lang="ru-RU" sz="2000" b="1" dirty="0">
                <a:solidFill>
                  <a:srgbClr val="996600"/>
                </a:solidFill>
                <a:latin typeface="Georgia" pitchFamily="18" charset="0"/>
              </a:rPr>
              <a:t>,</a:t>
            </a:r>
            <a:r>
              <a:rPr lang="ru-RU" sz="2000" dirty="0">
                <a:solidFill>
                  <a:srgbClr val="996600"/>
                </a:solidFill>
                <a:latin typeface="Georgia" pitchFamily="18" charset="0"/>
              </a:rPr>
              <a:t> т.е. способность субъекта к саморазвитию и самосовершенствованию путём сознательного и активного присвоения нового социального опыта.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body"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800600" y="457200"/>
            <a:ext cx="4038600" cy="1028700"/>
          </a:xfrm>
          <a:noFill/>
          <a:ln/>
        </p:spPr>
      </p:pic>
      <p:pic>
        <p:nvPicPr>
          <p:cNvPr id="3" name="Заголовок 1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13313" y="2133600"/>
            <a:ext cx="42306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Рисунок1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838200" y="4343400"/>
            <a:ext cx="1828800" cy="2209800"/>
          </a:xfrm>
          <a:noFill/>
          <a:ln/>
        </p:spPr>
      </p:pic>
      <p:pic>
        <p:nvPicPr>
          <p:cNvPr id="36876" name="Picture 12" descr="logo-estide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352800"/>
            <a:ext cx="2286000" cy="3251200"/>
          </a:xfrm>
          <a:prstGeom prst="rect">
            <a:avLst/>
          </a:prstGeom>
          <a:noFill/>
        </p:spPr>
      </p:pic>
      <p:pic>
        <p:nvPicPr>
          <p:cNvPr id="36877" name="Picture 13" descr="86e0c91bdf7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5410200"/>
            <a:ext cx="979488" cy="1223963"/>
          </a:xfrm>
          <a:prstGeom prst="rect">
            <a:avLst/>
          </a:prstGeom>
          <a:noFill/>
        </p:spPr>
      </p:pic>
      <p:pic>
        <p:nvPicPr>
          <p:cNvPr id="36878" name="Picture 14" descr="0932d9170b0a3f34046e6a4fcac6df4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53200" y="4114800"/>
            <a:ext cx="2243138" cy="2286000"/>
          </a:xfrm>
          <a:prstGeom prst="rect">
            <a:avLst/>
          </a:prstGeom>
          <a:noFill/>
        </p:spPr>
      </p:pic>
      <p:sp>
        <p:nvSpPr>
          <p:cNvPr id="36879" name="WordArt 15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42672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 pitchFamily="18" charset="0"/>
                <a:cs typeface="Arial"/>
              </a:rPr>
              <a:t>зачем мне эти знания?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257800" y="228600"/>
            <a:ext cx="0" cy="3733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1" name="WordArt 17"/>
          <p:cNvSpPr>
            <a:spLocks noChangeArrowheads="1" noChangeShapeType="1" noTextEdit="1"/>
          </p:cNvSpPr>
          <p:nvPr/>
        </p:nvSpPr>
        <p:spPr bwMode="auto">
          <a:xfrm>
            <a:off x="762000" y="2286000"/>
            <a:ext cx="44196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 pitchFamily="18" charset="0"/>
                <a:cs typeface="Arial"/>
              </a:rPr>
              <a:t>как мне этому научиться</a:t>
            </a:r>
            <a:r>
              <a:rPr lang="ru-RU" sz="3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9" grpId="0" animBg="1"/>
      <p:bldP spid="368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atemat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2733675" cy="4267200"/>
          </a:xfrm>
          <a:prstGeom prst="rect">
            <a:avLst/>
          </a:prstGeom>
          <a:noFill/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7338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4572000"/>
            <a:ext cx="18288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343400" y="1828800"/>
            <a:ext cx="4267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996600"/>
                </a:solidFill>
                <a:latin typeface="Georgia" pitchFamily="18" charset="0"/>
              </a:rPr>
              <a:t>Математика — это то, посредством чего люди управляют природой и собой.</a:t>
            </a:r>
          </a:p>
          <a:p>
            <a:r>
              <a:rPr lang="ru-RU" i="1" dirty="0"/>
              <a:t>                            </a:t>
            </a:r>
            <a:r>
              <a:rPr lang="ru-RU" b="1" i="1" dirty="0">
                <a:solidFill>
                  <a:srgbClr val="996600"/>
                </a:solidFill>
                <a:latin typeface="Georgia" pitchFamily="18" charset="0"/>
              </a:rPr>
              <a:t>А.Н. Колмогоров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5081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279525" y="168275"/>
            <a:ext cx="59073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Ценностные ориентиры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35560"/>
            <a:ext cx="86868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www.fisnyak.ru/_nw/22/6232633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219200"/>
            <a:ext cx="33845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531589090"/>
              </p:ext>
            </p:extLst>
          </p:nvPr>
        </p:nvGraphicFramePr>
        <p:xfrm>
          <a:off x="20955" y="247861"/>
          <a:ext cx="914400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707312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е 3"/>
          <p:cNvSpPr txBox="1"/>
          <p:nvPr/>
        </p:nvSpPr>
        <p:spPr>
          <a:xfrm>
            <a:off x="107950" y="1052513"/>
            <a:ext cx="3517900" cy="202088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Georgia" pitchFamily="18" charset="0"/>
                <a:cs typeface="Times New Roman" pitchFamily="18" charset="0"/>
              </a:rPr>
              <a:t>Система ценностных ориентаций школьника, отражающих личностные смыслы, мотивы, отношения к различным сферам окружающего мира</a:t>
            </a:r>
            <a:endParaRPr lang="ru-RU" dirty="0">
              <a:solidFill>
                <a:srgbClr val="0033CC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Поле 3"/>
          <p:cNvSpPr txBox="1"/>
          <p:nvPr/>
        </p:nvSpPr>
        <p:spPr>
          <a:xfrm>
            <a:off x="4692650" y="4581525"/>
            <a:ext cx="4176713" cy="172878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algn="ctr">
              <a:defRPr/>
            </a:pPr>
            <a:r>
              <a:rPr lang="ru-RU" b="1" dirty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Отражают способность обучающегося строить </a:t>
            </a:r>
            <a:r>
              <a:rPr lang="ru-RU" b="1" dirty="0" err="1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учебно</a:t>
            </a:r>
            <a:r>
              <a:rPr lang="ru-RU" b="1" dirty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– познавательную деятельность, учитывая все ее компоненты (цель, мотив, прогноз, средства, контроль, оценка)</a:t>
            </a:r>
          </a:p>
          <a:p>
            <a:pPr marL="457200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е 3"/>
          <p:cNvSpPr txBox="1"/>
          <p:nvPr/>
        </p:nvSpPr>
        <p:spPr>
          <a:xfrm>
            <a:off x="382588" y="4724400"/>
            <a:ext cx="4083050" cy="172878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674D26"/>
                </a:solidFill>
                <a:latin typeface="Georgia" pitchFamily="18" charset="0"/>
                <a:cs typeface="Times New Roman" pitchFamily="18" charset="0"/>
              </a:rPr>
              <a:t>Система способов познания окружающего мира</a:t>
            </a:r>
          </a:p>
        </p:txBody>
      </p:sp>
      <p:sp>
        <p:nvSpPr>
          <p:cNvPr id="9" name="Поле 3"/>
          <p:cNvSpPr txBox="1"/>
          <p:nvPr/>
        </p:nvSpPr>
        <p:spPr>
          <a:xfrm>
            <a:off x="3711575" y="1350963"/>
            <a:ext cx="5037138" cy="17224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rgbClr val="009900"/>
                </a:solidFill>
                <a:latin typeface="Georgia" pitchFamily="18" charset="0"/>
                <a:cs typeface="Times New Roman" pitchFamily="18" charset="0"/>
              </a:rPr>
              <a:t>Способность обучающегося осуществлять коммуникативную деятельность, использование правил общения в конкретных учебных и внеурочных ситуациях</a:t>
            </a:r>
          </a:p>
        </p:txBody>
      </p:sp>
      <p:sp>
        <p:nvSpPr>
          <p:cNvPr id="14343" name="Двойные круглые скобки 12"/>
          <p:cNvSpPr>
            <a:spLocks noChangeArrowheads="1"/>
          </p:cNvSpPr>
          <p:nvPr/>
        </p:nvSpPr>
        <p:spPr bwMode="auto">
          <a:xfrm>
            <a:off x="2216150" y="449263"/>
            <a:ext cx="4659313" cy="603250"/>
          </a:xfrm>
          <a:prstGeom prst="bracketPair">
            <a:avLst>
              <a:gd name="adj" fmla="val 10861"/>
            </a:avLst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prstShdw prst="shdw13" dist="53882" dir="189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28600" tIns="228600" bIns="228600"/>
          <a:lstStyle/>
          <a:p>
            <a:pPr algn="ctr">
              <a:spcAft>
                <a:spcPts val="1000"/>
              </a:spcAft>
            </a:pPr>
            <a:r>
              <a:rPr lang="ru-RU" sz="2800" b="1" i="1">
                <a:solidFill>
                  <a:srgbClr val="17365D"/>
                </a:solidFill>
                <a:latin typeface="Georgia" pitchFamily="18" charset="0"/>
              </a:rPr>
              <a:t>Основные виды УУД</a:t>
            </a:r>
            <a:endParaRPr lang="ru-RU" sz="280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2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Двойные круглые скобки 12"/>
          <p:cNvSpPr>
            <a:spLocks noChangeArrowheads="1"/>
          </p:cNvSpPr>
          <p:nvPr/>
        </p:nvSpPr>
        <p:spPr bwMode="auto">
          <a:xfrm>
            <a:off x="2627313" y="519113"/>
            <a:ext cx="3889375" cy="690562"/>
          </a:xfrm>
          <a:prstGeom prst="bracketPair">
            <a:avLst>
              <a:gd name="adj" fmla="val 10861"/>
            </a:avLst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prstShdw prst="shdw13" dist="53882" dir="189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28600" tIns="228600" bIns="228600"/>
          <a:lstStyle/>
          <a:p>
            <a:pPr>
              <a:spcAft>
                <a:spcPts val="1000"/>
              </a:spcAft>
            </a:pPr>
            <a:r>
              <a:rPr lang="ru-RU" sz="2000" b="1" i="1">
                <a:solidFill>
                  <a:srgbClr val="17365D"/>
                </a:solidFill>
                <a:latin typeface="Georgia" pitchFamily="18" charset="0"/>
              </a:rPr>
              <a:t>Основные функции УУД</a:t>
            </a:r>
            <a:endParaRPr lang="ru-RU" sz="2000">
              <a:latin typeface="Georgia" pitchFamily="18" charset="0"/>
            </a:endParaRPr>
          </a:p>
        </p:txBody>
      </p:sp>
      <p:sp>
        <p:nvSpPr>
          <p:cNvPr id="15363" name="Поле 12"/>
          <p:cNvSpPr txBox="1">
            <a:spLocks noChangeArrowheads="1"/>
          </p:cNvSpPr>
          <p:nvPr/>
        </p:nvSpPr>
        <p:spPr bwMode="auto">
          <a:xfrm>
            <a:off x="547688" y="1341438"/>
            <a:ext cx="6832600" cy="17367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Georgia" pitchFamily="18" charset="0"/>
                <a:cs typeface="Times New Roman" pitchFamily="18" charset="0"/>
              </a:rPr>
              <a:t>Обеспечение возможностей учащимися самостоятельно осуществлять деятельность учения, ставить учебные цели, искать и использовать необходимые средства и способы достижения, контролировать и оценивать процесс и результаты деятельности</a:t>
            </a:r>
          </a:p>
          <a:p>
            <a:endParaRPr lang="ru-RU">
              <a:latin typeface="Arial" charset="0"/>
              <a:cs typeface="Times New Roman" pitchFamily="18" charset="0"/>
            </a:endParaRPr>
          </a:p>
        </p:txBody>
      </p:sp>
      <p:pic>
        <p:nvPicPr>
          <p:cNvPr id="15364" name="Рисунок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078163"/>
            <a:ext cx="66960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оле 16"/>
          <p:cNvSpPr txBox="1">
            <a:spLocks noChangeArrowheads="1"/>
          </p:cNvSpPr>
          <p:nvPr/>
        </p:nvSpPr>
        <p:spPr bwMode="auto">
          <a:xfrm>
            <a:off x="1924050" y="7667625"/>
            <a:ext cx="4143375" cy="182880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Comic Sans MS" pitchFamily="66" charset="0"/>
                <a:cs typeface="Times New Roman" pitchFamily="18" charset="0"/>
              </a:rPr>
              <a:t>Создание условий для развития личности и ее самореализации на основе готовности к непрерывному образованию, компетентности «научить учиться» толерантности в поликультурном обществе, высокой социальной и профессиональной мобильности</a:t>
            </a:r>
            <a:endParaRPr lang="ru-RU">
              <a:latin typeface="Arial" charset="0"/>
              <a:cs typeface="Times New Roman" pitchFamily="18" charset="0"/>
            </a:endParaRPr>
          </a:p>
        </p:txBody>
      </p:sp>
      <p:sp>
        <p:nvSpPr>
          <p:cNvPr id="15366" name="Поле 17"/>
          <p:cNvSpPr txBox="1">
            <a:spLocks noChangeArrowheads="1"/>
          </p:cNvSpPr>
          <p:nvPr/>
        </p:nvSpPr>
        <p:spPr bwMode="auto">
          <a:xfrm>
            <a:off x="1924050" y="7667625"/>
            <a:ext cx="4143375" cy="182880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Comic Sans MS" pitchFamily="66" charset="0"/>
                <a:cs typeface="Times New Roman" pitchFamily="18" charset="0"/>
              </a:rPr>
              <a:t>Создание условий для развития личности и ее самореализации на основе готовности к непрерывному образованию, компетентности «научить учиться» толерантности в поликультурном обществе, высокой социальной и профессиональной мобильности</a:t>
            </a:r>
            <a:endParaRPr lang="ru-RU">
              <a:latin typeface="Arial" charset="0"/>
              <a:cs typeface="Times New Roman" pitchFamily="18" charset="0"/>
            </a:endParaRPr>
          </a:p>
        </p:txBody>
      </p:sp>
      <p:sp>
        <p:nvSpPr>
          <p:cNvPr id="15367" name="Поле 15"/>
          <p:cNvSpPr txBox="1">
            <a:spLocks noChangeArrowheads="1"/>
          </p:cNvSpPr>
          <p:nvPr/>
        </p:nvSpPr>
        <p:spPr bwMode="auto">
          <a:xfrm>
            <a:off x="2859088" y="9744075"/>
            <a:ext cx="4143375" cy="108585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Comic Sans MS" pitchFamily="66" charset="0"/>
                <a:cs typeface="Times New Roman" pitchFamily="18" charset="0"/>
              </a:rPr>
              <a:t>Обеспечение успешного усвоения знаний, умений и навыков и формирование картины мира и компетентностей в любой предметной области познания</a:t>
            </a:r>
            <a:endParaRPr lang="ru-RU">
              <a:latin typeface="Arial" charset="0"/>
              <a:cs typeface="Times New Roman" pitchFamily="18" charset="0"/>
            </a:endParaRP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859088" y="9744075"/>
            <a:ext cx="4143375" cy="108585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Comic Sans MS" pitchFamily="66" charset="0"/>
                <a:cs typeface="Times New Roman" pitchFamily="18" charset="0"/>
              </a:rPr>
              <a:t>Обеспечение успешного усвоения знаний, умений и навыков и формирование картины мира и компетентностей в любой предметной области познания</a:t>
            </a:r>
            <a:endParaRPr lang="ru-RU">
              <a:latin typeface="Arial" charset="0"/>
              <a:cs typeface="Times New Roman" pitchFamily="18" charset="0"/>
            </a:endParaRPr>
          </a:p>
        </p:txBody>
      </p:sp>
      <p:sp>
        <p:nvSpPr>
          <p:cNvPr id="15369" name="Поле 30"/>
          <p:cNvSpPr txBox="1">
            <a:spLocks noChangeArrowheads="1"/>
          </p:cNvSpPr>
          <p:nvPr/>
        </p:nvSpPr>
        <p:spPr bwMode="auto">
          <a:xfrm>
            <a:off x="1924050" y="8067675"/>
            <a:ext cx="4143375" cy="20097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Comic Sans MS" pitchFamily="66" charset="0"/>
                <a:cs typeface="Times New Roman" pitchFamily="18" charset="0"/>
              </a:rPr>
              <a:t>Создание условий для развития личности и ее самореализации на основе готовности к непрерывному образованию, компетентности «научить учиться» толерантности в поликультурном обществе, высокой социальной и профессиональной мобильности</a:t>
            </a:r>
            <a:endParaRPr lang="ru-RU">
              <a:latin typeface="Arial" charset="0"/>
              <a:cs typeface="Times New Roman" pitchFamily="18" charset="0"/>
            </a:endParaRPr>
          </a:p>
        </p:txBody>
      </p:sp>
      <p:sp>
        <p:nvSpPr>
          <p:cNvPr id="15370" name="Text Box 4"/>
          <p:cNvSpPr txBox="1">
            <a:spLocks noChangeArrowheads="1"/>
          </p:cNvSpPr>
          <p:nvPr/>
        </p:nvSpPr>
        <p:spPr bwMode="auto">
          <a:xfrm>
            <a:off x="2208213" y="5173663"/>
            <a:ext cx="6396037" cy="108585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b="1">
                <a:latin typeface="Georgia" pitchFamily="18" charset="0"/>
                <a:cs typeface="Times New Roman" pitchFamily="18" charset="0"/>
              </a:rPr>
              <a:t>Обеспечение успешного усвоения знаний, умений и навыков и формирование картины мира и компетентностей в любой предметной области познания</a:t>
            </a: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609600" y="406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0850"/>
            <a:endParaRPr lang="ru-RU">
              <a:latin typeface="Arial" charset="0"/>
            </a:endParaRPr>
          </a:p>
        </p:txBody>
      </p:sp>
      <p:sp>
        <p:nvSpPr>
          <p:cNvPr id="15373" name="Rectangle 15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endParaRPr lang="ru-RU" sz="1400">
              <a:latin typeface="Arial" charset="0"/>
              <a:cs typeface="Times New Roman" pitchFamily="18" charset="0"/>
            </a:endParaRPr>
          </a:p>
          <a:p>
            <a:pPr algn="just" eaLnBrk="0" hangingPunct="0"/>
            <a:r>
              <a:rPr lang="ru-RU" sz="1400">
                <a:latin typeface="Arial" charset="0"/>
                <a:cs typeface="Times New Roman" pitchFamily="18" charset="0"/>
              </a:rPr>
              <a:t>           </a:t>
            </a:r>
            <a:endParaRPr lang="ru-RU">
              <a:latin typeface="Arial" charset="0"/>
              <a:cs typeface="Times New Roman" pitchFamily="18" charset="0"/>
            </a:endParaRPr>
          </a:p>
        </p:txBody>
      </p:sp>
      <p:sp>
        <p:nvSpPr>
          <p:cNvPr id="15375" name="Rectangle 23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</TotalTime>
  <Words>869</Words>
  <Application>Microsoft Office PowerPoint</Application>
  <PresentationFormat>Экран (4:3)</PresentationFormat>
  <Paragraphs>144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Марина</dc:creator>
  <cp:lastModifiedBy>Admin</cp:lastModifiedBy>
  <cp:revision>44</cp:revision>
  <cp:lastPrinted>1601-01-01T00:00:00Z</cp:lastPrinted>
  <dcterms:created xsi:type="dcterms:W3CDTF">1601-01-01T00:00:00Z</dcterms:created>
  <dcterms:modified xsi:type="dcterms:W3CDTF">2013-12-29T09:33:20Z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