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71" r:id="rId5"/>
    <p:sldId id="276" r:id="rId6"/>
    <p:sldId id="275" r:id="rId7"/>
    <p:sldId id="278" r:id="rId8"/>
    <p:sldId id="261" r:id="rId9"/>
    <p:sldId id="279" r:id="rId10"/>
    <p:sldId id="262" r:id="rId11"/>
    <p:sldId id="259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21.02.2015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cap="all" dirty="0" smtClean="0"/>
              <a:t/>
            </a:r>
            <a:br>
              <a:rPr lang="ru-RU" b="1" cap="all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712968" cy="1656184"/>
          </a:xfrm>
        </p:spPr>
        <p:txBody>
          <a:bodyPr>
            <a:noAutofit/>
          </a:bodyPr>
          <a:lstStyle/>
          <a:p>
            <a:pPr algn="ctr"/>
            <a:r>
              <a:rPr lang="ru-RU" sz="4400" b="1" cap="all" dirty="0" smtClean="0">
                <a:solidFill>
                  <a:srgbClr val="00B050"/>
                </a:solidFill>
              </a:rPr>
              <a:t>тема урока: </a:t>
            </a:r>
          </a:p>
          <a:p>
            <a:pPr algn="ctr"/>
            <a:r>
              <a:rPr lang="ru-RU" sz="4400" b="1" cap="all" dirty="0" smtClean="0">
                <a:solidFill>
                  <a:srgbClr val="00B050"/>
                </a:solidFill>
              </a:rPr>
              <a:t>Деление меньшего числа на большее.</a:t>
            </a:r>
            <a:br>
              <a:rPr lang="ru-RU" sz="4400" b="1" cap="all" dirty="0" smtClean="0">
                <a:solidFill>
                  <a:srgbClr val="00B050"/>
                </a:solidFill>
              </a:rPr>
            </a:b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3265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solidFill>
                  <a:schemeClr val="accent1"/>
                </a:solidFill>
              </a:rPr>
              <a:t>Урок математики в 3 классе</a:t>
            </a:r>
            <a:br>
              <a:rPr lang="ru-RU" b="1" cap="all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елезо"/>
          <p:cNvPicPr/>
          <p:nvPr/>
        </p:nvPicPr>
        <p:blipFill>
          <a:blip r:embed="rId2" cstate="print"/>
          <a:srcRect l="72584" t="48775" r="2141"/>
          <a:stretch>
            <a:fillRect/>
          </a:stretch>
        </p:blipFill>
        <p:spPr bwMode="auto">
          <a:xfrm>
            <a:off x="5215930" y="2132856"/>
            <a:ext cx="3928070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3501008"/>
            <a:ext cx="5184576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ВЫВОД: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Calibri" pitchFamily="34" charset="0"/>
              </a:rPr>
              <a:t>Если делимое меньше делителя 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Calibri" pitchFamily="34" charset="0"/>
              </a:rPr>
              <a:t>то</a:t>
            </a:r>
            <a:r>
              <a:rPr lang="ru-RU" sz="24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 частном получится 0,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 остаток будет равен делимому.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692696"/>
            <a:ext cx="626469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600" b="1" dirty="0" smtClean="0">
                <a:latin typeface="Cambria" pitchFamily="18" charset="0"/>
                <a:ea typeface="Calibri" pitchFamily="34" charset="0"/>
                <a:cs typeface="Calibri" pitchFamily="34" charset="0"/>
              </a:rPr>
              <a:t>8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" pitchFamily="34" charset="0"/>
              </a:rPr>
              <a:t>:9=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Calibri" pitchFamily="34" charset="0"/>
              </a:rPr>
              <a:t>0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" pitchFamily="34" charset="0"/>
              </a:rPr>
              <a:t>(ост.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Calibri" pitchFamily="34" charset="0"/>
              </a:rPr>
              <a:t>8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" pitchFamily="34" charset="0"/>
              </a:rPr>
              <a:t>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Calibri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Я доволен собой, у меня все получилось"/>
          <p:cNvPicPr/>
          <p:nvPr/>
        </p:nvPicPr>
        <p:blipFill>
          <a:blip r:embed="rId2" cstate="print"/>
          <a:srcRect b="80444"/>
          <a:stretch>
            <a:fillRect/>
          </a:stretch>
        </p:blipFill>
        <p:spPr bwMode="auto">
          <a:xfrm>
            <a:off x="759142" y="0"/>
            <a:ext cx="7625715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Оцени свои успехи"/>
          <p:cNvPicPr/>
          <p:nvPr/>
        </p:nvPicPr>
        <p:blipFill>
          <a:blip r:embed="rId3" cstate="print"/>
          <a:srcRect l="3492" t="20193" r="80830" b="4087"/>
          <a:stretch>
            <a:fillRect/>
          </a:stretch>
        </p:blipFill>
        <p:spPr bwMode="auto">
          <a:xfrm>
            <a:off x="323528" y="1844824"/>
            <a:ext cx="133362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Я доволен собой, у меня все получилось"/>
          <p:cNvPicPr/>
          <p:nvPr/>
        </p:nvPicPr>
        <p:blipFill>
          <a:blip r:embed="rId2" cstate="print"/>
          <a:srcRect l="19734" t="24667" r="4741" b="4889"/>
          <a:stretch>
            <a:fillRect/>
          </a:stretch>
        </p:blipFill>
        <p:spPr bwMode="auto">
          <a:xfrm>
            <a:off x="1763688" y="1844824"/>
            <a:ext cx="6912768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755576" y="520700"/>
            <a:ext cx="7245424" cy="1339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Домашнее задание </a:t>
            </a:r>
          </a:p>
          <a:p>
            <a:pPr algn="ctr" rtl="0"/>
            <a:r>
              <a:rPr lang="ru-RU" sz="2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с.31 № 5.</a:t>
            </a:r>
            <a:endParaRPr lang="ru-RU" sz="2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Рисунок 3" descr="Домашнее задание"/>
          <p:cNvPicPr/>
          <p:nvPr/>
        </p:nvPicPr>
        <p:blipFill>
          <a:blip r:embed="rId2" cstate="print"/>
          <a:srcRect l="5004" t="17762" r="2458" b="12160"/>
          <a:stretch>
            <a:fillRect/>
          </a:stretch>
        </p:blipFill>
        <p:spPr bwMode="auto">
          <a:xfrm>
            <a:off x="0" y="2564904"/>
            <a:ext cx="9143999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Цель деятельности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учителя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/>
              <a:t>Способствовать развитию умений применять частные случаи деления с остатком, делить меньшее число </a:t>
            </a:r>
            <a:br>
              <a:rPr lang="ru-RU" dirty="0" smtClean="0"/>
            </a:br>
            <a:r>
              <a:rPr lang="ru-RU" dirty="0" smtClean="0"/>
              <a:t>на большее, решать текстовые задачи, вычислять значение выражения с одной переменной, находить корень уравнения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Тип урока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/>
              <a:t>Обобщение и систематизация знаний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Планируемые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образовательные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результаты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Предметные</a:t>
            </a:r>
            <a:r>
              <a:rPr lang="ru-RU" dirty="0" smtClean="0">
                <a:solidFill>
                  <a:srgbClr val="00B050"/>
                </a:solidFill>
              </a:rPr>
              <a:t>:</a:t>
            </a:r>
            <a:r>
              <a:rPr lang="ru-RU" b="1" dirty="0" smtClean="0"/>
              <a:t> </a:t>
            </a:r>
            <a:r>
              <a:rPr lang="ru-RU" dirty="0" smtClean="0"/>
              <a:t>научатся</a:t>
            </a:r>
            <a:r>
              <a:rPr lang="ru-RU" b="1" dirty="0" smtClean="0"/>
              <a:t> </a:t>
            </a:r>
            <a:r>
              <a:rPr lang="ru-RU" dirty="0" smtClean="0"/>
              <a:t>применять частные случаи деления с остатком, решать задачи, вычислять значение выражения с одной переменной, находить корень уравнения, соблюдать порядок выполнения действий в числовых выражениях со скобками и без скобок.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Метапредметные</a:t>
            </a:r>
            <a:r>
              <a:rPr lang="ru-RU" dirty="0" smtClean="0">
                <a:solidFill>
                  <a:srgbClr val="00B050"/>
                </a:solidFill>
              </a:rPr>
              <a:t>: </a:t>
            </a:r>
            <a:r>
              <a:rPr lang="ru-RU" dirty="0" smtClean="0"/>
              <a:t>овладеют умениями понимать учебную задачу урока, отвечать на вопросы, обобщать собственные представления, слушать собеседника и вести диалог, оценивать свои достижения на уроке, пользоваться учебником.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Личностные:</a:t>
            </a:r>
            <a:r>
              <a:rPr lang="ru-RU" b="1" dirty="0" smtClean="0"/>
              <a:t> </a:t>
            </a:r>
            <a:r>
              <a:rPr lang="ru-RU" dirty="0" smtClean="0"/>
              <a:t>проявляют интерес к применению поисковых и творческих подходов при выполнении заданий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ts1.mm.bing.net/th?id=HN.608015070036298364&amp;w=144&amp;h=155&amp;c=7&amp;rs=1&amp;qlt=90&amp;o=4&amp;pid=1.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3707904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123728" y="1124744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00B050"/>
                </a:solidFill>
              </a:rPr>
              <a:t>Математическая разминка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ts1.mm.bing.net/th?id=HN.607993036861475118&amp;pid=1.7"/>
          <p:cNvPicPr/>
          <p:nvPr/>
        </p:nvPicPr>
        <p:blipFill>
          <a:blip r:embed="rId3" cstate="print"/>
          <a:srcRect l="8082"/>
          <a:stretch>
            <a:fillRect/>
          </a:stretch>
        </p:blipFill>
        <p:spPr bwMode="auto">
          <a:xfrm>
            <a:off x="5292080" y="2924944"/>
            <a:ext cx="3851920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52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5112568" cy="2592288"/>
          </a:xfrm>
        </p:spPr>
        <p:txBody>
          <a:bodyPr>
            <a:normAutofit fontScale="92500"/>
          </a:bodyPr>
          <a:lstStyle/>
          <a:p>
            <a:r>
              <a:rPr lang="ru-RU" sz="5400" dirty="0" smtClean="0"/>
              <a:t>43:6= 7 (ост. 1 ) </a:t>
            </a:r>
          </a:p>
          <a:p>
            <a:r>
              <a:rPr lang="ru-RU" sz="5400" dirty="0" smtClean="0"/>
              <a:t>24:5= 4 (ост. 0 )</a:t>
            </a:r>
          </a:p>
          <a:p>
            <a:r>
              <a:rPr lang="ru-RU" sz="5400" dirty="0" smtClean="0"/>
              <a:t>73:8= 8 (ост. 9 )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86916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4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486916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5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486916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6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486916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9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42900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0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342900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1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342900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2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42900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3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172400" y="18864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30642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ts1.mm.bing.net/th?id=HN.607993036861475118&amp;pid=1.7"/>
          <p:cNvPicPr/>
          <p:nvPr/>
        </p:nvPicPr>
        <p:blipFill>
          <a:blip r:embed="rId3" cstate="print"/>
          <a:srcRect l="8082"/>
          <a:stretch>
            <a:fillRect/>
          </a:stretch>
        </p:blipFill>
        <p:spPr bwMode="auto">
          <a:xfrm>
            <a:off x="5292080" y="2924944"/>
            <a:ext cx="3851920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52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5112568" cy="2592288"/>
          </a:xfrm>
        </p:spPr>
        <p:txBody>
          <a:bodyPr>
            <a:normAutofit fontScale="92500"/>
          </a:bodyPr>
          <a:lstStyle/>
          <a:p>
            <a:r>
              <a:rPr lang="ru-RU" sz="5400" dirty="0" smtClean="0"/>
              <a:t>43:6= 7 (ост. 1 ) </a:t>
            </a:r>
          </a:p>
          <a:p>
            <a:r>
              <a:rPr lang="ru-RU" sz="5400" dirty="0" smtClean="0"/>
              <a:t>24:5= 4 (ост. 4 )</a:t>
            </a:r>
          </a:p>
          <a:p>
            <a:r>
              <a:rPr lang="ru-RU" sz="5400" dirty="0" smtClean="0"/>
              <a:t>73:8= 8 (ост. 9 )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86916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4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486916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5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486916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6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486916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9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42900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0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342900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1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342900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2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42900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3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172400" y="54868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30642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ts1.mm.bing.net/th?id=HN.607993036861475118&amp;pid=1.7"/>
          <p:cNvPicPr/>
          <p:nvPr/>
        </p:nvPicPr>
        <p:blipFill>
          <a:blip r:embed="rId3" cstate="print"/>
          <a:srcRect l="8082"/>
          <a:stretch>
            <a:fillRect/>
          </a:stretch>
        </p:blipFill>
        <p:spPr bwMode="auto">
          <a:xfrm>
            <a:off x="5292080" y="2924944"/>
            <a:ext cx="3851920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52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5112568" cy="2592288"/>
          </a:xfrm>
        </p:spPr>
        <p:txBody>
          <a:bodyPr>
            <a:normAutofit fontScale="92500"/>
          </a:bodyPr>
          <a:lstStyle/>
          <a:p>
            <a:r>
              <a:rPr lang="ru-RU" sz="5400" dirty="0" smtClean="0"/>
              <a:t>43:6= 7 (ост. 1 ) </a:t>
            </a:r>
          </a:p>
          <a:p>
            <a:r>
              <a:rPr lang="ru-RU" sz="5400" dirty="0" smtClean="0"/>
              <a:t>24:5= 4 (ост. 4 )</a:t>
            </a:r>
          </a:p>
          <a:p>
            <a:r>
              <a:rPr lang="ru-RU" sz="5400" dirty="0" smtClean="0"/>
              <a:t>73:8= 9 (ост. 9 )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86916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4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486916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5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486916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6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486916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7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42900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0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342900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1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342900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2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429000"/>
            <a:ext cx="720080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</a:rPr>
              <a:t>3</a:t>
            </a:r>
            <a:endParaRPr lang="ru-RU" sz="5400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172400" y="54868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30642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ts1.mm.bing.net/th?id=HN.607993036861475118&amp;pid=1.7"/>
          <p:cNvPicPr/>
          <p:nvPr/>
        </p:nvPicPr>
        <p:blipFill>
          <a:blip r:embed="rId3" cstate="print"/>
          <a:srcRect l="8082"/>
          <a:stretch>
            <a:fillRect/>
          </a:stretch>
        </p:blipFill>
        <p:spPr bwMode="auto">
          <a:xfrm>
            <a:off x="5292080" y="2924944"/>
            <a:ext cx="3851920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52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5112568" cy="2592288"/>
          </a:xfrm>
        </p:spPr>
        <p:txBody>
          <a:bodyPr>
            <a:normAutofit fontScale="92500"/>
          </a:bodyPr>
          <a:lstStyle/>
          <a:p>
            <a:r>
              <a:rPr lang="ru-RU" sz="5400" dirty="0" smtClean="0"/>
              <a:t>43:6= 7 (ост. 1 ) </a:t>
            </a:r>
          </a:p>
          <a:p>
            <a:r>
              <a:rPr lang="ru-RU" sz="5400" dirty="0" smtClean="0"/>
              <a:t>24:5= 4 (ост. 4 )</a:t>
            </a:r>
          </a:p>
          <a:p>
            <a:r>
              <a:rPr lang="ru-RU" sz="5400" dirty="0" smtClean="0"/>
              <a:t>73:8= 9 (ост. 1 )</a:t>
            </a:r>
            <a:endParaRPr lang="ru-RU" sz="5400" dirty="0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7956376" y="54868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30642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c.pics.livejournal.com/madmax/27451391/58970/58970_original.jpg"/>
          <p:cNvPicPr/>
          <p:nvPr/>
        </p:nvPicPr>
        <p:blipFill>
          <a:blip r:embed="rId3" cstate="print"/>
          <a:srcRect l="28380"/>
          <a:stretch>
            <a:fillRect/>
          </a:stretch>
        </p:blipFill>
        <p:spPr bwMode="auto">
          <a:xfrm>
            <a:off x="4788024" y="2204864"/>
            <a:ext cx="3919081" cy="415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144016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3861048"/>
            <a:ext cx="3970784" cy="1080120"/>
          </a:xfrm>
        </p:spPr>
        <p:txBody>
          <a:bodyPr>
            <a:normAutofit fontScale="92500" lnSpcReduction="20000"/>
          </a:bodyPr>
          <a:lstStyle/>
          <a:p>
            <a:r>
              <a:rPr lang="ru-RU" sz="8000" b="1" dirty="0" smtClean="0"/>
              <a:t>8:9= ?</a:t>
            </a:r>
            <a:endParaRPr lang="ru-RU" sz="8000" b="1" dirty="0"/>
          </a:p>
        </p:txBody>
      </p:sp>
      <p:pic>
        <p:nvPicPr>
          <p:cNvPr id="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4" cstate="print"/>
          <a:stretch>
            <a:fillRect/>
          </a:stretch>
        </p:blipFill>
        <p:spPr>
          <a:xfrm>
            <a:off x="7884368" y="5486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c.pics.livejournal.com/madmax/27451391/58970/58970_original.jpg"/>
          <p:cNvPicPr/>
          <p:nvPr/>
        </p:nvPicPr>
        <p:blipFill>
          <a:blip r:embed="rId2" cstate="print"/>
          <a:srcRect l="28380"/>
          <a:stretch>
            <a:fillRect/>
          </a:stretch>
        </p:blipFill>
        <p:spPr bwMode="auto">
          <a:xfrm>
            <a:off x="4788024" y="2204864"/>
            <a:ext cx="3919081" cy="415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144016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3645024"/>
            <a:ext cx="4042792" cy="1656184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8:9= ?</a:t>
            </a:r>
            <a:endParaRPr lang="ru-RU" sz="8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- </a:t>
            </a:r>
            <a:r>
              <a:rPr lang="ru-RU" sz="3600" b="1" dirty="0" smtClean="0"/>
              <a:t>Как  разделить  меньшее число</a:t>
            </a:r>
          </a:p>
          <a:p>
            <a:r>
              <a:rPr lang="ru-RU" sz="3600" b="1" dirty="0" smtClean="0"/>
              <a:t> </a:t>
            </a:r>
            <a:r>
              <a:rPr lang="ru-RU" sz="3600" b="1" dirty="0" smtClean="0"/>
              <a:t>на </a:t>
            </a:r>
            <a:r>
              <a:rPr lang="ru-RU" sz="3600" b="1" dirty="0" smtClean="0"/>
              <a:t>большее 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282</TotalTime>
  <Words>181</Words>
  <Application>Microsoft Office PowerPoint</Application>
  <PresentationFormat>Экран (4:3)</PresentationFormat>
  <Paragraphs>60</Paragraphs>
  <Slides>12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XXX</dc:creator>
  <cp:lastModifiedBy>XXX</cp:lastModifiedBy>
  <cp:revision>28</cp:revision>
  <dcterms:created xsi:type="dcterms:W3CDTF">2015-02-15T17:20:38Z</dcterms:created>
  <dcterms:modified xsi:type="dcterms:W3CDTF">2015-02-21T15:44:37Z</dcterms:modified>
</cp:coreProperties>
</file>