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7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86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63" r:id="rId28"/>
    <p:sldId id="262" r:id="rId29"/>
    <p:sldId id="261" r:id="rId30"/>
    <p:sldId id="26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1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ransition advClick="0" advTm="21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rpt=simage&amp;ed=1&amp;text=%D1%84%D0%BE%D1%82%D0%BE%20%D0%B4%D0%B5%D1%82%D0%B5%D0%B9%20%D0%B2%20%D1%88%D0%BA%D0%BE%D0%BB%D0%B5&amp;p=5&amp;img_url=img1.liveinternet.ru/images/attach/c/2/74/605/74605579_avatar_172061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rsfortuna.com/uploads/posts/2008-11/1225736803_14.jpg?w=300&amp;h=30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rpt=simage&amp;ed=1&amp;text=%D1%84%D0%BE%D1%82%D0%BE%20%D0%B4%D0%B5%D1%82%D0%B5%D0%B9%20%D0%BD%D0%B0%20%D1%80%D0%B0%D0%B1%D0%BE%D1%87%D0%B8%D0%B9%20%D1%81%D1%82%D0%BE%D0%BB&amp;p=0&amp;img_url=img-fotki.yandex.ru/get/5604/lora-surdu.13/0_5a211_f7a91f57_X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4363" y="2205038"/>
            <a:ext cx="8205787" cy="863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Как правильно любить детей</a:t>
            </a:r>
            <a:b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nl-NL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39750" y="3357563"/>
            <a:ext cx="8135938" cy="280828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Помните, ребенок –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такой же человек, как и вы!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Его душа явно протестует, когда кто-то пытается использовать его как орудие собственного произвола.</a:t>
            </a:r>
            <a:endParaRPr lang="ru-RU" sz="2800" dirty="0">
              <a:solidFill>
                <a:srgbClr val="660066"/>
              </a:solidFill>
              <a:latin typeface="+mn-lt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229" t="3192" r="3355" b="2946"/>
          <a:stretch>
            <a:fillRect/>
          </a:stretch>
        </p:blipFill>
        <p:spPr bwMode="auto">
          <a:xfrm>
            <a:off x="3131840" y="476672"/>
            <a:ext cx="3459198" cy="2519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825" y="404813"/>
            <a:ext cx="7872413" cy="7191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Любовь откупа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43000" y="4724400"/>
            <a:ext cx="7772400" cy="86518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i="1">
                <a:solidFill>
                  <a:schemeClr val="accent4"/>
                </a:solidFill>
                <a:latin typeface="+mn-lt"/>
                <a:cs typeface="+mn-cs"/>
              </a:rPr>
              <a:t> </a:t>
            </a:r>
            <a:endParaRPr lang="ru-RU" sz="2800" i="1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971550" y="4794250"/>
            <a:ext cx="70564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В семье царит атмосфера духовной пустоты, убожества</a:t>
            </a:r>
          </a:p>
          <a:p>
            <a:endParaRPr lang="ru-RU" sz="2800">
              <a:solidFill>
                <a:srgbClr val="660066"/>
              </a:solidFill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187450" y="1773238"/>
            <a:ext cx="698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Родители считают, что, обеспечивая материальные потребности детей, они тем самым выполняют свой долг.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3935413"/>
            <a:ext cx="7345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 чему это приводит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27"/>
          <p:cNvSpPr/>
          <p:nvPr/>
        </p:nvSpPr>
        <p:spPr>
          <a:xfrm>
            <a:off x="467544" y="1772816"/>
            <a:ext cx="8280920" cy="4320480"/>
          </a:xfrm>
          <a:prstGeom prst="roundRect">
            <a:avLst>
              <a:gd name="adj" fmla="val 66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88900" dir="2700000" algn="tl" rotWithShape="0">
              <a:srgbClr val="F4E59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zh-TW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1143000" y="836613"/>
            <a:ext cx="7772400" cy="52593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3600">
                <a:solidFill>
                  <a:schemeClr val="accent4"/>
                </a:solidFill>
                <a:latin typeface="Comic Sans MS" pitchFamily="66" charset="0"/>
                <a:cs typeface="+mn-cs"/>
              </a:rPr>
              <a:t> </a:t>
            </a:r>
            <a:endParaRPr lang="en-US" sz="3600">
              <a:solidFill>
                <a:schemeClr val="accent4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>
              <a:solidFill>
                <a:schemeClr val="accent4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>
              <a:solidFill>
                <a:schemeClr val="accent4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>
              <a:solidFill>
                <a:schemeClr val="accent4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>
              <a:solidFill>
                <a:schemeClr val="accent4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>
              <a:solidFill>
                <a:schemeClr val="accent4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 dirty="0">
              <a:solidFill>
                <a:schemeClr val="accent4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916113"/>
            <a:ext cx="7704138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“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С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детьми не стоит ударяться в крайности,</a:t>
            </a:r>
          </a:p>
          <a:p>
            <a:pPr algn="ctr">
              <a:defRPr/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И за свои заботы и усилия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Ворчливо упрекать в неблагодарности: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Они ведь вас рожать их не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просили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”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.   </a:t>
            </a:r>
          </a:p>
          <a:p>
            <a:pPr algn="ctr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С.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Севрус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+mn-cs"/>
            </a:endParaRPr>
          </a:p>
          <a:p>
            <a:pPr algn="ctr">
              <a:defRPr/>
            </a:pP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+mn-cs"/>
            </a:endParaRPr>
          </a:p>
          <a:p>
            <a:pPr algn="ctr">
              <a:defRPr/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					Э. А. </a:t>
            </a:r>
            <a:r>
              <a:rPr lang="ru-RU" sz="4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Севрус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 txBox="1">
            <a:spLocks/>
          </p:cNvSpPr>
          <p:nvPr/>
        </p:nvSpPr>
        <p:spPr bwMode="auto">
          <a:xfrm>
            <a:off x="1143000" y="2133600"/>
            <a:ext cx="72453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Чем больше дефицит ребенка в родительской любви, тем больше его стремление получать её материальные заменители.</a:t>
            </a:r>
          </a:p>
          <a:p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Ребенку будут совершенно незнакомы сострадание, милосердие.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55650" y="4076700"/>
            <a:ext cx="7704138" cy="20161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+mn-cs"/>
              </a:rPr>
              <a:t>Став взрослыми и начав выстраивать свои взаимоотношения с другими людьми, дети будут выбирать ложные ценности (деньги, материальные блага).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3959969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288" y="2974975"/>
            <a:ext cx="8520112" cy="885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Пять ошибок в воспитании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43000" y="1628775"/>
            <a:ext cx="7389813" cy="46799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dirty="0">
              <a:solidFill>
                <a:schemeClr val="accent4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2108200"/>
            <a:ext cx="727392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Это одно из сильнейших средств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	в воспитании, но эта угроза родителями,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	как правило, не осуществляется.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Дети прекрасно чувствуют фальшь.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	Единожды обманув, вы надолго теряете доверие ребенка</a:t>
            </a:r>
            <a:r>
              <a:rPr lang="ru-RU" sz="2800" dirty="0">
                <a:solidFill>
                  <a:schemeClr val="accent4"/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3625" y="549275"/>
            <a:ext cx="64150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1. Обещание больше не любить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250" y="404813"/>
            <a:ext cx="6400800" cy="6715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2. Безразличие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482" name="Содержимое 2"/>
          <p:cNvSpPr txBox="1">
            <a:spLocks/>
          </p:cNvSpPr>
          <p:nvPr/>
        </p:nvSpPr>
        <p:spPr bwMode="auto">
          <a:xfrm>
            <a:off x="971550" y="1557338"/>
            <a:ext cx="77041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Не показывайте ребенку, что вам все равно, чем он занимается.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	Он немедленно начнет проверять, настоящее ли ваше безразличие, изначально совершая плохие поступки.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Ребенок ждет, последует ли критика,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	поэтому с ним нужно наладить дружеские отношения, даже если его поведение вас не устраивает.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813" y="404813"/>
            <a:ext cx="6400800" cy="766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3. Навязанная роль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506" name="Содержимое 2"/>
          <p:cNvSpPr txBox="1">
            <a:spLocks/>
          </p:cNvSpPr>
          <p:nvPr/>
        </p:nvSpPr>
        <p:spPr bwMode="auto">
          <a:xfrm>
            <a:off x="1143000" y="1671638"/>
            <a:ext cx="731678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Дети готовы сделать все, чтобы понравиться своим родителям.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Они готовы погрузиться в мир сложных взрослых проблем, вместо того, чтобы обсуждать со сверстниками свои интересы.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При этом их собственные проблемы остаются нерешенными.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813" y="333375"/>
            <a:ext cx="6400800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4. Нет времени 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530" name="Содержимое 2"/>
          <p:cNvSpPr txBox="1">
            <a:spLocks/>
          </p:cNvSpPr>
          <p:nvPr/>
        </p:nvSpPr>
        <p:spPr bwMode="auto">
          <a:xfrm>
            <a:off x="539750" y="1989138"/>
            <a:ext cx="53276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есть ребенок,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	надо обязательно найти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	время для общения с ним.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Иначе он будет искать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	среди чужих людей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	родственную душу</a:t>
            </a:r>
          </a:p>
        </p:txBody>
      </p:sp>
      <p:pic>
        <p:nvPicPr>
          <p:cNvPr id="4" name="Рисунок 3" descr="http://s44.radikal.ru/i106/0811/fe/c3fa12086c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16559"/>
            <a:ext cx="2608206" cy="3393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764704"/>
            <a:ext cx="4283306" cy="2997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900113" y="4149725"/>
            <a:ext cx="7343775" cy="2159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Какое это счастье - материнство!</a:t>
            </a:r>
            <a:b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Услышать долгожданный первый крик,</a:t>
            </a:r>
            <a:b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Почувствовать священное единство,</a:t>
            </a:r>
            <a:b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навсегда запомнить этот миг.</a:t>
            </a:r>
            <a:endParaRPr lang="ru-RU" sz="2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6663" y="358775"/>
            <a:ext cx="7799387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5. Слишком мало ласки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43000" y="1700213"/>
            <a:ext cx="7316788" cy="45370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Дети любого возраста стремятся к ласке. Она помогает им ощущать себя нужными и придает уверенность в своих силах.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Стремление к ласке в большинстве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	случаев должно исходить от самого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	ребенка.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Не навязывайте активно свою любовь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	– это может оттолкнуть.</a:t>
            </a:r>
            <a:endParaRPr lang="ru-RU" sz="2800" dirty="0">
              <a:solidFill>
                <a:srgbClr val="66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6375" y="476250"/>
            <a:ext cx="7294563" cy="8651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Безусловная любовь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– это маячок, 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578" name="Содержимое 2"/>
          <p:cNvSpPr txBox="1">
            <a:spLocks/>
          </p:cNvSpPr>
          <p:nvPr/>
        </p:nvSpPr>
        <p:spPr bwMode="auto">
          <a:xfrm>
            <a:off x="3635375" y="2563813"/>
            <a:ext cx="5040313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который не даёт ребенку сбиться с пути в океане жизненных трудностей.</a:t>
            </a:r>
          </a:p>
          <a:p>
            <a:pPr marL="342900" indent="-342900" algn="r">
              <a:spcBef>
                <a:spcPct val="20000"/>
              </a:spcBef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служит ориентиром при поиске решений, если возникают разногласия.</a:t>
            </a:r>
          </a:p>
        </p:txBody>
      </p:sp>
      <p:pic>
        <p:nvPicPr>
          <p:cNvPr id="4" name="Рисунок 3" descr="D:\ЛЕНА_ДОКУМЕНТЫ\От Бессоновой\IMG_2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288032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0325" y="574675"/>
            <a:ext cx="7705725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Безусловная любовь не зависит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43000" y="2032000"/>
            <a:ext cx="7029450" cy="40608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ни от внешности ребенка;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ни от его достоинств и недостатков;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ни от способностей;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ни от сиюминутного поведения.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088" y="1773238"/>
            <a:ext cx="8088312" cy="10080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Любовь родителей –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43000" y="2895600"/>
            <a:ext cx="7173913" cy="32702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это возможность удовлетворить эмоциональные потребности ребенка.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Подрастая, дети задают один вопрос: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“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Вы любите меня?</a:t>
            </a: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”</a:t>
            </a:r>
            <a:endParaRPr lang="ru-RU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088" y="1773238"/>
            <a:ext cx="7489825" cy="1079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Если мы любим ребенка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 что-то, он чувствует это и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0" name="Содержимое 2"/>
          <p:cNvSpPr txBox="1">
            <a:spLocks/>
          </p:cNvSpPr>
          <p:nvPr/>
        </p:nvSpPr>
        <p:spPr bwMode="auto">
          <a:xfrm>
            <a:off x="971550" y="3573463"/>
            <a:ext cx="7416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теряет уверенность в себе;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становится тревожным и напряженным;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начинает лгать и лицемерить.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27"/>
          <p:cNvSpPr/>
          <p:nvPr/>
        </p:nvSpPr>
        <p:spPr>
          <a:xfrm>
            <a:off x="323528" y="3861048"/>
            <a:ext cx="7920880" cy="2160240"/>
          </a:xfrm>
          <a:prstGeom prst="roundRect">
            <a:avLst>
              <a:gd name="adj" fmla="val 66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88900" dir="2700000" algn="tl" rotWithShape="0">
              <a:srgbClr val="F4E59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zh-TW" dirty="0">
              <a:solidFill>
                <a:srgbClr val="000000"/>
              </a:solidFill>
              <a:latin typeface="Gabriola" pitchFamily="82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84213" y="2303463"/>
            <a:ext cx="4175125" cy="838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Похвала</a:t>
            </a:r>
            <a:endParaRPr lang="ru-RU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84213" y="4149725"/>
            <a:ext cx="7416800" cy="1800225"/>
          </a:xfrm>
          <a:prstGeom prst="rect">
            <a:avLst/>
          </a:prstGeom>
        </p:spPr>
        <p:txBody>
          <a:bodyPr/>
          <a:lstStyle/>
          <a:p>
            <a:pPr marL="342900" indent="-360000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“</a:t>
            </a:r>
            <a:r>
              <a:rPr lang="ru-RU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Скажите мне доброе слово, и я оправдаю его. </a:t>
            </a:r>
            <a:endParaRPr lang="en-US" sz="36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+mn-cs"/>
            </a:endParaRPr>
          </a:p>
          <a:p>
            <a:pPr marL="342900" indent="-360000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Скажите мне доброе слово, и я приумножу его</a:t>
            </a:r>
            <a:r>
              <a:rPr lang="en-US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”</a:t>
            </a:r>
            <a:r>
              <a:rPr lang="ru-RU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+mn-cs"/>
              </a:rPr>
              <a:t>.</a:t>
            </a:r>
            <a:endParaRPr lang="ru-RU" sz="36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+mn-cs"/>
            </a:endParaRPr>
          </a:p>
        </p:txBody>
      </p:sp>
      <p:pic>
        <p:nvPicPr>
          <p:cNvPr id="4" name="Рисунок 3" descr="http://im6-tub-ru.yandex.net/i?id=303045308-33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444974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650" y="381000"/>
            <a:ext cx="8159750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Заповеди для родителей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9698" name="Содержимое 2"/>
          <p:cNvSpPr txBox="1">
            <a:spLocks/>
          </p:cNvSpPr>
          <p:nvPr/>
        </p:nvSpPr>
        <p:spPr bwMode="auto">
          <a:xfrm>
            <a:off x="900113" y="1628775"/>
            <a:ext cx="73437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ребенка часто критикуют - он учится осуждать.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ребенка часто хвалят - он учится оценивать.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ребенку часто демонстрируют враждебность он учится драться.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с ребенком обычно честны - он учится справедливости.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ребенка часто высмеивают - он учится быть робким. 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 txBox="1">
            <a:spLocks/>
          </p:cNvSpPr>
          <p:nvPr/>
        </p:nvSpPr>
        <p:spPr bwMode="auto">
          <a:xfrm>
            <a:off x="898525" y="1700213"/>
            <a:ext cx="79946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ребенок живет с чувством безопасности - он учится верить.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ребенка часто позорят - он учится чувствовать себя виноватым.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ребенка часто одобряют - он учится хорошо к себе относиться.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к ребенку часто бывают снисходительны - он учится быть терпеливым.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650" y="381000"/>
            <a:ext cx="8159750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Заповеди для родителей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 txBox="1">
            <a:spLocks/>
          </p:cNvSpPr>
          <p:nvPr/>
        </p:nvSpPr>
        <p:spPr bwMode="auto">
          <a:xfrm>
            <a:off x="323850" y="2060575"/>
            <a:ext cx="4248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ребенка часто подбадривают, он учится уверенности в себе.</a:t>
            </a:r>
          </a:p>
        </p:txBody>
      </p:sp>
      <p:pic>
        <p:nvPicPr>
          <p:cNvPr id="3" name="i-main-pic" descr="Картинка 8 из 12606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064868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468313" y="4437063"/>
            <a:ext cx="67675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Если ребенок живет в атмосфере дружбы и чувствует себя нужным, он учится находить в этом мире любовь. 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484313"/>
            <a:ext cx="8147050" cy="7207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Любите своих детей!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Рисунок 2" descr="http://im2-tub-ru.yandex.net/i?id=68211843-51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308493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87450" y="5303838"/>
            <a:ext cx="67691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Любите их правильно!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1712" r="1306" b="1636"/>
          <a:stretch>
            <a:fillRect/>
          </a:stretch>
        </p:blipFill>
        <p:spPr>
          <a:xfrm rot="661829">
            <a:off x="4575135" y="508788"/>
            <a:ext cx="386728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395288" y="3025775"/>
            <a:ext cx="81375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Что такое любовь, кто ответит?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	Говорят, что любовь-это дети.</a:t>
            </a:r>
            <a:endParaRPr lang="ru-RU" sz="2000">
              <a:solidFill>
                <a:srgbClr val="002060"/>
              </a:solidFill>
              <a:latin typeface="Comic Sans MS" pitchFamily="66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		Это сказки, романы, поэмы,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			Это слезы, печали, дилеммы.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				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Это ветер в далеких просторах,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		Это счастья цветные узоры,</a:t>
            </a:r>
            <a:endParaRPr lang="ru-RU" sz="2000">
              <a:solidFill>
                <a:srgbClr val="002060"/>
              </a:solidFill>
              <a:latin typeface="Comic Sans MS" pitchFamily="66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			</a:t>
            </a:r>
            <a:r>
              <a:rPr lang="ru-RU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Э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то страсти прерывистой вздохи,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				</a:t>
            </a:r>
            <a:r>
              <a:rPr lang="ru-RU" sz="2000">
                <a:solidFill>
                  <a:srgbClr val="002060"/>
                </a:solidFill>
                <a:latin typeface="Comic Sans MS" pitchFamily="66" charset="0"/>
                <a:cs typeface="Courier New" pitchFamily="49" charset="0"/>
              </a:rPr>
              <a:t>Голубые глаза дочки-крохи.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143000" y="2708275"/>
            <a:ext cx="6958013" cy="216058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Спасибо</a:t>
            </a:r>
          </a:p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за внимание!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7"/>
          <p:cNvSpPr/>
          <p:nvPr/>
        </p:nvSpPr>
        <p:spPr>
          <a:xfrm>
            <a:off x="467544" y="1988840"/>
            <a:ext cx="8280920" cy="3672408"/>
          </a:xfrm>
          <a:prstGeom prst="roundRect">
            <a:avLst>
              <a:gd name="adj" fmla="val 66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88900" dir="2700000" algn="tl" rotWithShape="0">
              <a:srgbClr val="F4E59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zh-TW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11188" y="2205038"/>
            <a:ext cx="7942262" cy="39385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"Там, где нет мудрости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родительского воспитания,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любовь матери и отца к детям уродует их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”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					</a:t>
            </a:r>
          </a:p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                                      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В. А. Сухомлинский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088" y="381000"/>
            <a:ext cx="8088312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Виды родительской любви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288" y="1917700"/>
            <a:ext cx="5400675" cy="3167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Любовь умиления;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Любовь деспотическая;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Л</a:t>
            </a:r>
            <a:r>
              <a:rPr lang="ru-RU" sz="2800" dirty="0" err="1">
                <a:solidFill>
                  <a:srgbClr val="660066"/>
                </a:solidFill>
                <a:latin typeface="Comic Sans MS" pitchFamily="66" charset="0"/>
                <a:cs typeface="+mn-cs"/>
              </a:rPr>
              <a:t>юбовь</a:t>
            </a: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 откупа.  </a:t>
            </a:r>
            <a:r>
              <a:rPr lang="ru-RU" sz="2800" i="1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/>
            </a:r>
            <a:br>
              <a:rPr lang="ru-RU" sz="2800" i="1" dirty="0">
                <a:solidFill>
                  <a:srgbClr val="660066"/>
                </a:solidFill>
                <a:latin typeface="Comic Sans MS" pitchFamily="66" charset="0"/>
                <a:cs typeface="+mn-cs"/>
              </a:rPr>
            </a:br>
            <a:r>
              <a:rPr lang="ru-RU" sz="2800" i="1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/>
            </a:r>
            <a:br>
              <a:rPr lang="ru-RU" sz="2800" i="1" dirty="0">
                <a:solidFill>
                  <a:srgbClr val="660066"/>
                </a:solidFill>
                <a:latin typeface="Comic Sans MS" pitchFamily="66" charset="0"/>
                <a:cs typeface="+mn-cs"/>
              </a:rPr>
            </a:b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solidFill>
                <a:srgbClr val="660066"/>
              </a:solidFill>
              <a:latin typeface="+mn-lt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041355">
            <a:off x="5090439" y="3005483"/>
            <a:ext cx="3571198" cy="3179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27088" y="620713"/>
            <a:ext cx="7561262" cy="5832475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Любовь умиления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Font typeface="Monotype Sorts" pitchFamily="2" charset="2"/>
              <a:buNone/>
              <a:defRPr/>
            </a:pPr>
            <a:endParaRPr lang="ru-RU" sz="3200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это инстинктивная, неразумная, </a:t>
            </a:r>
          </a:p>
          <a:p>
            <a:pPr marL="342900" indent="-342900" algn="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иногда наивная любовь.</a:t>
            </a:r>
            <a:endParaRPr lang="en-US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 чему она приводит?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Ребенок, воспитанный в атмосфере умиления его личностью, не знает понятий </a:t>
            </a:r>
            <a:r>
              <a:rPr lang="en-US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“</a:t>
            </a: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нельзя</a:t>
            </a:r>
            <a:r>
              <a:rPr lang="en-US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”</a:t>
            </a: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, </a:t>
            </a:r>
            <a:r>
              <a:rPr lang="en-US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“</a:t>
            </a: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надо</a:t>
            </a:r>
            <a:r>
              <a:rPr lang="en-US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”</a:t>
            </a: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. </a:t>
            </a:r>
            <a:endParaRPr lang="en-US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Ребенок не осознает своего долга перед родителями, не приучен трудиться.</a:t>
            </a: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143000" y="2349500"/>
            <a:ext cx="6958013" cy="32400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Ребенок не замечает других людей с их желаниями и потребностями.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У таких детей твердо складывается убеждение, что он приносит счастье, радость родителям и людям уже тем, что просто живет на свете.</a:t>
            </a:r>
            <a:endParaRPr lang="ru-RU" sz="2800" dirty="0">
              <a:solidFill>
                <a:srgbClr val="66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850" y="476250"/>
            <a:ext cx="7840663" cy="8636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Любовь деспотическая 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984250" y="2205038"/>
            <a:ext cx="8159750" cy="431958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ru-RU" sz="320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endParaRPr lang="ru-RU" sz="2000" dirty="0">
              <a:solidFill>
                <a:schemeClr val="accent4">
                  <a:lumMod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971550" y="3502025"/>
            <a:ext cx="7345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 чему это приводит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971550" y="4437063"/>
            <a:ext cx="74882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У ребенка с малых лет извращается представление о добром начале в человеке</a:t>
            </a:r>
            <a:r>
              <a:rPr lang="en-US" sz="2800">
                <a:solidFill>
                  <a:srgbClr val="660066"/>
                </a:solidFill>
                <a:latin typeface="Comic Sans MS" pitchFamily="66" charset="0"/>
              </a:rPr>
              <a:t>.</a:t>
            </a:r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 Он перестает верить в человека и человечность.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1763713" y="1611313"/>
            <a:ext cx="64087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solidFill>
                  <a:srgbClr val="660066"/>
                </a:solidFill>
                <a:latin typeface="Comic Sans MS" pitchFamily="66" charset="0"/>
              </a:rPr>
              <a:t>происходит из–за  неумения родителей пользоваться своей властью</a:t>
            </a:r>
            <a:r>
              <a:rPr lang="en-US" sz="2800">
                <a:solidFill>
                  <a:srgbClr val="660066"/>
                </a:solidFill>
                <a:latin typeface="Comic Sans MS" pitchFamily="66" charset="0"/>
              </a:rPr>
              <a:t>.</a:t>
            </a:r>
            <a:endParaRPr lang="ru-RU" sz="280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900113" y="2062163"/>
            <a:ext cx="7772400" cy="40306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В атмосфере мелких придирок, постоянных упреков ребенок ожесточается.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Это происходит из–за неумения родителями пользоваться своей властью.</a:t>
            </a:r>
            <a:endParaRPr lang="en-US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sz="2800" dirty="0">
              <a:solidFill>
                <a:srgbClr val="66006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660066"/>
                </a:solidFill>
                <a:latin typeface="Comic Sans MS" pitchFamily="66" charset="0"/>
                <a:cs typeface="+mn-cs"/>
              </a:rPr>
              <a:t>Уважайте мнение ребенка, его детские желания!</a:t>
            </a:r>
            <a:endParaRPr lang="ru-RU" sz="2800" dirty="0">
              <a:solidFill>
                <a:srgbClr val="66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FIQ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13_FIQ</Template>
  <TotalTime>208</TotalTime>
  <Words>706</Words>
  <Application>Microsoft Office PowerPoint</Application>
  <PresentationFormat>On-screen Show (4:3)</PresentationFormat>
  <Paragraphs>144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Calibri</vt:lpstr>
      <vt:lpstr>Arial Narrow</vt:lpstr>
      <vt:lpstr>PMingLiU</vt:lpstr>
      <vt:lpstr>Comic Sans MS</vt:lpstr>
      <vt:lpstr>Monotype Sorts</vt:lpstr>
      <vt:lpstr>Courier New</vt:lpstr>
      <vt:lpstr>Gabriola</vt:lpstr>
      <vt:lpstr>Wingdings</vt:lpstr>
      <vt:lpstr>13_FIQ</vt:lpstr>
      <vt:lpstr>13_FIQ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GBT TMD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HP945_WS</dc:creator>
  <cp:lastModifiedBy>Екатерина</cp:lastModifiedBy>
  <cp:revision>127</cp:revision>
  <dcterms:created xsi:type="dcterms:W3CDTF">2011-11-09T19:02:08Z</dcterms:created>
  <dcterms:modified xsi:type="dcterms:W3CDTF">2013-03-15T02:08:46Z</dcterms:modified>
</cp:coreProperties>
</file>