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8EEFE"/>
    <a:srgbClr val="96EAFE"/>
    <a:srgbClr val="7C5989"/>
    <a:srgbClr val="333399"/>
    <a:srgbClr val="8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4" autoAdjust="0"/>
    <p:restoredTop sz="93617" autoAdjust="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167C18-07BA-422D-9760-556ADC9D7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19FD-29CD-47FE-B45D-794D5F62C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849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0"/>
            <a:ext cx="18669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0"/>
            <a:ext cx="54483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7D871-8ABF-4CF4-BDA4-5CD419558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436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9875-5974-4768-9D94-ADC68568B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4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A7BF-EDB1-49EC-BB96-FE177841A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17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2600" y="914400"/>
            <a:ext cx="3543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914400"/>
            <a:ext cx="3543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2685-3181-4CE4-9122-2CBF6C17C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214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57B7-8375-433F-9D03-2DC22A9B2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421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C8BD8-ECEC-4F09-AC02-55D72A095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20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9885-86FA-4271-8BF3-390169A98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2906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FC19B-1B79-4DA2-A302-48565FFAA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8258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CDC0-861D-4FB5-BF0F-793F28CEA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142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914400"/>
            <a:ext cx="7239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DB7E8C50-BB50-47B8-8DAB-18EB20D32F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700808"/>
            <a:ext cx="9144000" cy="6096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приручени</a:t>
            </a:r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е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огня людьми 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7775" y="4725144"/>
            <a:ext cx="2836912" cy="1152128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000066"/>
                </a:solidFill>
              </a:rPr>
              <a:t>Выполнила ученица 4А класса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</a:rPr>
              <a:t>ГБОУ СОШ№750</a:t>
            </a:r>
          </a:p>
          <a:p>
            <a:pPr algn="l"/>
            <a:r>
              <a:rPr lang="ru-RU" sz="1400" dirty="0" err="1" smtClean="0">
                <a:solidFill>
                  <a:srgbClr val="000066"/>
                </a:solidFill>
              </a:rPr>
              <a:t>Солохина</a:t>
            </a:r>
            <a:r>
              <a:rPr lang="ru-RU" sz="1400" dirty="0" smtClean="0">
                <a:solidFill>
                  <a:srgbClr val="000066"/>
                </a:solidFill>
              </a:rPr>
              <a:t> Кристина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909" y="10802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Жители земного шара,</a:t>
            </a:r>
          </a:p>
          <a:p>
            <a:pPr algn="ctr"/>
            <a:r>
              <a:rPr lang="ru-RU" dirty="0"/>
              <a:t>Граждане любой страны,</a:t>
            </a:r>
          </a:p>
          <a:p>
            <a:pPr algn="ctr"/>
            <a:r>
              <a:rPr lang="ru-RU" dirty="0"/>
              <a:t>Злой огонь гасить </a:t>
            </a:r>
            <a:r>
              <a:rPr lang="ru-RU" dirty="0" smtClean="0"/>
              <a:t>должны!</a:t>
            </a:r>
          </a:p>
          <a:p>
            <a:pPr algn="ctr"/>
            <a:r>
              <a:rPr lang="ru-RU" dirty="0" smtClean="0"/>
              <a:t>Огонь- </a:t>
            </a:r>
            <a:r>
              <a:rPr lang="ru-RU" dirty="0"/>
              <a:t>всем друг,</a:t>
            </a:r>
          </a:p>
          <a:p>
            <a:pPr algn="ctr"/>
            <a:r>
              <a:rPr lang="ru-RU" dirty="0"/>
              <a:t>Надежный и испытанный,</a:t>
            </a:r>
          </a:p>
          <a:p>
            <a:pPr algn="ctr"/>
            <a:r>
              <a:rPr lang="ru-RU" dirty="0"/>
              <a:t>Но если дружба дорога,</a:t>
            </a:r>
          </a:p>
          <a:p>
            <a:pPr algn="ctr"/>
            <a:r>
              <a:rPr lang="ru-RU" dirty="0"/>
              <a:t>То будьте осторожны-</a:t>
            </a:r>
          </a:p>
          <a:p>
            <a:pPr algn="ctr"/>
            <a:r>
              <a:rPr lang="ru-RU" dirty="0"/>
              <a:t>Не превращайте друга во врага!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4865" y="49742"/>
            <a:ext cx="792088" cy="936991"/>
          </a:xfrm>
          <a:prstGeom prst="rect">
            <a:avLst/>
          </a:prstGeom>
        </p:spPr>
      </p:pic>
      <p:pic>
        <p:nvPicPr>
          <p:cNvPr id="4098" name="Picture 2" descr="http://mosaica.ru/sites/default/files/news/preview/2012/02/09/13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2297"/>
            <a:ext cx="3348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osmi.ru/images/16204/80/1620480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024336" cy="19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3.proshkolu.ru/content/media/pic/std/1000000/953000/952266-878cbe72d08598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5" y="1021170"/>
            <a:ext cx="324036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512167" cy="8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9025" y="1484784"/>
            <a:ext cx="35061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49890"/>
            <a:ext cx="792088" cy="936991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4408" y="49743"/>
            <a:ext cx="792088" cy="936991"/>
          </a:xfrm>
          <a:prstGeom prst="rect">
            <a:avLst/>
          </a:prstGeom>
        </p:spPr>
      </p:pic>
      <p:pic>
        <p:nvPicPr>
          <p:cNvPr id="9" name="Picture 6" descr="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27" y="3933056"/>
            <a:ext cx="1682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1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lgerian" panose="04020705040A02060702" pitchFamily="82" charset="0"/>
              </a:rPr>
              <a:t>    Первобытный мир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 «приручение» огня стало одним из величайших изобретений древнего человека.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это еще во времена синантропов и неандертальцев. Сначала первобытные люди использовали естественный огонь (т.е. природный), который чаще всего возникал из-за молний или самопроизвольного возгорания органических останков.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portal.azertag.com/sites/default/files/o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2037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habervitrini.com/haber/300x180/yildirimsimsek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8384" y="49743"/>
            <a:ext cx="792088" cy="936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003749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cs typeface="Times New Roman" panose="02020603050405020304" pitchFamily="18" charset="0"/>
              </a:rPr>
              <a:t>Искусственно же добывать огонь люди научились значительно позже- примерно 100-50 тысяч лет до нашей эры. 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Известно </a:t>
            </a:r>
            <a:r>
              <a:rPr lang="ru-RU" sz="1800" dirty="0">
                <a:cs typeface="Times New Roman" panose="02020603050405020304" pitchFamily="18" charset="0"/>
              </a:rPr>
              <a:t>несколько способов добывания огня: скобление, сверление и пиление. Наиболее распространенные- трение между собой двух кусков дерева и высекание искры из кремня.</a:t>
            </a:r>
          </a:p>
          <a:p>
            <a:pPr marL="0" indent="0" algn="ctr">
              <a:buNone/>
            </a:pPr>
            <a:r>
              <a:rPr lang="ru-RU" sz="1800" dirty="0">
                <a:cs typeface="Times New Roman" panose="02020603050405020304" pitchFamily="18" charset="0"/>
              </a:rPr>
              <a:t>Первобытные люди использовали огонь для защиты от холода и хищных зверей, а также для освещения пещер и подготовки еды.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nkj.ru/upload/iblock/6e0/6e0461031f41e39f3b804b842ead4a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3429000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28594"/>
            <a:ext cx="3630612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0392" y="49742"/>
            <a:ext cx="792088" cy="9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lgerian" panose="04020705040A02060702" pitchFamily="82" charset="0"/>
              </a:rPr>
              <a:t>          Древний </a:t>
            </a:r>
            <a:r>
              <a:rPr lang="ru-RU" dirty="0">
                <a:latin typeface="Algerian" panose="04020705040A02060702" pitchFamily="82" charset="0"/>
              </a:rPr>
              <a:t>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Древний мир характеризуется возникновением первых цивилизаций, таких как Древний Египет с его фараонами и пирамидами. Древняя Греция с Александром Македонским и конечно же Олимпийские игры. Главным символом которых стал- Олимпийский огонь!!!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kasdien.lt/var/ezwebin_site/storage/images/pradzia/laisvalaikis/keliones/architektas-didziojoje-piramideje-gali-buti-slaptu-kambariu/1773543-1-lit-LT/Architektas-Didziojoje-piramideje-gali-buti-slaptu-kambar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9161"/>
            <a:ext cx="3960440" cy="29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pox.ru/cache/imagemanager/26912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4161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4408" y="49743"/>
            <a:ext cx="792088" cy="9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lgerian" panose="04020705040A02060702" pitchFamily="82" charset="0"/>
              </a:rPr>
              <a:t>       Средние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когда люди в совершенстве овладели, с помощью огня, ковкой металла, научились делать прочные мечи, доспехи и начали крестовые походы.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говорили тогда- «Настало время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меча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4408" y="49743"/>
            <a:ext cx="792088" cy="936991"/>
          </a:xfrm>
          <a:prstGeom prst="rect">
            <a:avLst/>
          </a:prstGeom>
        </p:spPr>
      </p:pic>
      <p:pic>
        <p:nvPicPr>
          <p:cNvPr id="9218" name="Picture 2" descr="http://za.zubr.in.ua/wp-content/images/2011/03/image0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27432"/>
            <a:ext cx="3655653" cy="26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zbulvar.ru/upload/main/013/72975470_1263295726_kov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104456" cy="29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0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lgerian" panose="04020705040A02060702" pitchFamily="82" charset="0"/>
              </a:rPr>
              <a:t> </a:t>
            </a:r>
            <a:r>
              <a:rPr lang="ru-RU" dirty="0" smtClean="0">
                <a:latin typeface="Algerian" panose="04020705040A02060702" pitchFamily="82" charset="0"/>
              </a:rPr>
              <a:t>        Новое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Уходило в прошлое Средневековое общество, наступило Новое Время! Европейцы научились использовать энергию горения пороха- были созданы ружья и пушки. Это определило дальнейшее развитие человечества- начались захваты колоний с помощью силы огня!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0" y="49742"/>
            <a:ext cx="792088" cy="936991"/>
          </a:xfrm>
          <a:prstGeom prst="rect">
            <a:avLst/>
          </a:prstGeom>
        </p:spPr>
      </p:pic>
      <p:pic>
        <p:nvPicPr>
          <p:cNvPr id="8194" name="Picture 2" descr="http://s44.radikal.ru/i104/0908/8a/48bc5fa51a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86" y="3212976"/>
            <a:ext cx="3901502" cy="29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ultybox.ru/products_pictures/8022z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9" y="2204863"/>
            <a:ext cx="4762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7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lgerian" panose="04020705040A02060702" pitchFamily="82" charset="0"/>
              </a:rPr>
              <a:t>       Новейшее </a:t>
            </a:r>
            <a:r>
              <a:rPr lang="ru-RU" dirty="0">
                <a:latin typeface="Algerian" panose="04020705040A02060702" pitchFamily="82" charset="0"/>
              </a:rPr>
              <a:t>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человечество не стояло на месте, ведь огонь мог приносить не только разрушение! Люди научились применять силу огня в созидательных целях- изобрели паровоз, автомобиль и наконец, полетели в космос!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631" y="49743"/>
            <a:ext cx="792088" cy="936991"/>
          </a:xfrm>
          <a:prstGeom prst="rect">
            <a:avLst/>
          </a:prstGeom>
        </p:spPr>
      </p:pic>
      <p:pic>
        <p:nvPicPr>
          <p:cNvPr id="7170" name="Picture 2" descr="http://s56.radikal.ru/i153/1106/37/64ef9220a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3264297" cy="24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lipart.net.ua/images/clip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3080753" cy="20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usanin.udm.ru/upload/resize_cache/iblock/313/469_1000_1/bcad8589-1ace-45b2-bb9b-5714e3a842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24504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2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90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Нам без доброго огня</a:t>
            </a:r>
          </a:p>
          <a:p>
            <a:pPr algn="ctr"/>
            <a:r>
              <a:rPr lang="ru-RU" dirty="0" smtClean="0"/>
              <a:t>Обойтись </a:t>
            </a:r>
            <a:r>
              <a:rPr lang="ru-RU" dirty="0"/>
              <a:t>нельзя и дня.</a:t>
            </a:r>
          </a:p>
          <a:p>
            <a:pPr algn="ctr"/>
            <a:r>
              <a:rPr lang="ru-RU" dirty="0"/>
              <a:t>Он надёжно дружит с нами.</a:t>
            </a:r>
          </a:p>
          <a:p>
            <a:pPr algn="ctr"/>
            <a:r>
              <a:rPr lang="ru-RU" dirty="0"/>
              <a:t>Гонит холод. Гонит мрак,</a:t>
            </a:r>
          </a:p>
          <a:p>
            <a:pPr algn="ctr"/>
            <a:r>
              <a:rPr lang="ru-RU" dirty="0"/>
              <a:t>Он приветливое пламя</a:t>
            </a:r>
          </a:p>
          <a:p>
            <a:pPr algn="ctr"/>
            <a:r>
              <a:rPr lang="ru-RU" dirty="0"/>
              <a:t>Поднимает будто флаг.</a:t>
            </a:r>
          </a:p>
          <a:p>
            <a:pPr algn="ctr"/>
            <a:r>
              <a:rPr lang="ru-RU" dirty="0"/>
              <a:t>Всем огонь хороший нужен,</a:t>
            </a:r>
          </a:p>
          <a:p>
            <a:pPr algn="ctr"/>
            <a:r>
              <a:rPr lang="ru-RU" dirty="0"/>
              <a:t>И за то ему почёт,</a:t>
            </a:r>
          </a:p>
          <a:p>
            <a:pPr algn="ctr"/>
            <a:r>
              <a:rPr lang="ru-RU" dirty="0"/>
              <a:t>Что ребятам греет ужин,</a:t>
            </a:r>
          </a:p>
          <a:p>
            <a:pPr algn="ctr"/>
            <a:r>
              <a:rPr lang="ru-RU" dirty="0"/>
              <a:t>Режет сталь и хлеб печёт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Говорим - огонь нам друг!</a:t>
            </a:r>
          </a:p>
          <a:p>
            <a:pPr algn="ctr"/>
            <a:endParaRPr lang="ru-RU" dirty="0">
              <a:effectLst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416" y="49743"/>
            <a:ext cx="792088" cy="936991"/>
          </a:xfrm>
          <a:prstGeom prst="rect">
            <a:avLst/>
          </a:prstGeom>
        </p:spPr>
      </p:pic>
      <p:pic>
        <p:nvPicPr>
          <p:cNvPr id="6148" name="Picture 4" descr="&amp;Kcy;&amp;acy;&amp;rcy;&amp;tcy;&amp;icy;&amp;ncy;&amp;kcy;&amp;acy; 2 &amp;icy;&amp;zcy;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28800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9" descr="0_472c7_dc030d65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866" y="1052736"/>
            <a:ext cx="2103215" cy="2804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http://mirgif.com/KARTINKI/ogon/ogon-50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64290"/>
            <a:ext cx="2880320" cy="14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yahooeu.ru/uploads/posts/09/03/02/28/yahooeu_ru_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6" y="4221088"/>
            <a:ext cx="291846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0006" y="114659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Но </a:t>
            </a:r>
            <a:r>
              <a:rPr lang="ru-RU" dirty="0"/>
              <a:t>врагом он станет вдруг,</a:t>
            </a:r>
          </a:p>
          <a:p>
            <a:pPr algn="ctr"/>
            <a:r>
              <a:rPr lang="ru-RU" dirty="0"/>
              <a:t>Если мы забудем,</a:t>
            </a:r>
          </a:p>
          <a:p>
            <a:pPr algn="ctr"/>
            <a:r>
              <a:rPr lang="ru-RU" dirty="0"/>
              <a:t>Отомстит он сразу людям.</a:t>
            </a:r>
          </a:p>
          <a:p>
            <a:pPr algn="ctr"/>
            <a:r>
              <a:rPr lang="ru-RU" dirty="0" smtClean="0"/>
              <a:t>Да</a:t>
            </a:r>
            <a:r>
              <a:rPr lang="ru-RU" dirty="0"/>
              <a:t>, огонь бывает разный,</a:t>
            </a:r>
          </a:p>
          <a:p>
            <a:pPr algn="ctr"/>
            <a:r>
              <a:rPr lang="ru-RU" dirty="0"/>
              <a:t>Бледно-желтый, ярко-красный,</a:t>
            </a:r>
          </a:p>
          <a:p>
            <a:pPr algn="ctr"/>
            <a:r>
              <a:rPr lang="ru-RU" dirty="0"/>
              <a:t>Синий или золотой,</a:t>
            </a:r>
          </a:p>
          <a:p>
            <a:pPr algn="ctr"/>
            <a:r>
              <a:rPr lang="ru-RU" dirty="0"/>
              <a:t>Огонь добрый, огонь злой.</a:t>
            </a:r>
          </a:p>
          <a:p>
            <a:pPr algn="ctr"/>
            <a:r>
              <a:rPr lang="ru-RU" dirty="0"/>
              <a:t>Злой огонь - огонь пожара,</a:t>
            </a:r>
          </a:p>
          <a:p>
            <a:pPr algn="ctr"/>
            <a:r>
              <a:rPr lang="ru-RU" dirty="0"/>
              <a:t>Злой огонь - огонь войны.</a:t>
            </a:r>
          </a:p>
          <a:p>
            <a:pPr algn="ctr"/>
            <a:r>
              <a:rPr lang="ru-RU" dirty="0"/>
              <a:t>От безжалостного жара</a:t>
            </a:r>
          </a:p>
          <a:p>
            <a:pPr algn="ctr"/>
            <a:r>
              <a:rPr lang="ru-RU" dirty="0"/>
              <a:t>Дни темны, поля черны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9743"/>
            <a:ext cx="792088" cy="936991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1367" y="49743"/>
            <a:ext cx="792088" cy="936991"/>
          </a:xfrm>
          <a:prstGeom prst="rect">
            <a:avLst/>
          </a:prstGeom>
        </p:spPr>
      </p:pic>
      <p:pic>
        <p:nvPicPr>
          <p:cNvPr id="5122" name="Picture 2" descr="fires020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15" y="836712"/>
            <a:ext cx="2230040" cy="16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горит лес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2985" y="3799163"/>
            <a:ext cx="3058164" cy="229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9" descr="spichk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1124744"/>
            <a:ext cx="2282462" cy="171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6" name="Picture 6" descr="http://i1.i.ua/prikol/pic/5/2/583325_550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921720"/>
            <a:ext cx="2371215" cy="17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26" y="5301578"/>
            <a:ext cx="1732202" cy="10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9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o_the_fir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into_the_fire</Template>
  <TotalTime>311</TotalTime>
  <Words>430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into_the_fire</vt:lpstr>
      <vt:lpstr>приручение огня людьми </vt:lpstr>
      <vt:lpstr>    Первобытный мир</vt:lpstr>
      <vt:lpstr>Презентация PowerPoint</vt:lpstr>
      <vt:lpstr>          Древний мир</vt:lpstr>
      <vt:lpstr>       Средние века</vt:lpstr>
      <vt:lpstr>         Новое время</vt:lpstr>
      <vt:lpstr>       Новейшее время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IBM</cp:lastModifiedBy>
  <cp:revision>20</cp:revision>
  <dcterms:created xsi:type="dcterms:W3CDTF">2013-03-06T16:04:05Z</dcterms:created>
  <dcterms:modified xsi:type="dcterms:W3CDTF">2013-12-11T18:29:39Z</dcterms:modified>
</cp:coreProperties>
</file>