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383" r:id="rId4"/>
    <p:sldId id="377" r:id="rId5"/>
    <p:sldId id="343" r:id="rId6"/>
    <p:sldId id="406" r:id="rId7"/>
    <p:sldId id="259" r:id="rId8"/>
    <p:sldId id="384" r:id="rId9"/>
    <p:sldId id="261" r:id="rId10"/>
    <p:sldId id="262" r:id="rId11"/>
    <p:sldId id="267" r:id="rId12"/>
    <p:sldId id="386" r:id="rId13"/>
    <p:sldId id="379" r:id="rId14"/>
    <p:sldId id="341" r:id="rId15"/>
    <p:sldId id="381" r:id="rId16"/>
    <p:sldId id="385" r:id="rId17"/>
    <p:sldId id="387" r:id="rId18"/>
    <p:sldId id="370" r:id="rId19"/>
    <p:sldId id="371" r:id="rId20"/>
    <p:sldId id="372" r:id="rId21"/>
    <p:sldId id="373" r:id="rId22"/>
    <p:sldId id="374" r:id="rId23"/>
    <p:sldId id="375" r:id="rId24"/>
    <p:sldId id="397" r:id="rId25"/>
    <p:sldId id="400" r:id="rId26"/>
    <p:sldId id="398" r:id="rId27"/>
    <p:sldId id="399" r:id="rId28"/>
    <p:sldId id="409" r:id="rId29"/>
    <p:sldId id="408" r:id="rId30"/>
    <p:sldId id="391" r:id="rId31"/>
    <p:sldId id="319" r:id="rId32"/>
    <p:sldId id="402" r:id="rId33"/>
    <p:sldId id="393" r:id="rId34"/>
    <p:sldId id="394" r:id="rId35"/>
    <p:sldId id="395" r:id="rId36"/>
    <p:sldId id="382" r:id="rId37"/>
    <p:sldId id="404" r:id="rId38"/>
    <p:sldId id="300" r:id="rId39"/>
    <p:sldId id="401" r:id="rId40"/>
    <p:sldId id="405" r:id="rId41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52AE1-549C-FC4A-87C2-5D8A4C5C79E5}" type="doc">
      <dgm:prSet loTypeId="urn:microsoft.com/office/officeart/2005/8/layout/arrow4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D24D559-EC2F-F54F-8BE0-2F68AE60E7C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Способность самостоятельно организовывать свою учебную деятельность возможна лишь  при достаточном уровне развития регулятивных УУД.</a:t>
          </a:r>
          <a:endParaRPr lang="ru-RU" sz="2400" b="1" dirty="0">
            <a:solidFill>
              <a:srgbClr val="FFC000"/>
            </a:solidFill>
          </a:endParaRPr>
        </a:p>
      </dgm:t>
    </dgm:pt>
    <dgm:pt modelId="{196B83A4-7C46-CC47-B98F-DF2B31714BFA}" type="parTrans" cxnId="{589B812F-A5EE-A149-9F71-F65C217699FD}">
      <dgm:prSet/>
      <dgm:spPr/>
      <dgm:t>
        <a:bodyPr/>
        <a:lstStyle/>
        <a:p>
          <a:endParaRPr lang="ru-RU"/>
        </a:p>
      </dgm:t>
    </dgm:pt>
    <dgm:pt modelId="{03E65927-C101-7D42-B467-D5C8251A2C8E}" type="sibTrans" cxnId="{589B812F-A5EE-A149-9F71-F65C217699FD}">
      <dgm:prSet/>
      <dgm:spPr/>
      <dgm:t>
        <a:bodyPr/>
        <a:lstStyle/>
        <a:p>
          <a:endParaRPr lang="ru-RU"/>
        </a:p>
      </dgm:t>
    </dgm:pt>
    <dgm:pt modelId="{49377C54-5C1C-3C4F-BB57-C7AA6BF25CA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Низкий уровень формирования произвольности поведения находит отражение в невозможности соподчинения мотивов </a:t>
          </a:r>
          <a:r>
            <a:rPr lang="ru-RU" sz="2400" b="1" dirty="0" err="1" smtClean="0">
              <a:solidFill>
                <a:srgbClr val="FFC000"/>
              </a:solidFill>
            </a:rPr>
            <a:t>целеполагания</a:t>
          </a:r>
          <a:r>
            <a:rPr lang="ru-RU" sz="2400" b="1" dirty="0" smtClean="0">
              <a:solidFill>
                <a:srgbClr val="FFC000"/>
              </a:solidFill>
            </a:rPr>
            <a:t> и недостаточной способности прилагать волевые усилия для ее достижения.</a:t>
          </a:r>
        </a:p>
      </dgm:t>
    </dgm:pt>
    <dgm:pt modelId="{F3BF83D1-687C-EE4C-A551-6BCFD6109DF5}" type="parTrans" cxnId="{F3CC5E73-DB9B-A44D-9E1D-5C233D099C26}">
      <dgm:prSet/>
      <dgm:spPr/>
      <dgm:t>
        <a:bodyPr/>
        <a:lstStyle/>
        <a:p>
          <a:endParaRPr lang="ru-RU"/>
        </a:p>
      </dgm:t>
    </dgm:pt>
    <dgm:pt modelId="{AEEC2CB5-4C04-1141-BB43-A7FA7F1422F6}" type="sibTrans" cxnId="{F3CC5E73-DB9B-A44D-9E1D-5C233D099C26}">
      <dgm:prSet/>
      <dgm:spPr/>
      <dgm:t>
        <a:bodyPr/>
        <a:lstStyle/>
        <a:p>
          <a:endParaRPr lang="ru-RU"/>
        </a:p>
      </dgm:t>
    </dgm:pt>
    <dgm:pt modelId="{CFF8C4E9-0FDF-D34A-9E45-E7FFC3353A7E}" type="pres">
      <dgm:prSet presAssocID="{DD952AE1-549C-FC4A-87C2-5D8A4C5C79E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792B90-72E7-4347-A7CD-33E40D6B9E3C}" type="pres">
      <dgm:prSet presAssocID="{3D24D559-EC2F-F54F-8BE0-2F68AE60E7C5}" presName="upArrow" presStyleLbl="node1" presStyleIdx="0" presStyleCnt="2" custScaleX="68952" custScaleY="66278"/>
      <dgm:spPr/>
    </dgm:pt>
    <dgm:pt modelId="{A29A15F0-ADD0-7347-95A1-AD9F432A671A}" type="pres">
      <dgm:prSet presAssocID="{3D24D559-EC2F-F54F-8BE0-2F68AE60E7C5}" presName="upArrowText" presStyleLbl="revTx" presStyleIdx="0" presStyleCnt="2" custScaleX="117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3FC13-2DE9-724B-819A-D27FD0452B0B}" type="pres">
      <dgm:prSet presAssocID="{49377C54-5C1C-3C4F-BB57-C7AA6BF25CA2}" presName="downArrow" presStyleLbl="node1" presStyleIdx="1" presStyleCnt="2" custScaleX="62823" custScaleY="64486"/>
      <dgm:spPr/>
    </dgm:pt>
    <dgm:pt modelId="{C6CD02EC-3BE7-514A-91F7-71A4F08F1FDC}" type="pres">
      <dgm:prSet presAssocID="{49377C54-5C1C-3C4F-BB57-C7AA6BF25CA2}" presName="downArrowText" presStyleLbl="revTx" presStyleIdx="1" presStyleCnt="2" custScaleX="116074" custScaleY="130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C5E73-DB9B-A44D-9E1D-5C233D099C26}" srcId="{DD952AE1-549C-FC4A-87C2-5D8A4C5C79E5}" destId="{49377C54-5C1C-3C4F-BB57-C7AA6BF25CA2}" srcOrd="1" destOrd="0" parTransId="{F3BF83D1-687C-EE4C-A551-6BCFD6109DF5}" sibTransId="{AEEC2CB5-4C04-1141-BB43-A7FA7F1422F6}"/>
    <dgm:cxn modelId="{A3069B11-EB1D-9948-A5F2-D511EEB8A023}" type="presOf" srcId="{49377C54-5C1C-3C4F-BB57-C7AA6BF25CA2}" destId="{C6CD02EC-3BE7-514A-91F7-71A4F08F1FDC}" srcOrd="0" destOrd="0" presId="urn:microsoft.com/office/officeart/2005/8/layout/arrow4"/>
    <dgm:cxn modelId="{4D4946AF-29D3-134D-8CF6-8ED3C8F55B4A}" type="presOf" srcId="{3D24D559-EC2F-F54F-8BE0-2F68AE60E7C5}" destId="{A29A15F0-ADD0-7347-95A1-AD9F432A671A}" srcOrd="0" destOrd="0" presId="urn:microsoft.com/office/officeart/2005/8/layout/arrow4"/>
    <dgm:cxn modelId="{C2929E62-41B6-EF4F-89F9-9E53F65DB730}" type="presOf" srcId="{DD952AE1-549C-FC4A-87C2-5D8A4C5C79E5}" destId="{CFF8C4E9-0FDF-D34A-9E45-E7FFC3353A7E}" srcOrd="0" destOrd="0" presId="urn:microsoft.com/office/officeart/2005/8/layout/arrow4"/>
    <dgm:cxn modelId="{589B812F-A5EE-A149-9F71-F65C217699FD}" srcId="{DD952AE1-549C-FC4A-87C2-5D8A4C5C79E5}" destId="{3D24D559-EC2F-F54F-8BE0-2F68AE60E7C5}" srcOrd="0" destOrd="0" parTransId="{196B83A4-7C46-CC47-B98F-DF2B31714BFA}" sibTransId="{03E65927-C101-7D42-B467-D5C8251A2C8E}"/>
    <dgm:cxn modelId="{1A6FA499-1D0C-C94F-847E-C3E884B8161C}" type="presParOf" srcId="{CFF8C4E9-0FDF-D34A-9E45-E7FFC3353A7E}" destId="{A1792B90-72E7-4347-A7CD-33E40D6B9E3C}" srcOrd="0" destOrd="0" presId="urn:microsoft.com/office/officeart/2005/8/layout/arrow4"/>
    <dgm:cxn modelId="{AD6B4937-DD65-EA48-B676-7989DB73C160}" type="presParOf" srcId="{CFF8C4E9-0FDF-D34A-9E45-E7FFC3353A7E}" destId="{A29A15F0-ADD0-7347-95A1-AD9F432A671A}" srcOrd="1" destOrd="0" presId="urn:microsoft.com/office/officeart/2005/8/layout/arrow4"/>
    <dgm:cxn modelId="{19D79B74-9C94-BB43-ABAC-34960023ACED}" type="presParOf" srcId="{CFF8C4E9-0FDF-D34A-9E45-E7FFC3353A7E}" destId="{0D83FC13-2DE9-724B-819A-D27FD0452B0B}" srcOrd="2" destOrd="0" presId="urn:microsoft.com/office/officeart/2005/8/layout/arrow4"/>
    <dgm:cxn modelId="{F4B69C71-2C9C-4247-A704-876751F30564}" type="presParOf" srcId="{CFF8C4E9-0FDF-D34A-9E45-E7FFC3353A7E}" destId="{C6CD02EC-3BE7-514A-91F7-71A4F08F1FDC}" srcOrd="3" destOrd="0" presId="urn:microsoft.com/office/officeart/2005/8/layout/arrow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E2999-71E5-47A5-9520-2A40DAA6ABD9}" type="doc">
      <dgm:prSet loTypeId="urn:microsoft.com/office/officeart/2005/8/layout/matrix2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D29584B-CFFB-47B1-BA4B-E76512681CFE}">
      <dgm:prSet phldrT="[Текст]" custT="1"/>
      <dgm:spPr>
        <a:gradFill rotWithShape="0">
          <a:gsLst>
            <a:gs pos="0">
              <a:srgbClr val="FFFFFF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</a:rPr>
            <a:t>Работа по повышению уровня произвольности поведения</a:t>
          </a:r>
          <a:endParaRPr lang="ru-RU" sz="2400" b="1" dirty="0">
            <a:solidFill>
              <a:schemeClr val="tx1"/>
            </a:solidFill>
          </a:endParaRPr>
        </a:p>
      </dgm:t>
    </dgm:pt>
    <dgm:pt modelId="{BD16A568-CCB7-4C52-8D07-8BC8C08DE443}" type="parTrans" cxnId="{2B826942-A678-4078-A8E8-F3E5F31F9861}">
      <dgm:prSet/>
      <dgm:spPr/>
      <dgm:t>
        <a:bodyPr/>
        <a:lstStyle/>
        <a:p>
          <a:endParaRPr lang="ru-RU"/>
        </a:p>
      </dgm:t>
    </dgm:pt>
    <dgm:pt modelId="{436A05B9-9D5D-48E1-8849-3CD6581B76E2}" type="sibTrans" cxnId="{2B826942-A678-4078-A8E8-F3E5F31F9861}">
      <dgm:prSet/>
      <dgm:spPr/>
      <dgm:t>
        <a:bodyPr/>
        <a:lstStyle/>
        <a:p>
          <a:endParaRPr lang="ru-RU"/>
        </a:p>
      </dgm:t>
    </dgm:pt>
    <dgm:pt modelId="{D7EEF5A5-57CD-49F0-91B6-EA730AB0DD92}">
      <dgm:prSet phldrT="[Текст]" custT="1"/>
      <dgm:spPr>
        <a:gradFill rotWithShape="0">
          <a:gsLst>
            <a:gs pos="0">
              <a:srgbClr val="FFFFFF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</a:rPr>
            <a:t>Формирование регулятивных УУД  путем применения методов учебного познания и организации учения.</a:t>
          </a:r>
          <a:endParaRPr lang="ru-RU" sz="2400" b="1" dirty="0">
            <a:solidFill>
              <a:schemeClr val="tx1"/>
            </a:solidFill>
          </a:endParaRPr>
        </a:p>
      </dgm:t>
    </dgm:pt>
    <dgm:pt modelId="{AAA55A2A-1758-4E54-B892-78BED0C3F6F6}" type="parTrans" cxnId="{43D616CB-AB91-4809-ADD5-A83A96F23620}">
      <dgm:prSet/>
      <dgm:spPr/>
      <dgm:t>
        <a:bodyPr/>
        <a:lstStyle/>
        <a:p>
          <a:endParaRPr lang="ru-RU"/>
        </a:p>
      </dgm:t>
    </dgm:pt>
    <dgm:pt modelId="{5114921B-C966-41D6-ABEA-87717FBCDD13}" type="sibTrans" cxnId="{43D616CB-AB91-4809-ADD5-A83A96F23620}">
      <dgm:prSet/>
      <dgm:spPr/>
      <dgm:t>
        <a:bodyPr/>
        <a:lstStyle/>
        <a:p>
          <a:endParaRPr lang="ru-RU"/>
        </a:p>
      </dgm:t>
    </dgm:pt>
    <dgm:pt modelId="{E8A28C36-9E18-4B95-AFB0-A6E95CEB229E}">
      <dgm:prSet phldrT="[Текст]" custT="1"/>
      <dgm:spPr>
        <a:gradFill rotWithShape="0">
          <a:gsLst>
            <a:gs pos="0">
              <a:srgbClr val="FFFFFF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</a:rPr>
            <a:t>Диагностические исследования</a:t>
          </a:r>
          <a:endParaRPr lang="ru-RU" sz="2400" b="1" dirty="0">
            <a:solidFill>
              <a:schemeClr val="tx1"/>
            </a:solidFill>
          </a:endParaRPr>
        </a:p>
      </dgm:t>
    </dgm:pt>
    <dgm:pt modelId="{1DA0CF34-355F-4AAC-B885-62572E8D4C0C}" type="parTrans" cxnId="{64C1616D-FEBF-4386-A509-107F330B7F8E}">
      <dgm:prSet/>
      <dgm:spPr/>
      <dgm:t>
        <a:bodyPr/>
        <a:lstStyle/>
        <a:p>
          <a:endParaRPr lang="ru-RU"/>
        </a:p>
      </dgm:t>
    </dgm:pt>
    <dgm:pt modelId="{F52CF46B-7251-4736-ABAA-83CED405FD1D}" type="sibTrans" cxnId="{64C1616D-FEBF-4386-A509-107F330B7F8E}">
      <dgm:prSet/>
      <dgm:spPr/>
      <dgm:t>
        <a:bodyPr/>
        <a:lstStyle/>
        <a:p>
          <a:endParaRPr lang="ru-RU"/>
        </a:p>
      </dgm:t>
    </dgm:pt>
    <dgm:pt modelId="{76760032-7D98-4460-952F-1A713F424515}">
      <dgm:prSet phldrT="[Текст]" custT="1"/>
      <dgm:spPr>
        <a:gradFill rotWithShape="0">
          <a:gsLst>
            <a:gs pos="0">
              <a:srgbClr val="FFFFFF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</a:rPr>
            <a:t>Обучение приемам рефлексии</a:t>
          </a:r>
          <a:endParaRPr lang="ru-RU" sz="2400" b="1" dirty="0">
            <a:solidFill>
              <a:schemeClr val="tx1"/>
            </a:solidFill>
          </a:endParaRPr>
        </a:p>
      </dgm:t>
    </dgm:pt>
    <dgm:pt modelId="{244FFE00-C7E3-44F1-B90C-A1E59E8D9849}" type="parTrans" cxnId="{716B7744-2F9A-463F-BFEC-7332F2D64EE6}">
      <dgm:prSet/>
      <dgm:spPr/>
      <dgm:t>
        <a:bodyPr/>
        <a:lstStyle/>
        <a:p>
          <a:endParaRPr lang="ru-RU"/>
        </a:p>
      </dgm:t>
    </dgm:pt>
    <dgm:pt modelId="{FCC7E973-91A5-445F-A8D5-22ACE2CD53E6}" type="sibTrans" cxnId="{716B7744-2F9A-463F-BFEC-7332F2D64EE6}">
      <dgm:prSet/>
      <dgm:spPr/>
      <dgm:t>
        <a:bodyPr/>
        <a:lstStyle/>
        <a:p>
          <a:endParaRPr lang="ru-RU"/>
        </a:p>
      </dgm:t>
    </dgm:pt>
    <dgm:pt modelId="{EAE26D18-23C3-426B-B42F-1BF66847E54C}" type="pres">
      <dgm:prSet presAssocID="{235E2999-71E5-47A5-9520-2A40DAA6AB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017D8-076B-49BC-A404-26932A6C16EC}" type="pres">
      <dgm:prSet presAssocID="{235E2999-71E5-47A5-9520-2A40DAA6ABD9}" presName="axisShape" presStyleLbl="bgShp" presStyleIdx="0" presStyleCnt="1" custScaleX="181831" custLinFactNeighborX="-281"/>
      <dgm:spPr/>
    </dgm:pt>
    <dgm:pt modelId="{9056B919-7DD6-4A05-9A1F-FB3BF3B64B84}" type="pres">
      <dgm:prSet presAssocID="{235E2999-71E5-47A5-9520-2A40DAA6ABD9}" presName="rect1" presStyleLbl="node1" presStyleIdx="0" presStyleCnt="4" custScaleX="198179" custScaleY="118639" custLinFactNeighborX="-49106" custLinFactNeighborY="-9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9D383-2353-48FA-9D4A-ED5E777105DD}" type="pres">
      <dgm:prSet presAssocID="{235E2999-71E5-47A5-9520-2A40DAA6ABD9}" presName="rect2" presStyleLbl="node1" presStyleIdx="1" presStyleCnt="4" custScaleX="210100" custScaleY="117936" custLinFactNeighborX="53668" custLinFactNeighborY="-7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E40A2-C3C1-4754-9329-8B381C722CBA}" type="pres">
      <dgm:prSet presAssocID="{235E2999-71E5-47A5-9520-2A40DAA6ABD9}" presName="rect3" presStyleLbl="node1" presStyleIdx="2" presStyleCnt="4" custScaleX="203084" custScaleY="116542" custLinFactNeighborX="-52614" custLinFactNeighborY="7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92DF2-4B4D-45BB-BF08-39E6F31BBF46}" type="pres">
      <dgm:prSet presAssocID="{235E2999-71E5-47A5-9520-2A40DAA6ABD9}" presName="rect4" presStyleLbl="node1" presStyleIdx="3" presStyleCnt="4" custScaleX="200985" custScaleY="117944" custLinFactNeighborX="56823" custLinFactNeighborY="7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6B7744-2F9A-463F-BFEC-7332F2D64EE6}" srcId="{235E2999-71E5-47A5-9520-2A40DAA6ABD9}" destId="{76760032-7D98-4460-952F-1A713F424515}" srcOrd="3" destOrd="0" parTransId="{244FFE00-C7E3-44F1-B90C-A1E59E8D9849}" sibTransId="{FCC7E973-91A5-445F-A8D5-22ACE2CD53E6}"/>
    <dgm:cxn modelId="{43D616CB-AB91-4809-ADD5-A83A96F23620}" srcId="{235E2999-71E5-47A5-9520-2A40DAA6ABD9}" destId="{D7EEF5A5-57CD-49F0-91B6-EA730AB0DD92}" srcOrd="1" destOrd="0" parTransId="{AAA55A2A-1758-4E54-B892-78BED0C3F6F6}" sibTransId="{5114921B-C966-41D6-ABEA-87717FBCDD13}"/>
    <dgm:cxn modelId="{64C1616D-FEBF-4386-A509-107F330B7F8E}" srcId="{235E2999-71E5-47A5-9520-2A40DAA6ABD9}" destId="{E8A28C36-9E18-4B95-AFB0-A6E95CEB229E}" srcOrd="2" destOrd="0" parTransId="{1DA0CF34-355F-4AAC-B885-62572E8D4C0C}" sibTransId="{F52CF46B-7251-4736-ABAA-83CED405FD1D}"/>
    <dgm:cxn modelId="{3A4B26E6-3DF6-49C6-A72A-891F2F6DFAA8}" type="presOf" srcId="{E8A28C36-9E18-4B95-AFB0-A6E95CEB229E}" destId="{CFBE40A2-C3C1-4754-9329-8B381C722CBA}" srcOrd="0" destOrd="0" presId="urn:microsoft.com/office/officeart/2005/8/layout/matrix2"/>
    <dgm:cxn modelId="{F170EB02-955D-4182-9C55-5341ED0EB4A4}" type="presOf" srcId="{BD29584B-CFFB-47B1-BA4B-E76512681CFE}" destId="{9056B919-7DD6-4A05-9A1F-FB3BF3B64B84}" srcOrd="0" destOrd="0" presId="urn:microsoft.com/office/officeart/2005/8/layout/matrix2"/>
    <dgm:cxn modelId="{5194571A-D843-4231-ADA0-962D245DFA8D}" type="presOf" srcId="{235E2999-71E5-47A5-9520-2A40DAA6ABD9}" destId="{EAE26D18-23C3-426B-B42F-1BF66847E54C}" srcOrd="0" destOrd="0" presId="urn:microsoft.com/office/officeart/2005/8/layout/matrix2"/>
    <dgm:cxn modelId="{F1B593C9-DC51-4C15-AD97-6938207FEAA2}" type="presOf" srcId="{76760032-7D98-4460-952F-1A713F424515}" destId="{6C292DF2-4B4D-45BB-BF08-39E6F31BBF46}" srcOrd="0" destOrd="0" presId="urn:microsoft.com/office/officeart/2005/8/layout/matrix2"/>
    <dgm:cxn modelId="{2B826942-A678-4078-A8E8-F3E5F31F9861}" srcId="{235E2999-71E5-47A5-9520-2A40DAA6ABD9}" destId="{BD29584B-CFFB-47B1-BA4B-E76512681CFE}" srcOrd="0" destOrd="0" parTransId="{BD16A568-CCB7-4C52-8D07-8BC8C08DE443}" sibTransId="{436A05B9-9D5D-48E1-8849-3CD6581B76E2}"/>
    <dgm:cxn modelId="{AB1DE361-C35B-4DCD-B864-D5283E185D70}" type="presOf" srcId="{D7EEF5A5-57CD-49F0-91B6-EA730AB0DD92}" destId="{88E9D383-2353-48FA-9D4A-ED5E777105DD}" srcOrd="0" destOrd="0" presId="urn:microsoft.com/office/officeart/2005/8/layout/matrix2"/>
    <dgm:cxn modelId="{FCA09D62-1E44-4A23-8C07-6497E2EFEDA1}" type="presParOf" srcId="{EAE26D18-23C3-426B-B42F-1BF66847E54C}" destId="{EA8017D8-076B-49BC-A404-26932A6C16EC}" srcOrd="0" destOrd="0" presId="urn:microsoft.com/office/officeart/2005/8/layout/matrix2"/>
    <dgm:cxn modelId="{A7AC870F-A36C-40FC-81B0-A43F1CFF282D}" type="presParOf" srcId="{EAE26D18-23C3-426B-B42F-1BF66847E54C}" destId="{9056B919-7DD6-4A05-9A1F-FB3BF3B64B84}" srcOrd="1" destOrd="0" presId="urn:microsoft.com/office/officeart/2005/8/layout/matrix2"/>
    <dgm:cxn modelId="{49D53C34-83A3-42FF-8AE9-F118C24F74EA}" type="presParOf" srcId="{EAE26D18-23C3-426B-B42F-1BF66847E54C}" destId="{88E9D383-2353-48FA-9D4A-ED5E777105DD}" srcOrd="2" destOrd="0" presId="urn:microsoft.com/office/officeart/2005/8/layout/matrix2"/>
    <dgm:cxn modelId="{868CEFA4-1C67-4F2D-85D7-90C385EBC1E7}" type="presParOf" srcId="{EAE26D18-23C3-426B-B42F-1BF66847E54C}" destId="{CFBE40A2-C3C1-4754-9329-8B381C722CBA}" srcOrd="3" destOrd="0" presId="urn:microsoft.com/office/officeart/2005/8/layout/matrix2"/>
    <dgm:cxn modelId="{FCBC69F8-F2AD-4F3A-8564-5C6942602779}" type="presParOf" srcId="{EAE26D18-23C3-426B-B42F-1BF66847E54C}" destId="{6C292DF2-4B4D-45BB-BF08-39E6F31BBF46}" srcOrd="4" destOrd="0" presId="urn:microsoft.com/office/officeart/2005/8/layout/matrix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6A381-0AA6-4C25-87A4-0DF8B9FDBF69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979E132-A3EE-46E1-9EE9-4E950097970E}">
      <dgm:prSet phldrT="[Текст]" custT="1"/>
      <dgm:spPr>
        <a:gradFill rotWithShape="0">
          <a:gsLst>
            <a:gs pos="0">
              <a:srgbClr val="FFFFFF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Когнитивние</a:t>
          </a:r>
          <a:r>
            <a:rPr lang="ru-RU" sz="2400" b="1" dirty="0" smtClean="0">
              <a:solidFill>
                <a:schemeClr val="tx1"/>
              </a:solidFill>
            </a:rPr>
            <a:t> методы обучения (методы учебного познания)</a:t>
          </a:r>
          <a:endParaRPr lang="ru-RU" sz="2400" b="1" dirty="0">
            <a:solidFill>
              <a:schemeClr val="tx1"/>
            </a:solidFill>
          </a:endParaRPr>
        </a:p>
      </dgm:t>
    </dgm:pt>
    <dgm:pt modelId="{9437FF2B-FBF1-4AF7-9530-A9C7071BBC54}" type="parTrans" cxnId="{4F7D4087-973D-4F6D-9F3C-FBA5783BC6E1}">
      <dgm:prSet/>
      <dgm:spPr/>
      <dgm:t>
        <a:bodyPr/>
        <a:lstStyle/>
        <a:p>
          <a:endParaRPr lang="ru-RU"/>
        </a:p>
      </dgm:t>
    </dgm:pt>
    <dgm:pt modelId="{43A8F7B0-887A-48FD-AF01-474739C7D656}" type="sibTrans" cxnId="{4F7D4087-973D-4F6D-9F3C-FBA5783BC6E1}">
      <dgm:prSet/>
      <dgm:spPr/>
      <dgm:t>
        <a:bodyPr/>
        <a:lstStyle/>
        <a:p>
          <a:endParaRPr lang="ru-RU"/>
        </a:p>
      </dgm:t>
    </dgm:pt>
    <dgm:pt modelId="{DB6B21C0-2318-4F58-8423-17D76CB29349}">
      <dgm:prSet phldrT="[Текст]" custT="1"/>
      <dgm:spPr/>
      <dgm:t>
        <a:bodyPr/>
        <a:lstStyle/>
        <a:p>
          <a:r>
            <a:rPr lang="ru-RU" sz="2000" b="1" dirty="0" smtClean="0"/>
            <a:t>Метод исследования.</a:t>
          </a:r>
          <a:r>
            <a:rPr lang="ru-RU" sz="2000" dirty="0" smtClean="0"/>
            <a:t> </a:t>
          </a:r>
          <a:endParaRPr lang="ru-RU" sz="2000" dirty="0"/>
        </a:p>
      </dgm:t>
    </dgm:pt>
    <dgm:pt modelId="{69B27A23-9A54-478F-9F8F-9CC57D210878}" type="parTrans" cxnId="{A4E26531-A60F-4F62-A2F0-ECABA4389D64}">
      <dgm:prSet/>
      <dgm:spPr/>
      <dgm:t>
        <a:bodyPr/>
        <a:lstStyle/>
        <a:p>
          <a:endParaRPr lang="ru-RU"/>
        </a:p>
      </dgm:t>
    </dgm:pt>
    <dgm:pt modelId="{EC6EAA66-DFE0-4C67-B806-3EFDD975CF25}" type="sibTrans" cxnId="{A4E26531-A60F-4F62-A2F0-ECABA4389D64}">
      <dgm:prSet/>
      <dgm:spPr/>
      <dgm:t>
        <a:bodyPr/>
        <a:lstStyle/>
        <a:p>
          <a:endParaRPr lang="ru-RU"/>
        </a:p>
      </dgm:t>
    </dgm:pt>
    <dgm:pt modelId="{3E436307-CCCF-4054-8DDC-DAF58996C4B2}">
      <dgm:prSet phldrT="[Текст]" custT="1"/>
      <dgm:spPr>
        <a:gradFill rotWithShape="0">
          <a:gsLst>
            <a:gs pos="0">
              <a:srgbClr val="FFFFFF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Оргдеятельностные</a:t>
          </a:r>
          <a:r>
            <a:rPr lang="ru-RU" sz="2400" b="1" dirty="0" smtClean="0">
              <a:solidFill>
                <a:schemeClr val="tx1"/>
              </a:solidFill>
            </a:rPr>
            <a:t> методы обучения (Методы организации учения)</a:t>
          </a:r>
          <a:endParaRPr lang="ru-RU" sz="2400" b="1" dirty="0">
            <a:solidFill>
              <a:schemeClr val="tx1"/>
            </a:solidFill>
          </a:endParaRPr>
        </a:p>
      </dgm:t>
    </dgm:pt>
    <dgm:pt modelId="{0BA1C6A8-B1E7-4BEE-8766-E20E14B514B6}" type="parTrans" cxnId="{FD4A4030-A6A7-4F9A-8630-AE509893BDC3}">
      <dgm:prSet/>
      <dgm:spPr/>
      <dgm:t>
        <a:bodyPr/>
        <a:lstStyle/>
        <a:p>
          <a:endParaRPr lang="ru-RU"/>
        </a:p>
      </dgm:t>
    </dgm:pt>
    <dgm:pt modelId="{0A495870-EB87-4E13-BE01-9DD1527A0CEB}" type="sibTrans" cxnId="{FD4A4030-A6A7-4F9A-8630-AE509893BDC3}">
      <dgm:prSet/>
      <dgm:spPr/>
      <dgm:t>
        <a:bodyPr/>
        <a:lstStyle/>
        <a:p>
          <a:endParaRPr lang="ru-RU"/>
        </a:p>
      </dgm:t>
    </dgm:pt>
    <dgm:pt modelId="{000652A1-B1AB-49C0-A5A9-C1B763DC10A2}">
      <dgm:prSet phldrT="[Текст]" custT="1"/>
      <dgm:spPr/>
      <dgm:t>
        <a:bodyPr/>
        <a:lstStyle/>
        <a:p>
          <a:r>
            <a:rPr lang="ru-RU" sz="2000" b="1" dirty="0" smtClean="0"/>
            <a:t>Методы ученического </a:t>
          </a:r>
          <a:r>
            <a:rPr lang="ru-RU" sz="2000" b="1" dirty="0" err="1" smtClean="0"/>
            <a:t>целеполагания</a:t>
          </a:r>
          <a:r>
            <a:rPr lang="ru-RU" sz="2000" b="1" dirty="0" smtClean="0"/>
            <a:t> ( работа над понятием, группировка, исключение, домысливание, проблемная ситуация). </a:t>
          </a:r>
          <a:endParaRPr lang="ru-RU" sz="2000" dirty="0"/>
        </a:p>
      </dgm:t>
    </dgm:pt>
    <dgm:pt modelId="{64C01A08-53AC-4CF9-B594-44F764013DEF}" type="parTrans" cxnId="{4706FFDB-0C2F-455C-95C5-DF0AB4E4F161}">
      <dgm:prSet/>
      <dgm:spPr/>
      <dgm:t>
        <a:bodyPr/>
        <a:lstStyle/>
        <a:p>
          <a:endParaRPr lang="ru-RU"/>
        </a:p>
      </dgm:t>
    </dgm:pt>
    <dgm:pt modelId="{0B05D87D-6B4A-4371-8CF2-7F185D4B15CB}" type="sibTrans" cxnId="{4706FFDB-0C2F-455C-95C5-DF0AB4E4F161}">
      <dgm:prSet/>
      <dgm:spPr/>
      <dgm:t>
        <a:bodyPr/>
        <a:lstStyle/>
        <a:p>
          <a:endParaRPr lang="ru-RU"/>
        </a:p>
      </dgm:t>
    </dgm:pt>
    <dgm:pt modelId="{3F579F05-B1B2-463E-9092-B0847643A971}">
      <dgm:prSet custT="1"/>
      <dgm:spPr/>
      <dgm:t>
        <a:bodyPr/>
        <a:lstStyle/>
        <a:p>
          <a:r>
            <a:rPr lang="ru-RU" sz="2000" b="1" dirty="0" smtClean="0"/>
            <a:t>Метод конструирования правил и алгоритмов.</a:t>
          </a:r>
        </a:p>
      </dgm:t>
    </dgm:pt>
    <dgm:pt modelId="{1CB85E00-BAE4-4697-B79B-F23586139FE6}" type="parTrans" cxnId="{0296A37B-6639-4F2A-A15E-608857678822}">
      <dgm:prSet/>
      <dgm:spPr/>
      <dgm:t>
        <a:bodyPr/>
        <a:lstStyle/>
        <a:p>
          <a:endParaRPr lang="ru-RU"/>
        </a:p>
      </dgm:t>
    </dgm:pt>
    <dgm:pt modelId="{05D9475E-E8DA-4D1F-AAD5-5E2E3C072983}" type="sibTrans" cxnId="{0296A37B-6639-4F2A-A15E-608857678822}">
      <dgm:prSet/>
      <dgm:spPr/>
      <dgm:t>
        <a:bodyPr/>
        <a:lstStyle/>
        <a:p>
          <a:endParaRPr lang="ru-RU"/>
        </a:p>
      </dgm:t>
    </dgm:pt>
    <dgm:pt modelId="{2A059267-D792-44B9-86F9-6876814AD4C9}">
      <dgm:prSet custT="1"/>
      <dgm:spPr/>
      <dgm:t>
        <a:bodyPr/>
        <a:lstStyle/>
        <a:p>
          <a:r>
            <a:rPr lang="ru-RU" sz="2000" b="1" dirty="0" smtClean="0"/>
            <a:t>Метод  ошибок. </a:t>
          </a:r>
        </a:p>
      </dgm:t>
    </dgm:pt>
    <dgm:pt modelId="{C8DE7D86-25C5-4DE7-AE7B-C31AF389D96E}" type="parTrans" cxnId="{2198785E-7744-4E75-BBDA-F5C83EC816D8}">
      <dgm:prSet/>
      <dgm:spPr/>
      <dgm:t>
        <a:bodyPr/>
        <a:lstStyle/>
        <a:p>
          <a:endParaRPr lang="ru-RU"/>
        </a:p>
      </dgm:t>
    </dgm:pt>
    <dgm:pt modelId="{DF2C09B6-BF8E-459D-8167-0BC72431C71B}" type="sibTrans" cxnId="{2198785E-7744-4E75-BBDA-F5C83EC816D8}">
      <dgm:prSet/>
      <dgm:spPr/>
      <dgm:t>
        <a:bodyPr/>
        <a:lstStyle/>
        <a:p>
          <a:endParaRPr lang="ru-RU"/>
        </a:p>
      </dgm:t>
    </dgm:pt>
    <dgm:pt modelId="{005BFCB2-7147-4702-A3F4-65E81BC18EA8}">
      <dgm:prSet custT="1"/>
      <dgm:spPr/>
      <dgm:t>
        <a:bodyPr/>
        <a:lstStyle/>
        <a:p>
          <a:r>
            <a:rPr lang="ru-RU" sz="2000" b="1" dirty="0" smtClean="0"/>
            <a:t>Методы ученического планирования (тема вопрос).</a:t>
          </a:r>
        </a:p>
      </dgm:t>
    </dgm:pt>
    <dgm:pt modelId="{3DA75216-B303-4259-8D52-D45A01050A33}" type="parTrans" cxnId="{15D6B160-82CE-4DB6-BF6C-3AD9AF4150D0}">
      <dgm:prSet/>
      <dgm:spPr/>
      <dgm:t>
        <a:bodyPr/>
        <a:lstStyle/>
        <a:p>
          <a:endParaRPr lang="ru-RU"/>
        </a:p>
      </dgm:t>
    </dgm:pt>
    <dgm:pt modelId="{EB48FE5E-DF28-41BF-997E-3CDA0810D447}" type="sibTrans" cxnId="{15D6B160-82CE-4DB6-BF6C-3AD9AF4150D0}">
      <dgm:prSet/>
      <dgm:spPr/>
      <dgm:t>
        <a:bodyPr/>
        <a:lstStyle/>
        <a:p>
          <a:endParaRPr lang="ru-RU"/>
        </a:p>
      </dgm:t>
    </dgm:pt>
    <dgm:pt modelId="{9CBBDAE6-4EBD-4BE0-9C50-36A88EFC91E3}" type="pres">
      <dgm:prSet presAssocID="{6066A381-0AA6-4C25-87A4-0DF8B9FDBF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C65598-1437-4FB0-BFE1-EBBE8C944772}" type="pres">
      <dgm:prSet presAssocID="{D979E132-A3EE-46E1-9EE9-4E95009797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9D7E1-4C98-4D08-9107-F924DC378019}" type="pres">
      <dgm:prSet presAssocID="{D979E132-A3EE-46E1-9EE9-4E950097970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9147B-C68E-4021-80DA-040042B9EB0E}" type="pres">
      <dgm:prSet presAssocID="{3E436307-CCCF-4054-8DDC-DAF58996C4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4F3F5-D344-4548-B925-D98AAD308854}" type="pres">
      <dgm:prSet presAssocID="{3E436307-CCCF-4054-8DDC-DAF58996C4B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8189B-2652-4F8C-A336-82140F7BC929}" type="presOf" srcId="{2A059267-D792-44B9-86F9-6876814AD4C9}" destId="{4749D7E1-4C98-4D08-9107-F924DC378019}" srcOrd="0" destOrd="2" presId="urn:microsoft.com/office/officeart/2005/8/layout/vList2"/>
    <dgm:cxn modelId="{A4E26531-A60F-4F62-A2F0-ECABA4389D64}" srcId="{D979E132-A3EE-46E1-9EE9-4E950097970E}" destId="{DB6B21C0-2318-4F58-8423-17D76CB29349}" srcOrd="0" destOrd="0" parTransId="{69B27A23-9A54-478F-9F8F-9CC57D210878}" sibTransId="{EC6EAA66-DFE0-4C67-B806-3EFDD975CF25}"/>
    <dgm:cxn modelId="{FD4A4030-A6A7-4F9A-8630-AE509893BDC3}" srcId="{6066A381-0AA6-4C25-87A4-0DF8B9FDBF69}" destId="{3E436307-CCCF-4054-8DDC-DAF58996C4B2}" srcOrd="1" destOrd="0" parTransId="{0BA1C6A8-B1E7-4BEE-8766-E20E14B514B6}" sibTransId="{0A495870-EB87-4E13-BE01-9DD1527A0CEB}"/>
    <dgm:cxn modelId="{DEE71E96-CB38-4F90-AC40-312390BE85D0}" type="presOf" srcId="{D979E132-A3EE-46E1-9EE9-4E950097970E}" destId="{C2C65598-1437-4FB0-BFE1-EBBE8C944772}" srcOrd="0" destOrd="0" presId="urn:microsoft.com/office/officeart/2005/8/layout/vList2"/>
    <dgm:cxn modelId="{5CD762C4-CC74-472F-AAC5-641E610EE646}" type="presOf" srcId="{000652A1-B1AB-49C0-A5A9-C1B763DC10A2}" destId="{8214F3F5-D344-4548-B925-D98AAD308854}" srcOrd="0" destOrd="0" presId="urn:microsoft.com/office/officeart/2005/8/layout/vList2"/>
    <dgm:cxn modelId="{C4CC32FE-543E-405A-BF11-49D7DC539102}" type="presOf" srcId="{DB6B21C0-2318-4F58-8423-17D76CB29349}" destId="{4749D7E1-4C98-4D08-9107-F924DC378019}" srcOrd="0" destOrd="0" presId="urn:microsoft.com/office/officeart/2005/8/layout/vList2"/>
    <dgm:cxn modelId="{4706FFDB-0C2F-455C-95C5-DF0AB4E4F161}" srcId="{3E436307-CCCF-4054-8DDC-DAF58996C4B2}" destId="{000652A1-B1AB-49C0-A5A9-C1B763DC10A2}" srcOrd="0" destOrd="0" parTransId="{64C01A08-53AC-4CF9-B594-44F764013DEF}" sibTransId="{0B05D87D-6B4A-4371-8CF2-7F185D4B15CB}"/>
    <dgm:cxn modelId="{22EEADB5-6742-4A2E-AAA8-757738D06E7C}" type="presOf" srcId="{005BFCB2-7147-4702-A3F4-65E81BC18EA8}" destId="{8214F3F5-D344-4548-B925-D98AAD308854}" srcOrd="0" destOrd="1" presId="urn:microsoft.com/office/officeart/2005/8/layout/vList2"/>
    <dgm:cxn modelId="{3AD042AD-828A-481F-8B11-4324562CEAA9}" type="presOf" srcId="{3E436307-CCCF-4054-8DDC-DAF58996C4B2}" destId="{FB59147B-C68E-4021-80DA-040042B9EB0E}" srcOrd="0" destOrd="0" presId="urn:microsoft.com/office/officeart/2005/8/layout/vList2"/>
    <dgm:cxn modelId="{A4FECCE8-D65B-4015-B01E-CC33457D61A8}" type="presOf" srcId="{3F579F05-B1B2-463E-9092-B0847643A971}" destId="{4749D7E1-4C98-4D08-9107-F924DC378019}" srcOrd="0" destOrd="1" presId="urn:microsoft.com/office/officeart/2005/8/layout/vList2"/>
    <dgm:cxn modelId="{0296A37B-6639-4F2A-A15E-608857678822}" srcId="{D979E132-A3EE-46E1-9EE9-4E950097970E}" destId="{3F579F05-B1B2-463E-9092-B0847643A971}" srcOrd="1" destOrd="0" parTransId="{1CB85E00-BAE4-4697-B79B-F23586139FE6}" sibTransId="{05D9475E-E8DA-4D1F-AAD5-5E2E3C072983}"/>
    <dgm:cxn modelId="{15D6B160-82CE-4DB6-BF6C-3AD9AF4150D0}" srcId="{3E436307-CCCF-4054-8DDC-DAF58996C4B2}" destId="{005BFCB2-7147-4702-A3F4-65E81BC18EA8}" srcOrd="1" destOrd="0" parTransId="{3DA75216-B303-4259-8D52-D45A01050A33}" sibTransId="{EB48FE5E-DF28-41BF-997E-3CDA0810D447}"/>
    <dgm:cxn modelId="{4F7D4087-973D-4F6D-9F3C-FBA5783BC6E1}" srcId="{6066A381-0AA6-4C25-87A4-0DF8B9FDBF69}" destId="{D979E132-A3EE-46E1-9EE9-4E950097970E}" srcOrd="0" destOrd="0" parTransId="{9437FF2B-FBF1-4AF7-9530-A9C7071BBC54}" sibTransId="{43A8F7B0-887A-48FD-AF01-474739C7D656}"/>
    <dgm:cxn modelId="{9A3E9AF8-78B1-47E8-923D-39EB3160CEFD}" type="presOf" srcId="{6066A381-0AA6-4C25-87A4-0DF8B9FDBF69}" destId="{9CBBDAE6-4EBD-4BE0-9C50-36A88EFC91E3}" srcOrd="0" destOrd="0" presId="urn:microsoft.com/office/officeart/2005/8/layout/vList2"/>
    <dgm:cxn modelId="{2198785E-7744-4E75-BBDA-F5C83EC816D8}" srcId="{D979E132-A3EE-46E1-9EE9-4E950097970E}" destId="{2A059267-D792-44B9-86F9-6876814AD4C9}" srcOrd="2" destOrd="0" parTransId="{C8DE7D86-25C5-4DE7-AE7B-C31AF389D96E}" sibTransId="{DF2C09B6-BF8E-459D-8167-0BC72431C71B}"/>
    <dgm:cxn modelId="{E7F6DB84-BF2F-4222-A7D3-6E1634BAD27D}" type="presParOf" srcId="{9CBBDAE6-4EBD-4BE0-9C50-36A88EFC91E3}" destId="{C2C65598-1437-4FB0-BFE1-EBBE8C944772}" srcOrd="0" destOrd="0" presId="urn:microsoft.com/office/officeart/2005/8/layout/vList2"/>
    <dgm:cxn modelId="{F6F016FD-0B77-4B72-82AA-392ABA00EF0A}" type="presParOf" srcId="{9CBBDAE6-4EBD-4BE0-9C50-36A88EFC91E3}" destId="{4749D7E1-4C98-4D08-9107-F924DC378019}" srcOrd="1" destOrd="0" presId="urn:microsoft.com/office/officeart/2005/8/layout/vList2"/>
    <dgm:cxn modelId="{F12AA95E-C780-43A8-AA10-62F96B5CD2F3}" type="presParOf" srcId="{9CBBDAE6-4EBD-4BE0-9C50-36A88EFC91E3}" destId="{FB59147B-C68E-4021-80DA-040042B9EB0E}" srcOrd="2" destOrd="0" presId="urn:microsoft.com/office/officeart/2005/8/layout/vList2"/>
    <dgm:cxn modelId="{8E2ACCCB-A184-480E-9C37-10C7D74AA182}" type="presParOf" srcId="{9CBBDAE6-4EBD-4BE0-9C50-36A88EFC91E3}" destId="{8214F3F5-D344-4548-B925-D98AAD308854}" srcOrd="3" destOrd="0" presId="urn:microsoft.com/office/officeart/2005/8/layout/vList2"/>
  </dgm:cxnLst>
  <dgm:bg>
    <a:gradFill>
      <a:gsLst>
        <a:gs pos="0">
          <a:srgbClr val="FFFFFF"/>
        </a:gs>
        <a:gs pos="100000">
          <a:schemeClr val="tx2">
            <a:lumMod val="60000"/>
            <a:lumOff val="40000"/>
          </a:schemeClr>
        </a:gs>
      </a:gsLst>
      <a:path path="shape">
        <a:fillToRect l="50000" t="50000" r="50000" b="50000"/>
      </a:path>
    </a:gra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28A722-593C-4534-9B97-AECB846B1E14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4AFEE32-A562-4379-A5E6-AF9947D72D1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форме:</a:t>
          </a:r>
          <a:endParaRPr lang="ru-RU" sz="2400" b="1" dirty="0">
            <a:solidFill>
              <a:schemeClr val="tx1"/>
            </a:solidFill>
          </a:endParaRPr>
        </a:p>
      </dgm:t>
    </dgm:pt>
    <dgm:pt modelId="{7342E259-A530-416A-AA6B-E24323E98AA7}" type="parTrans" cxnId="{417DF7F6-FADC-4E2A-BAD7-EB68F2A7D56E}">
      <dgm:prSet/>
      <dgm:spPr/>
      <dgm:t>
        <a:bodyPr/>
        <a:lstStyle/>
        <a:p>
          <a:endParaRPr lang="ru-RU"/>
        </a:p>
      </dgm:t>
    </dgm:pt>
    <dgm:pt modelId="{9B0EB6C8-4BF3-4093-8D1F-0F7B5C123A71}" type="sibTrans" cxnId="{417DF7F6-FADC-4E2A-BAD7-EB68F2A7D56E}">
      <dgm:prSet/>
      <dgm:spPr/>
      <dgm:t>
        <a:bodyPr/>
        <a:lstStyle/>
        <a:p>
          <a:endParaRPr lang="ru-RU"/>
        </a:p>
      </dgm:t>
    </dgm:pt>
    <dgm:pt modelId="{DDC7C7AB-756C-4115-BE39-791654EB816A}">
      <dgm:prSet phldrT="[Текст]" custT="1"/>
      <dgm:spPr/>
      <dgm:t>
        <a:bodyPr/>
        <a:lstStyle/>
        <a:p>
          <a:r>
            <a:rPr lang="ru-RU" sz="2400" dirty="0" smtClean="0"/>
            <a:t>устная</a:t>
          </a:r>
          <a:endParaRPr lang="ru-RU" sz="2400" dirty="0"/>
        </a:p>
      </dgm:t>
    </dgm:pt>
    <dgm:pt modelId="{FA9D61BF-99D5-4D28-B924-FC22F4CF8E7F}" type="parTrans" cxnId="{6C542EF4-9629-4642-8FB6-6EEC304ED2E3}">
      <dgm:prSet/>
      <dgm:spPr/>
      <dgm:t>
        <a:bodyPr/>
        <a:lstStyle/>
        <a:p>
          <a:endParaRPr lang="ru-RU"/>
        </a:p>
      </dgm:t>
    </dgm:pt>
    <dgm:pt modelId="{60923E72-FCAC-45D8-AA1B-FD2342DD9D13}" type="sibTrans" cxnId="{6C542EF4-9629-4642-8FB6-6EEC304ED2E3}">
      <dgm:prSet/>
      <dgm:spPr/>
      <dgm:t>
        <a:bodyPr/>
        <a:lstStyle/>
        <a:p>
          <a:endParaRPr lang="ru-RU"/>
        </a:p>
      </dgm:t>
    </dgm:pt>
    <dgm:pt modelId="{88C4DCED-32A6-487D-9831-0FBF45B8F77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цели:</a:t>
          </a:r>
          <a:endParaRPr lang="ru-RU" sz="2400" b="1" dirty="0">
            <a:solidFill>
              <a:schemeClr val="tx1"/>
            </a:solidFill>
          </a:endParaRPr>
        </a:p>
      </dgm:t>
    </dgm:pt>
    <dgm:pt modelId="{A71CBD63-1B97-46C0-8A5F-8C6E5D16C9DA}" type="parTrans" cxnId="{8015F686-A78D-4EEF-B113-BE743CA3BC09}">
      <dgm:prSet/>
      <dgm:spPr/>
      <dgm:t>
        <a:bodyPr/>
        <a:lstStyle/>
        <a:p>
          <a:endParaRPr lang="ru-RU"/>
        </a:p>
      </dgm:t>
    </dgm:pt>
    <dgm:pt modelId="{8AC28978-BD5E-4C45-BB37-D218D97AF4EA}" type="sibTrans" cxnId="{8015F686-A78D-4EEF-B113-BE743CA3BC09}">
      <dgm:prSet/>
      <dgm:spPr/>
      <dgm:t>
        <a:bodyPr/>
        <a:lstStyle/>
        <a:p>
          <a:endParaRPr lang="ru-RU"/>
        </a:p>
      </dgm:t>
    </dgm:pt>
    <dgm:pt modelId="{A8A81B3C-40D9-41A6-ACBD-AB9C8057BB0C}">
      <dgm:prSet phldrT="[Текст]" custT="1"/>
      <dgm:spPr/>
      <dgm:t>
        <a:bodyPr/>
        <a:lstStyle/>
        <a:p>
          <a:r>
            <a:rPr lang="ru-RU" sz="2400" dirty="0" smtClean="0"/>
            <a:t>рефлексия эмоционального состояния</a:t>
          </a:r>
          <a:endParaRPr lang="ru-RU" sz="2400" dirty="0"/>
        </a:p>
      </dgm:t>
    </dgm:pt>
    <dgm:pt modelId="{80FC7886-7C64-4ABF-9415-CB597A19CC8D}" type="parTrans" cxnId="{07164C52-4CA5-49BC-9164-15C631D22E9E}">
      <dgm:prSet/>
      <dgm:spPr/>
      <dgm:t>
        <a:bodyPr/>
        <a:lstStyle/>
        <a:p>
          <a:endParaRPr lang="ru-RU"/>
        </a:p>
      </dgm:t>
    </dgm:pt>
    <dgm:pt modelId="{7700F971-545E-4948-8709-F89539039189}" type="sibTrans" cxnId="{07164C52-4CA5-49BC-9164-15C631D22E9E}">
      <dgm:prSet/>
      <dgm:spPr/>
      <dgm:t>
        <a:bodyPr/>
        <a:lstStyle/>
        <a:p>
          <a:endParaRPr lang="ru-RU"/>
        </a:p>
      </dgm:t>
    </dgm:pt>
    <dgm:pt modelId="{0FB73E14-4B69-4CD2-8274-73010B4E8A82}">
      <dgm:prSet phldrT="[Текст]" custT="1"/>
      <dgm:spPr/>
      <dgm:t>
        <a:bodyPr/>
        <a:lstStyle/>
        <a:p>
          <a:r>
            <a:rPr lang="ru-RU" sz="2400" dirty="0" smtClean="0"/>
            <a:t>письменная</a:t>
          </a:r>
          <a:endParaRPr lang="ru-RU" sz="2400" dirty="0"/>
        </a:p>
      </dgm:t>
    </dgm:pt>
    <dgm:pt modelId="{046D497F-498D-445C-AE19-095CF3CD81C6}" type="parTrans" cxnId="{255A4CF3-CD88-4011-A173-FACB546EDBC0}">
      <dgm:prSet/>
      <dgm:spPr/>
      <dgm:t>
        <a:bodyPr/>
        <a:lstStyle/>
        <a:p>
          <a:endParaRPr lang="ru-RU"/>
        </a:p>
      </dgm:t>
    </dgm:pt>
    <dgm:pt modelId="{0D50CABB-1494-4020-8DB6-44CF91A2E188}" type="sibTrans" cxnId="{255A4CF3-CD88-4011-A173-FACB546EDBC0}">
      <dgm:prSet/>
      <dgm:spPr/>
      <dgm:t>
        <a:bodyPr/>
        <a:lstStyle/>
        <a:p>
          <a:endParaRPr lang="ru-RU"/>
        </a:p>
      </dgm:t>
    </dgm:pt>
    <dgm:pt modelId="{65045F03-C213-4AE7-9CBE-AFB6E21EFC2D}">
      <dgm:prSet phldrT="[Текст]" custT="1"/>
      <dgm:spPr/>
      <dgm:t>
        <a:bodyPr/>
        <a:lstStyle/>
        <a:p>
          <a:r>
            <a:rPr lang="ru-RU" sz="2400" dirty="0" smtClean="0"/>
            <a:t>рефлексия деятельности</a:t>
          </a:r>
          <a:endParaRPr lang="ru-RU" sz="2400" dirty="0"/>
        </a:p>
      </dgm:t>
    </dgm:pt>
    <dgm:pt modelId="{C0EF71E7-CFD3-4666-B88A-E255EBFACBF1}" type="parTrans" cxnId="{36F46CA2-5372-4802-8660-55B1E0E20E0A}">
      <dgm:prSet/>
      <dgm:spPr/>
      <dgm:t>
        <a:bodyPr/>
        <a:lstStyle/>
        <a:p>
          <a:endParaRPr lang="ru-RU"/>
        </a:p>
      </dgm:t>
    </dgm:pt>
    <dgm:pt modelId="{04757452-43C5-4565-A20F-2E12150974D1}" type="sibTrans" cxnId="{36F46CA2-5372-4802-8660-55B1E0E20E0A}">
      <dgm:prSet/>
      <dgm:spPr/>
      <dgm:t>
        <a:bodyPr/>
        <a:lstStyle/>
        <a:p>
          <a:endParaRPr lang="ru-RU"/>
        </a:p>
      </dgm:t>
    </dgm:pt>
    <dgm:pt modelId="{AF5374E2-822C-4EEF-A1BF-93750E821A26}">
      <dgm:prSet phldrT="[Текст]" custT="1"/>
      <dgm:spPr/>
      <dgm:t>
        <a:bodyPr/>
        <a:lstStyle/>
        <a:p>
          <a:r>
            <a:rPr lang="ru-RU" sz="2400" dirty="0" smtClean="0"/>
            <a:t>рефлексия содержания</a:t>
          </a:r>
          <a:endParaRPr lang="ru-RU" sz="2400" dirty="0"/>
        </a:p>
      </dgm:t>
    </dgm:pt>
    <dgm:pt modelId="{68B8E657-AC37-454F-BC76-F7EFA590C639}" type="parTrans" cxnId="{50AFD201-349D-4618-8010-EE88868C86E3}">
      <dgm:prSet/>
      <dgm:spPr/>
      <dgm:t>
        <a:bodyPr/>
        <a:lstStyle/>
        <a:p>
          <a:endParaRPr lang="ru-RU"/>
        </a:p>
      </dgm:t>
    </dgm:pt>
    <dgm:pt modelId="{419D54C3-3967-4E03-886C-298FF01B3063}" type="sibTrans" cxnId="{50AFD201-349D-4618-8010-EE88868C86E3}">
      <dgm:prSet/>
      <dgm:spPr/>
      <dgm:t>
        <a:bodyPr/>
        <a:lstStyle/>
        <a:p>
          <a:endParaRPr lang="ru-RU"/>
        </a:p>
      </dgm:t>
    </dgm:pt>
    <dgm:pt modelId="{F6EE58AE-7CC3-4CEA-90EA-AD011298CA3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типу урока:</a:t>
          </a:r>
          <a:endParaRPr lang="ru-RU" sz="2400" b="1" dirty="0">
            <a:solidFill>
              <a:schemeClr val="tx1"/>
            </a:solidFill>
          </a:endParaRPr>
        </a:p>
      </dgm:t>
    </dgm:pt>
    <dgm:pt modelId="{A9CD8751-CF4A-4EB8-9DDC-66FC4E2B781B}" type="parTrans" cxnId="{A6FD244C-26F4-48C9-9540-46C4EF47F0C8}">
      <dgm:prSet/>
      <dgm:spPr/>
      <dgm:t>
        <a:bodyPr/>
        <a:lstStyle/>
        <a:p>
          <a:endParaRPr lang="ru-RU"/>
        </a:p>
      </dgm:t>
    </dgm:pt>
    <dgm:pt modelId="{BD0CE5C5-6B4C-44E0-8C62-EEA8BD3B58B3}" type="sibTrans" cxnId="{A6FD244C-26F4-48C9-9540-46C4EF47F0C8}">
      <dgm:prSet/>
      <dgm:spPr/>
      <dgm:t>
        <a:bodyPr/>
        <a:lstStyle/>
        <a:p>
          <a:endParaRPr lang="ru-RU"/>
        </a:p>
      </dgm:t>
    </dgm:pt>
    <dgm:pt modelId="{7B88EA11-7DF9-4983-95D0-00139470EEF9}">
      <dgm:prSet phldrT="[Текст]" custT="1"/>
      <dgm:spPr/>
      <dgm:t>
        <a:bodyPr/>
        <a:lstStyle/>
        <a:p>
          <a:r>
            <a:rPr lang="ru-RU" sz="2400" dirty="0" smtClean="0"/>
            <a:t>после усвоения ЗУН</a:t>
          </a:r>
          <a:endParaRPr lang="ru-RU" sz="2400" dirty="0"/>
        </a:p>
      </dgm:t>
    </dgm:pt>
    <dgm:pt modelId="{6A0CCA7D-E0CF-4F64-993B-B71DF87587A2}" type="parTrans" cxnId="{AA01A600-D7E6-45A7-A339-267B3787D8E8}">
      <dgm:prSet/>
      <dgm:spPr/>
      <dgm:t>
        <a:bodyPr/>
        <a:lstStyle/>
        <a:p>
          <a:endParaRPr lang="ru-RU"/>
        </a:p>
      </dgm:t>
    </dgm:pt>
    <dgm:pt modelId="{AB4F22E4-F455-40EE-9BA5-32DB7B59699A}" type="sibTrans" cxnId="{AA01A600-D7E6-45A7-A339-267B3787D8E8}">
      <dgm:prSet/>
      <dgm:spPr/>
      <dgm:t>
        <a:bodyPr/>
        <a:lstStyle/>
        <a:p>
          <a:endParaRPr lang="ru-RU"/>
        </a:p>
      </dgm:t>
    </dgm:pt>
    <dgm:pt modelId="{EB52F59D-DDB9-41C2-8E4F-3A1CA05F281C}">
      <dgm:prSet phldrT="[Текст]" custT="1"/>
      <dgm:spPr/>
      <dgm:t>
        <a:bodyPr/>
        <a:lstStyle/>
        <a:p>
          <a:endParaRPr lang="ru-RU" sz="2400" dirty="0"/>
        </a:p>
      </dgm:t>
    </dgm:pt>
    <dgm:pt modelId="{90C4A5C4-4EE5-475F-864A-336F10849AF9}" type="parTrans" cxnId="{BF93DF5C-0AA4-43F8-A145-24B367DF2052}">
      <dgm:prSet/>
      <dgm:spPr/>
      <dgm:t>
        <a:bodyPr/>
        <a:lstStyle/>
        <a:p>
          <a:endParaRPr lang="ru-RU"/>
        </a:p>
      </dgm:t>
    </dgm:pt>
    <dgm:pt modelId="{77037677-E3B6-497F-8388-5794D6B7845E}" type="sibTrans" cxnId="{BF93DF5C-0AA4-43F8-A145-24B367DF2052}">
      <dgm:prSet/>
      <dgm:spPr/>
      <dgm:t>
        <a:bodyPr/>
        <a:lstStyle/>
        <a:p>
          <a:endParaRPr lang="ru-RU"/>
        </a:p>
      </dgm:t>
    </dgm:pt>
    <dgm:pt modelId="{0B781BCD-6470-42FD-BFB3-A0376CEF344B}">
      <dgm:prSet phldrT="[Текст]" custT="1"/>
      <dgm:spPr/>
      <dgm:t>
        <a:bodyPr/>
        <a:lstStyle/>
        <a:p>
          <a:r>
            <a:rPr lang="ru-RU" sz="2400" dirty="0" smtClean="0"/>
            <a:t>промежуточная</a:t>
          </a:r>
          <a:endParaRPr lang="ru-RU" sz="2400" dirty="0"/>
        </a:p>
      </dgm:t>
    </dgm:pt>
    <dgm:pt modelId="{C983BCEE-B8B0-4325-84A3-C9545B54DC97}" type="parTrans" cxnId="{A01B3CB3-3D3F-4476-8625-EFDE2E110DE5}">
      <dgm:prSet/>
      <dgm:spPr/>
      <dgm:t>
        <a:bodyPr/>
        <a:lstStyle/>
        <a:p>
          <a:endParaRPr lang="ru-RU"/>
        </a:p>
      </dgm:t>
    </dgm:pt>
    <dgm:pt modelId="{2116EE38-2244-4637-85A9-7847AB2D184D}" type="sibTrans" cxnId="{A01B3CB3-3D3F-4476-8625-EFDE2E110DE5}">
      <dgm:prSet/>
      <dgm:spPr/>
      <dgm:t>
        <a:bodyPr/>
        <a:lstStyle/>
        <a:p>
          <a:endParaRPr lang="ru-RU"/>
        </a:p>
      </dgm:t>
    </dgm:pt>
    <dgm:pt modelId="{5E7EFA53-4F89-46DA-A35B-1E4B98FBFB03}">
      <dgm:prSet phldrT="[Текст]" custT="1"/>
      <dgm:spPr/>
      <dgm:t>
        <a:bodyPr/>
        <a:lstStyle/>
        <a:p>
          <a:r>
            <a:rPr lang="ru-RU" sz="2400" dirty="0" smtClean="0"/>
            <a:t>контрольная</a:t>
          </a:r>
          <a:endParaRPr lang="ru-RU" sz="2400" dirty="0"/>
        </a:p>
      </dgm:t>
    </dgm:pt>
    <dgm:pt modelId="{F75BE70B-C864-4555-BF9E-5BD34494C476}" type="parTrans" cxnId="{C0313E7C-094F-4D8F-86EF-DA03F6EC59A4}">
      <dgm:prSet/>
      <dgm:spPr/>
      <dgm:t>
        <a:bodyPr/>
        <a:lstStyle/>
        <a:p>
          <a:endParaRPr lang="ru-RU"/>
        </a:p>
      </dgm:t>
    </dgm:pt>
    <dgm:pt modelId="{8AFC6EFC-A63C-41F4-AB7D-84A31CEC481F}" type="sibTrans" cxnId="{C0313E7C-094F-4D8F-86EF-DA03F6EC59A4}">
      <dgm:prSet/>
      <dgm:spPr/>
      <dgm:t>
        <a:bodyPr/>
        <a:lstStyle/>
        <a:p>
          <a:endParaRPr lang="ru-RU"/>
        </a:p>
      </dgm:t>
    </dgm:pt>
    <dgm:pt modelId="{ACE4B683-6FA1-40DA-A2DD-B8AF2F010B3D}">
      <dgm:prSet phldrT="[Текст]" custT="1"/>
      <dgm:spPr/>
      <dgm:t>
        <a:bodyPr/>
        <a:lstStyle/>
        <a:p>
          <a:r>
            <a:rPr lang="ru-RU" sz="2400" dirty="0" smtClean="0"/>
            <a:t>итоговая</a:t>
          </a:r>
          <a:endParaRPr lang="ru-RU" sz="2400" dirty="0"/>
        </a:p>
      </dgm:t>
    </dgm:pt>
    <dgm:pt modelId="{31265658-DE4E-44DD-9AAA-0DADEA610C98}" type="parTrans" cxnId="{5939031C-204A-492B-8C81-7B9B60DFC9CA}">
      <dgm:prSet/>
      <dgm:spPr/>
      <dgm:t>
        <a:bodyPr/>
        <a:lstStyle/>
        <a:p>
          <a:endParaRPr lang="ru-RU"/>
        </a:p>
      </dgm:t>
    </dgm:pt>
    <dgm:pt modelId="{24068651-90C2-4D89-87B8-9F417BC70FE2}" type="sibTrans" cxnId="{5939031C-204A-492B-8C81-7B9B60DFC9CA}">
      <dgm:prSet/>
      <dgm:spPr/>
      <dgm:t>
        <a:bodyPr/>
        <a:lstStyle/>
        <a:p>
          <a:endParaRPr lang="ru-RU"/>
        </a:p>
      </dgm:t>
    </dgm:pt>
    <dgm:pt modelId="{6D48386D-9DAC-4481-97DE-214696E92E05}" type="pres">
      <dgm:prSet presAssocID="{2928A722-593C-4534-9B97-AECB846B1E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C7170-7AC9-4293-9981-A7AAEB0EB588}" type="pres">
      <dgm:prSet presAssocID="{B4AFEE32-A562-4379-A5E6-AF9947D72D1A}" presName="parentText" presStyleLbl="node1" presStyleIdx="0" presStyleCnt="3" custScaleY="63892" custLinFactNeighborY="-57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1A3EE-162E-4B4C-A02C-BD771ADE86F8}" type="pres">
      <dgm:prSet presAssocID="{B4AFEE32-A562-4379-A5E6-AF9947D72D1A}" presName="childText" presStyleLbl="revTx" presStyleIdx="0" presStyleCnt="2" custScaleY="202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4BBD4-D4B2-4848-B250-F2FC048A4181}" type="pres">
      <dgm:prSet presAssocID="{88C4DCED-32A6-487D-9831-0FBF45B8F775}" presName="parentText" presStyleLbl="node1" presStyleIdx="1" presStyleCnt="3" custScaleY="66117" custLinFactNeighborX="0" custLinFactNeighborY="2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16A98-A707-4C41-9752-A858902AA8CA}" type="pres">
      <dgm:prSet presAssocID="{88C4DCED-32A6-487D-9831-0FBF45B8F775}" presName="childText" presStyleLbl="revTx" presStyleIdx="1" presStyleCnt="2" custScaleY="39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C30FC-4A57-434D-98A2-62A8BCF0DC70}" type="pres">
      <dgm:prSet presAssocID="{F6EE58AE-7CC3-4CEA-90EA-AD011298CA3F}" presName="parentText" presStyleLbl="node1" presStyleIdx="2" presStyleCnt="3" custScaleY="47661" custLinFactY="-8881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7198C-1494-4C74-82A2-7C3612F8C4B0}" type="presOf" srcId="{0FB73E14-4B69-4CD2-8274-73010B4E8A82}" destId="{3E11A3EE-162E-4B4C-A02C-BD771ADE86F8}" srcOrd="0" destOrd="1" presId="urn:microsoft.com/office/officeart/2005/8/layout/vList2"/>
    <dgm:cxn modelId="{F337D8B6-2551-40CB-B1E8-0CD7C140620C}" type="presOf" srcId="{0B781BCD-6470-42FD-BFB3-A0376CEF344B}" destId="{EA116A98-A707-4C41-9752-A858902AA8CA}" srcOrd="0" destOrd="5" presId="urn:microsoft.com/office/officeart/2005/8/layout/vList2"/>
    <dgm:cxn modelId="{DD2F3C6D-2E93-40AD-BEEA-A9C6CD095BA7}" type="presOf" srcId="{B4AFEE32-A562-4379-A5E6-AF9947D72D1A}" destId="{D39C7170-7AC9-4293-9981-A7AAEB0EB588}" srcOrd="0" destOrd="0" presId="urn:microsoft.com/office/officeart/2005/8/layout/vList2"/>
    <dgm:cxn modelId="{5939031C-204A-492B-8C81-7B9B60DFC9CA}" srcId="{88C4DCED-32A6-487D-9831-0FBF45B8F775}" destId="{ACE4B683-6FA1-40DA-A2DD-B8AF2F010B3D}" srcOrd="7" destOrd="0" parTransId="{31265658-DE4E-44DD-9AAA-0DADEA610C98}" sibTransId="{24068651-90C2-4D89-87B8-9F417BC70FE2}"/>
    <dgm:cxn modelId="{6C542EF4-9629-4642-8FB6-6EEC304ED2E3}" srcId="{B4AFEE32-A562-4379-A5E6-AF9947D72D1A}" destId="{DDC7C7AB-756C-4115-BE39-791654EB816A}" srcOrd="0" destOrd="0" parTransId="{FA9D61BF-99D5-4D28-B924-FC22F4CF8E7F}" sibTransId="{60923E72-FCAC-45D8-AA1B-FD2342DD9D13}"/>
    <dgm:cxn modelId="{45F0A545-0DEE-432A-8C47-0F26089CA05E}" type="presOf" srcId="{65045F03-C213-4AE7-9CBE-AFB6E21EFC2D}" destId="{EA116A98-A707-4C41-9752-A858902AA8CA}" srcOrd="0" destOrd="1" presId="urn:microsoft.com/office/officeart/2005/8/layout/vList2"/>
    <dgm:cxn modelId="{AA01A600-D7E6-45A7-A339-267B3787D8E8}" srcId="{88C4DCED-32A6-487D-9831-0FBF45B8F775}" destId="{7B88EA11-7DF9-4983-95D0-00139470EEF9}" srcOrd="4" destOrd="0" parTransId="{6A0CCA7D-E0CF-4F64-993B-B71DF87587A2}" sibTransId="{AB4F22E4-F455-40EE-9BA5-32DB7B59699A}"/>
    <dgm:cxn modelId="{A01B3CB3-3D3F-4476-8625-EFDE2E110DE5}" srcId="{88C4DCED-32A6-487D-9831-0FBF45B8F775}" destId="{0B781BCD-6470-42FD-BFB3-A0376CEF344B}" srcOrd="5" destOrd="0" parTransId="{C983BCEE-B8B0-4325-84A3-C9545B54DC97}" sibTransId="{2116EE38-2244-4637-85A9-7847AB2D184D}"/>
    <dgm:cxn modelId="{50AFD201-349D-4618-8010-EE88868C86E3}" srcId="{88C4DCED-32A6-487D-9831-0FBF45B8F775}" destId="{AF5374E2-822C-4EEF-A1BF-93750E821A26}" srcOrd="2" destOrd="0" parTransId="{68B8E657-AC37-454F-BC76-F7EFA590C639}" sibTransId="{419D54C3-3967-4E03-886C-298FF01B3063}"/>
    <dgm:cxn modelId="{990B23FF-D6E5-40AF-A0FA-303733F13E02}" type="presOf" srcId="{ACE4B683-6FA1-40DA-A2DD-B8AF2F010B3D}" destId="{EA116A98-A707-4C41-9752-A858902AA8CA}" srcOrd="0" destOrd="7" presId="urn:microsoft.com/office/officeart/2005/8/layout/vList2"/>
    <dgm:cxn modelId="{B885E62B-CF0F-4D81-9783-5B4882408FE2}" type="presOf" srcId="{2928A722-593C-4534-9B97-AECB846B1E14}" destId="{6D48386D-9DAC-4481-97DE-214696E92E05}" srcOrd="0" destOrd="0" presId="urn:microsoft.com/office/officeart/2005/8/layout/vList2"/>
    <dgm:cxn modelId="{E9F84D21-71B2-4BDE-8CAE-22F9DA5F679D}" type="presOf" srcId="{A8A81B3C-40D9-41A6-ACBD-AB9C8057BB0C}" destId="{EA116A98-A707-4C41-9752-A858902AA8CA}" srcOrd="0" destOrd="0" presId="urn:microsoft.com/office/officeart/2005/8/layout/vList2"/>
    <dgm:cxn modelId="{255A4CF3-CD88-4011-A173-FACB546EDBC0}" srcId="{B4AFEE32-A562-4379-A5E6-AF9947D72D1A}" destId="{0FB73E14-4B69-4CD2-8274-73010B4E8A82}" srcOrd="1" destOrd="0" parTransId="{046D497F-498D-445C-AE19-095CF3CD81C6}" sibTransId="{0D50CABB-1494-4020-8DB6-44CF91A2E188}"/>
    <dgm:cxn modelId="{8015F686-A78D-4EEF-B113-BE743CA3BC09}" srcId="{2928A722-593C-4534-9B97-AECB846B1E14}" destId="{88C4DCED-32A6-487D-9831-0FBF45B8F775}" srcOrd="1" destOrd="0" parTransId="{A71CBD63-1B97-46C0-8A5F-8C6E5D16C9DA}" sibTransId="{8AC28978-BD5E-4C45-BB37-D218D97AF4EA}"/>
    <dgm:cxn modelId="{AAF7CBAB-DA17-45E9-ACA7-525CDA194F51}" type="presOf" srcId="{5E7EFA53-4F89-46DA-A35B-1E4B98FBFB03}" destId="{EA116A98-A707-4C41-9752-A858902AA8CA}" srcOrd="0" destOrd="6" presId="urn:microsoft.com/office/officeart/2005/8/layout/vList2"/>
    <dgm:cxn modelId="{36F46CA2-5372-4802-8660-55B1E0E20E0A}" srcId="{88C4DCED-32A6-487D-9831-0FBF45B8F775}" destId="{65045F03-C213-4AE7-9CBE-AFB6E21EFC2D}" srcOrd="1" destOrd="0" parTransId="{C0EF71E7-CFD3-4666-B88A-E255EBFACBF1}" sibTransId="{04757452-43C5-4565-A20F-2E12150974D1}"/>
    <dgm:cxn modelId="{A6FD244C-26F4-48C9-9540-46C4EF47F0C8}" srcId="{2928A722-593C-4534-9B97-AECB846B1E14}" destId="{F6EE58AE-7CC3-4CEA-90EA-AD011298CA3F}" srcOrd="2" destOrd="0" parTransId="{A9CD8751-CF4A-4EB8-9DDC-66FC4E2B781B}" sibTransId="{BD0CE5C5-6B4C-44E0-8C62-EEA8BD3B58B3}"/>
    <dgm:cxn modelId="{417DF7F6-FADC-4E2A-BAD7-EB68F2A7D56E}" srcId="{2928A722-593C-4534-9B97-AECB846B1E14}" destId="{B4AFEE32-A562-4379-A5E6-AF9947D72D1A}" srcOrd="0" destOrd="0" parTransId="{7342E259-A530-416A-AA6B-E24323E98AA7}" sibTransId="{9B0EB6C8-4BF3-4093-8D1F-0F7B5C123A71}"/>
    <dgm:cxn modelId="{C0313E7C-094F-4D8F-86EF-DA03F6EC59A4}" srcId="{88C4DCED-32A6-487D-9831-0FBF45B8F775}" destId="{5E7EFA53-4F89-46DA-A35B-1E4B98FBFB03}" srcOrd="6" destOrd="0" parTransId="{F75BE70B-C864-4555-BF9E-5BD34494C476}" sibTransId="{8AFC6EFC-A63C-41F4-AB7D-84A31CEC481F}"/>
    <dgm:cxn modelId="{D7EDDA15-07C1-410A-BBAA-9EE10DBC79CC}" type="presOf" srcId="{AF5374E2-822C-4EEF-A1BF-93750E821A26}" destId="{EA116A98-A707-4C41-9752-A858902AA8CA}" srcOrd="0" destOrd="2" presId="urn:microsoft.com/office/officeart/2005/8/layout/vList2"/>
    <dgm:cxn modelId="{DD681BFF-68CA-41F3-AAAA-64EE9B20D367}" type="presOf" srcId="{DDC7C7AB-756C-4115-BE39-791654EB816A}" destId="{3E11A3EE-162E-4B4C-A02C-BD771ADE86F8}" srcOrd="0" destOrd="0" presId="urn:microsoft.com/office/officeart/2005/8/layout/vList2"/>
    <dgm:cxn modelId="{BF93DF5C-0AA4-43F8-A145-24B367DF2052}" srcId="{88C4DCED-32A6-487D-9831-0FBF45B8F775}" destId="{EB52F59D-DDB9-41C2-8E4F-3A1CA05F281C}" srcOrd="3" destOrd="0" parTransId="{90C4A5C4-4EE5-475F-864A-336F10849AF9}" sibTransId="{77037677-E3B6-497F-8388-5794D6B7845E}"/>
    <dgm:cxn modelId="{1DB2057C-ACA5-42DD-BD5E-A7D4A3A25E6C}" type="presOf" srcId="{F6EE58AE-7CC3-4CEA-90EA-AD011298CA3F}" destId="{A30C30FC-4A57-434D-98A2-62A8BCF0DC70}" srcOrd="0" destOrd="0" presId="urn:microsoft.com/office/officeart/2005/8/layout/vList2"/>
    <dgm:cxn modelId="{6D9C86D4-3462-485F-99E4-E421EAD0FD0D}" type="presOf" srcId="{EB52F59D-DDB9-41C2-8E4F-3A1CA05F281C}" destId="{EA116A98-A707-4C41-9752-A858902AA8CA}" srcOrd="0" destOrd="3" presId="urn:microsoft.com/office/officeart/2005/8/layout/vList2"/>
    <dgm:cxn modelId="{3824BD2F-5CD9-4CFA-96E6-2E41902036B6}" type="presOf" srcId="{7B88EA11-7DF9-4983-95D0-00139470EEF9}" destId="{EA116A98-A707-4C41-9752-A858902AA8CA}" srcOrd="0" destOrd="4" presId="urn:microsoft.com/office/officeart/2005/8/layout/vList2"/>
    <dgm:cxn modelId="{07164C52-4CA5-49BC-9164-15C631D22E9E}" srcId="{88C4DCED-32A6-487D-9831-0FBF45B8F775}" destId="{A8A81B3C-40D9-41A6-ACBD-AB9C8057BB0C}" srcOrd="0" destOrd="0" parTransId="{80FC7886-7C64-4ABF-9415-CB597A19CC8D}" sibTransId="{7700F971-545E-4948-8709-F89539039189}"/>
    <dgm:cxn modelId="{43941EBA-E34D-4D0D-8458-C7F52FEB9F65}" type="presOf" srcId="{88C4DCED-32A6-487D-9831-0FBF45B8F775}" destId="{67F4BBD4-D4B2-4848-B250-F2FC048A4181}" srcOrd="0" destOrd="0" presId="urn:microsoft.com/office/officeart/2005/8/layout/vList2"/>
    <dgm:cxn modelId="{79032E85-BED3-405C-9B65-4C6BEBC8F673}" type="presParOf" srcId="{6D48386D-9DAC-4481-97DE-214696E92E05}" destId="{D39C7170-7AC9-4293-9981-A7AAEB0EB588}" srcOrd="0" destOrd="0" presId="urn:microsoft.com/office/officeart/2005/8/layout/vList2"/>
    <dgm:cxn modelId="{695E2D39-67A3-42A3-A396-7F2B76E35766}" type="presParOf" srcId="{6D48386D-9DAC-4481-97DE-214696E92E05}" destId="{3E11A3EE-162E-4B4C-A02C-BD771ADE86F8}" srcOrd="1" destOrd="0" presId="urn:microsoft.com/office/officeart/2005/8/layout/vList2"/>
    <dgm:cxn modelId="{E9E20816-9ADB-4575-80A3-28ECBDD5D8EC}" type="presParOf" srcId="{6D48386D-9DAC-4481-97DE-214696E92E05}" destId="{67F4BBD4-D4B2-4848-B250-F2FC048A4181}" srcOrd="2" destOrd="0" presId="urn:microsoft.com/office/officeart/2005/8/layout/vList2"/>
    <dgm:cxn modelId="{06A9B7D4-6D47-4A5E-8502-42A00C00B406}" type="presParOf" srcId="{6D48386D-9DAC-4481-97DE-214696E92E05}" destId="{EA116A98-A707-4C41-9752-A858902AA8CA}" srcOrd="3" destOrd="0" presId="urn:microsoft.com/office/officeart/2005/8/layout/vList2"/>
    <dgm:cxn modelId="{D17E8838-AFBA-4193-8971-391B7090BBFE}" type="presParOf" srcId="{6D48386D-9DAC-4481-97DE-214696E92E05}" destId="{A30C30FC-4A57-434D-98A2-62A8BCF0DC70}" srcOrd="4" destOrd="0" presId="urn:microsoft.com/office/officeart/2005/8/layout/vList2"/>
  </dgm:cxnLst>
  <dgm:bg>
    <a:gradFill>
      <a:gsLst>
        <a:gs pos="0">
          <a:srgbClr val="FFFFFF"/>
        </a:gs>
        <a:gs pos="100000">
          <a:schemeClr val="tx2">
            <a:lumMod val="60000"/>
            <a:lumOff val="40000"/>
          </a:schemeClr>
        </a:gs>
      </a:gsLst>
      <a:path path="shape">
        <a:fillToRect l="50000" t="50000" r="50000" b="50000"/>
      </a:path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6455AD-2756-490B-92D2-93A4F30996F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26040-1003-4BCB-85D7-3780B3629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F5411-A4D2-41F6-BFF6-2B48B7B694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AD66D-F9EB-417A-B7D6-EE26109A2C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DD91C-9239-4A28-BAA1-B9398228F1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8829-7DAC-4F91-8B42-8284214A5D7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8DCA-E952-4D16-8B81-77D5A939F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F7C6-CD35-4E04-A08D-1EC0BE1B37C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A6B-11FE-4B98-B226-0A2A8681F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D35F-A010-4928-89FB-BBD31108358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E0C5-CEA6-413A-80E2-F90C0F85A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FAB0-1F2C-43A2-A84E-E64373733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DABE-5CBD-4B57-A7FA-2819B9FA44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E821-0A96-40BC-A406-CED6F1323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F1E6-65CB-4981-A0EB-E3E7811F6FB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FC45-15EA-4B39-A747-AB9D2CB30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0A24-1CBE-4433-96FA-6CE4C2604D9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F976-098D-4709-9DDC-647BE74F2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9446-68B6-4E36-B6EB-09A9BB17AE8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CF6F-D6EB-4D5E-B01C-633A2A2C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A0A5-2BB5-4E31-8D2C-E0744FE1C80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46C1-C357-41F1-8F14-AEB362291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3E97-38E0-4C3B-B901-87B7B95C77A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D67D-334D-46BF-85E1-95D456149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4446-12BC-406B-90E7-215C452D04A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8DB9-01CA-4A24-A766-B6A23286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0D31-86BE-475F-91F7-4155FBC4F27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120C-EF35-4D8B-9674-B1E3DF758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9045E-676E-48BD-8DCA-23C989695A4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C4DBF-5451-404E-8523-1C8DB6732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6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1mich@yandex.ru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717800"/>
          </a:xfrm>
        </p:spPr>
        <p:txBody>
          <a:bodyPr/>
          <a:lstStyle/>
          <a:p>
            <a:pPr eaLnBrk="1" hangingPunct="1"/>
            <a:r>
              <a:rPr lang="ru-RU" sz="3600" smtClean="0"/>
              <a:t> </a:t>
            </a:r>
            <a:endParaRPr lang="ru-RU" sz="3600" b="1" smtClean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7500" y="4267200"/>
            <a:ext cx="4694238" cy="2316163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 Татьяна Алексеевна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№1 г. Мичуринск Тамбовская область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684213" y="0"/>
            <a:ext cx="8137525" cy="2933700"/>
          </a:xfrm>
          <a:prstGeom prst="horizontalScroll">
            <a:avLst>
              <a:gd name="adj" fmla="val 16852"/>
            </a:avLst>
          </a:prstGeom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Организация самостоятельной работы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на уроках,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как средство развития регулятивных УУД. 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Рисунок 6" descr="IMG_606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8100" y="27178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4000" y="47625"/>
            <a:ext cx="8610600" cy="1143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ru-RU" sz="4400" b="1" i="1" dirty="0">
                <a:latin typeface="+mj-lt"/>
                <a:ea typeface="+mj-ea"/>
                <a:cs typeface="+mj-cs"/>
              </a:rPr>
              <a:t>Задачи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4000" y="1358900"/>
            <a:ext cx="8610600" cy="52705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pPr fontAlgn="t">
              <a:buFont typeface="Wingdings" pitchFamily="2" charset="2"/>
              <a:buChar char="Ø"/>
            </a:pPr>
            <a:r>
              <a:rPr lang="ru-RU" sz="2000" b="1"/>
              <a:t>Проанализировать методическую литературу, Интернет-ресурсы по проблеме исследования. Изучить передовой педагогический опыт по данной теме.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/>
              <a:t>Подобрать диагностический материал для определения  уровня сформированности регулятивных УУД и провести диагностику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/>
              <a:t>Изучить специфику организации самостоятельной работы и выделить наиболее эффективные методы ее организации  на данном этапе обучения. 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/>
              <a:t>Создать образовательные ситуации для формирования и развития регулятивных УУД.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/>
              <a:t>Разработать систему уроков,  направленных на развитие регулятивных  УУД путем организации различных видов самостоятельной работы и методические рекомендации к ним.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/>
              <a:t>Исследовать  степень влияния самостоятельной работы на  развитие регулятивных УУД.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/>
              <a:t>Проанализировать результаты эффективности выбранных методов и приемов.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30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Срок реализации: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    май 2013 - май 2014</a:t>
            </a:r>
            <a:endParaRPr lang="ru-RU" b="1" dirty="0" smtClean="0">
              <a:latin typeface="Arial" charset="0"/>
            </a:endParaRPr>
          </a:p>
          <a:p>
            <a:pPr eaLnBrk="1" hangingPunct="1"/>
            <a:r>
              <a:rPr lang="ru-RU" b="1" dirty="0" smtClean="0"/>
              <a:t> Аудитория: обучающиеся </a:t>
            </a:r>
            <a:r>
              <a:rPr lang="ru-RU" b="1" dirty="0" smtClean="0">
                <a:latin typeface="Arial" charset="0"/>
              </a:rPr>
              <a:t>3</a:t>
            </a:r>
            <a:r>
              <a:rPr lang="ru-RU" b="1" dirty="0" smtClean="0"/>
              <a:t>  класса</a:t>
            </a:r>
          </a:p>
          <a:p>
            <a:pPr eaLnBrk="1" hangingPunct="1"/>
            <a:r>
              <a:rPr lang="ru-RU" b="1" dirty="0" smtClean="0"/>
              <a:t>Тип проекта: практико-ориентированный, исследовательский</a:t>
            </a:r>
          </a:p>
          <a:p>
            <a:pPr eaLnBrk="1" hangingPunct="1"/>
            <a:r>
              <a:rPr lang="ru-RU" b="1" dirty="0" smtClean="0"/>
              <a:t>Направление: развитие регулятивных УУД через самостоятельную работу.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63588" y="198438"/>
            <a:ext cx="7632700" cy="10080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/>
              <a:t>Аннотация проекта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marL="0" indent="0" defTabSz="91440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Информационно-аналитический: </a:t>
            </a: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    май- август 2013</a:t>
            </a: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FFFFFF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FFFFFF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FFFFFF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Практический: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сентябрь 2013 –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апрель 2014</a:t>
            </a: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FFFFFF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FFFFFF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None/>
              <a:defRPr/>
            </a:pP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Контрольно-</a:t>
            </a: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аналитический: </a:t>
            </a: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    май  2014</a:t>
            </a:r>
          </a:p>
          <a:p>
            <a:pPr marL="0" indent="0" defTabSz="9144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FFFFFF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FFFFFF"/>
              </a:solidFill>
              <a:cs typeface="Arial" charset="0"/>
            </a:endParaRPr>
          </a:p>
          <a:p>
            <a:pPr marL="0" indent="0" defTabSz="914400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FFFFFF"/>
              </a:solidFill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8300" y="1155700"/>
            <a:ext cx="6007100" cy="2400300"/>
          </a:xfrm>
          <a:prstGeom prst="rect">
            <a:avLst/>
          </a:prstGeom>
          <a:gradFill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t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Проанализировать методическую литературу, Интернет-ресурсы по проблеме исследования</a:t>
            </a:r>
          </a:p>
          <a:p>
            <a:pPr defTabSz="914400" fontAlgn="t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 Изучить передовой педагогический опыт по данной теме.</a:t>
            </a:r>
          </a:p>
          <a:p>
            <a:pPr defTabSz="914400" fontAlgn="t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 Отобрать методические приемы, разработать диагностический материал.</a:t>
            </a:r>
          </a:p>
          <a:p>
            <a:pPr defTabSz="914400" fontAlgn="t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 Провести входную диагностику.</a:t>
            </a:r>
          </a:p>
          <a:p>
            <a:pPr defTabSz="914400">
              <a:defRPr/>
            </a:pP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69963"/>
          </a:xfr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rgbClr val="FFCC99"/>
            </a:solidFill>
          </a:ln>
        </p:spPr>
        <p:txBody>
          <a:bodyPr/>
          <a:lstStyle/>
          <a:p>
            <a:r>
              <a:rPr lang="ru-RU" sz="3600" b="1" smtClean="0"/>
              <a:t>Этапы работы над проектом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8300" y="3556000"/>
            <a:ext cx="6007100" cy="2120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Разработать учебные программы с учётом регулярного применения самостоятельных работ.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Разработать систему уроков.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Ввести в ежедневную практику работы обучающихся самостоятельные работы на разных этапах урока. Провести промежуточный контроль.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8300" y="5676900"/>
            <a:ext cx="6007100" cy="1003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t">
              <a:defRPr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Проанализировать работу. Провести итоговую диагностику</a:t>
            </a:r>
          </a:p>
          <a:p>
            <a:pPr defTabSz="914400" fontAlgn="t">
              <a:defRPr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Сделать выводы. </a:t>
            </a:r>
            <a:endParaRPr lang="ru-RU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4000" b="1" dirty="0" smtClean="0"/>
              <a:t>Формируемые результаты</a:t>
            </a:r>
          </a:p>
        </p:txBody>
      </p:sp>
      <p:sp>
        <p:nvSpPr>
          <p:cNvPr id="4" name="Овал 3"/>
          <p:cNvSpPr/>
          <p:nvPr/>
        </p:nvSpPr>
        <p:spPr>
          <a:xfrm>
            <a:off x="63500" y="2241550"/>
            <a:ext cx="3987800" cy="1003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Целеполагание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00" y="3302000"/>
            <a:ext cx="3987800" cy="9398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Планирование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4991100" y="2241550"/>
            <a:ext cx="4152900" cy="1003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Волевая </a:t>
            </a:r>
            <a:r>
              <a:rPr lang="ru-RU" sz="2800" b="1" dirty="0" err="1">
                <a:solidFill>
                  <a:schemeClr val="tx1"/>
                </a:solidFill>
              </a:rPr>
              <a:t>саморегуляция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32400" y="3390900"/>
            <a:ext cx="3911600" cy="1003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Оценка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91100" y="4572000"/>
            <a:ext cx="4152900" cy="1003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Коррекция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38500" y="5575300"/>
            <a:ext cx="2730500" cy="11811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Контроль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4394200"/>
            <a:ext cx="4699000" cy="1003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Прогнозирование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94000" y="1417638"/>
            <a:ext cx="3175000" cy="1003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Регулятивные УУД</a:t>
            </a:r>
            <a:r>
              <a:rPr lang="ru-RU" sz="2800" b="1" i="1" u="sng" dirty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16" idx="2"/>
          </p:cNvCxnSpPr>
          <p:nvPr/>
        </p:nvCxnSpPr>
        <p:spPr>
          <a:xfrm rot="5400000">
            <a:off x="3057525" y="3427413"/>
            <a:ext cx="2330450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2"/>
          </p:cNvCxnSpPr>
          <p:nvPr/>
        </p:nvCxnSpPr>
        <p:spPr>
          <a:xfrm rot="16200000" flipH="1">
            <a:off x="2841625" y="3960813"/>
            <a:ext cx="315595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2"/>
          </p:cNvCxnSpPr>
          <p:nvPr/>
        </p:nvCxnSpPr>
        <p:spPr>
          <a:xfrm rot="16200000" flipH="1">
            <a:off x="3482975" y="3319463"/>
            <a:ext cx="255905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6" idx="2"/>
          </p:cNvCxnSpPr>
          <p:nvPr/>
        </p:nvCxnSpPr>
        <p:spPr>
          <a:xfrm rot="16200000" flipH="1">
            <a:off x="3997325" y="2805113"/>
            <a:ext cx="153035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2"/>
          </p:cNvCxnSpPr>
          <p:nvPr/>
        </p:nvCxnSpPr>
        <p:spPr>
          <a:xfrm rot="16200000" flipH="1">
            <a:off x="4505325" y="2297113"/>
            <a:ext cx="3619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6" idx="2"/>
          </p:cNvCxnSpPr>
          <p:nvPr/>
        </p:nvCxnSpPr>
        <p:spPr>
          <a:xfrm rot="5400000">
            <a:off x="3324225" y="2665413"/>
            <a:ext cx="130175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6" idx="2"/>
            <a:endCxn id="4" idx="6"/>
          </p:cNvCxnSpPr>
          <p:nvPr/>
        </p:nvCxnSpPr>
        <p:spPr>
          <a:xfrm rot="5400000">
            <a:off x="4055269" y="2416969"/>
            <a:ext cx="322262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азвание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Ожидаемые результаты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b="1" dirty="0" smtClean="0"/>
              <a:t>Обучающиеся </a:t>
            </a:r>
            <a:r>
              <a:rPr lang="ru-RU" b="1" dirty="0"/>
              <a:t>научатся: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</a:t>
            </a:r>
            <a:r>
              <a:rPr lang="ru-RU" b="1" dirty="0" smtClean="0"/>
              <a:t>самостоятельно организовывать свою учебную деятельность;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</a:t>
            </a:r>
            <a:r>
              <a:rPr lang="ru-RU" b="1" dirty="0" smtClean="0"/>
              <a:t>ставить цель;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</a:t>
            </a:r>
            <a:r>
              <a:rPr lang="ru-RU" b="1" dirty="0" smtClean="0"/>
              <a:t>планировать пути достижения цели;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</a:t>
            </a:r>
            <a:r>
              <a:rPr lang="ru-RU" b="1" dirty="0" smtClean="0"/>
              <a:t>прогнозировать ожидаемый результат;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</a:t>
            </a:r>
            <a:r>
              <a:rPr lang="ru-RU" b="1" dirty="0" smtClean="0"/>
              <a:t>контролировать свои действия и вносить необходимые коррективы;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осуществлять рефлексию своей деятельности;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/>
              <a:t> </a:t>
            </a:r>
            <a:r>
              <a:rPr lang="ru-RU" b="1" dirty="0" smtClean="0"/>
              <a:t>осуществлять самооценку.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b="1" smtClean="0"/>
              <a:t>Способы реализации проекта:</a:t>
            </a:r>
          </a:p>
        </p:txBody>
      </p:sp>
      <p:sp>
        <p:nvSpPr>
          <p:cNvPr id="3" name="Овал 2"/>
          <p:cNvSpPr/>
          <p:nvPr/>
        </p:nvSpPr>
        <p:spPr>
          <a:xfrm>
            <a:off x="2832100" y="2476500"/>
            <a:ext cx="3340100" cy="2387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Самостоятельные работы для формирования регулятивных УУД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100" y="1570038"/>
            <a:ext cx="2667000" cy="22780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Участие детей в конкурсах и олимпиадах различного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1570038"/>
            <a:ext cx="2781300" cy="3116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Разработка учебных программ с учётом различных методов для организации  самостоятельной работы.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100" y="4025900"/>
            <a:ext cx="2667000" cy="2654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Разработка </a:t>
            </a:r>
            <a:r>
              <a:rPr lang="ru-RU" sz="2400" b="1" dirty="0" err="1">
                <a:solidFill>
                  <a:schemeClr val="tx1"/>
                </a:solidFill>
              </a:rPr>
              <a:t>диагностичес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ru-RU" sz="2400" b="1" dirty="0" err="1">
                <a:solidFill>
                  <a:schemeClr val="tx1"/>
                </a:solidFill>
              </a:rPr>
              <a:t>ких</a:t>
            </a:r>
            <a:r>
              <a:rPr lang="ru-RU" sz="2400" b="1" dirty="0">
                <a:solidFill>
                  <a:schemeClr val="tx1"/>
                </a:solidFill>
              </a:rPr>
              <a:t> работ, проведение </a:t>
            </a:r>
            <a:r>
              <a:rPr lang="ru-RU" sz="2400" b="1" dirty="0" err="1">
                <a:solidFill>
                  <a:schemeClr val="tx1"/>
                </a:solidFill>
              </a:rPr>
              <a:t>мониторинго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ru-RU" sz="2400" b="1" dirty="0" err="1">
                <a:solidFill>
                  <a:schemeClr val="tx1"/>
                </a:solidFill>
              </a:rPr>
              <a:t>вых</a:t>
            </a:r>
            <a:r>
              <a:rPr lang="ru-RU" sz="2400" b="1" dirty="0">
                <a:solidFill>
                  <a:schemeClr val="tx1"/>
                </a:solidFill>
              </a:rPr>
              <a:t> исследований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4864100"/>
            <a:ext cx="2781300" cy="1816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Применение самостоятельных работ на уроках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14700" y="4864100"/>
            <a:ext cx="2425700" cy="1816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Разработка системы уроков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z="3600" b="1" smtClean="0"/>
              <a:t>Основные направления работы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b="1" smtClean="0"/>
              <a:t>Методы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1400"/>
          </a:xfrm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3200" smtClean="0"/>
              <a:t>«Метод ошибок»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359400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  Окружающий мир, 3 класс, «Берегите лес!» Этап «Актуализация знаний».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Работа в парах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Прочтите текст, найдите и исправьте в нем ошибки. (На партах лежат листы с текстом, дети работают в парах. После выполнения работы на мониторе появляются ошибки, допущенные в тексте)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3100" b="1" smtClean="0"/>
              <a:t>«Метод конструирования правил и алгоритмов»</a:t>
            </a:r>
            <a:endParaRPr lang="ru-RU" b="1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Математика, 3 класс, «Письменные приемы сложения трехзначных чисел» Этап «Первичное усвоение новых знаний»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41825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600" dirty="0" smtClean="0"/>
              <a:t> </a:t>
            </a:r>
            <a:r>
              <a:rPr lang="ru-RU" sz="1600" b="1" dirty="0" smtClean="0"/>
              <a:t>Пошаговое решение выражения 36+52:</a:t>
            </a:r>
          </a:p>
          <a:p>
            <a:pPr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800" b="1" dirty="0" smtClean="0"/>
              <a:t>    361                           7.     361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+                                        +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   </a:t>
            </a:r>
            <a:r>
              <a:rPr lang="ru-RU" sz="1800" b="1" u="sng" dirty="0" smtClean="0"/>
              <a:t>524</a:t>
            </a:r>
            <a:r>
              <a:rPr lang="ru-RU" sz="1800" b="1" dirty="0" smtClean="0"/>
              <a:t>                                   </a:t>
            </a:r>
            <a:r>
              <a:rPr lang="ru-RU" sz="1800" b="1" u="sng" dirty="0" smtClean="0"/>
              <a:t>524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                                             885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2. 1 +4 = 5                          8. 885                      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1800" b="1" dirty="0" smtClean="0"/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3.       361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+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   </a:t>
            </a:r>
            <a:r>
              <a:rPr lang="ru-RU" sz="1800" b="1" u="sng" dirty="0" smtClean="0"/>
              <a:t>524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       5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endParaRPr lang="ru-RU" sz="1800" b="1" dirty="0" smtClean="0"/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4. 6+2 =8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endParaRPr lang="ru-RU" sz="1800" b="1" dirty="0" smtClean="0"/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endParaRPr lang="ru-RU" sz="1800" b="1" dirty="0" smtClean="0"/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AutoNum type="arabicPeriod" startAt="5"/>
              <a:defRPr/>
            </a:pPr>
            <a:r>
              <a:rPr lang="ru-RU" sz="1800" b="1" dirty="0" smtClean="0"/>
              <a:t> 361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+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  </a:t>
            </a:r>
            <a:r>
              <a:rPr lang="ru-RU" sz="1800" b="1" u="sng" dirty="0" smtClean="0"/>
              <a:t>524 </a:t>
            </a:r>
            <a:endParaRPr lang="ru-RU" sz="1800" b="1" dirty="0" smtClean="0"/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            85</a:t>
            </a:r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endParaRPr lang="ru-RU" sz="1800" b="1" dirty="0" smtClean="0"/>
          </a:p>
          <a:p>
            <a:pPr marL="457200" indent="-457200" eaLnBrk="1" fontAlgn="auto" hangingPunct="1">
              <a:lnSpc>
                <a:spcPts val="1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1800" b="1" dirty="0" smtClean="0"/>
              <a:t>6. 3+5=8</a:t>
            </a:r>
          </a:p>
        </p:txBody>
      </p:sp>
      <p:sp>
        <p:nvSpPr>
          <p:cNvPr id="3686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41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FFC000"/>
                </a:solidFill>
              </a:rPr>
              <a:t>Задание. Составь алгоритм из фраз- конструкторов: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5025" y="3022601"/>
          <a:ext cx="4041775" cy="355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</a:tblGrid>
              <a:tr h="5348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Складываю десятки.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Складываю сотни.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5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Пишу </a:t>
                      </a:r>
                      <a:r>
                        <a:rPr lang="ru-RU" b="1" baseline="0" dirty="0" smtClean="0"/>
                        <a:t>десятки под десятками, а единицы по единицами.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48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Результат пишу под единицами.</a:t>
                      </a:r>
                    </a:p>
                    <a:p>
                      <a:r>
                        <a:rPr lang="ru-RU" b="1" dirty="0" smtClean="0"/>
                        <a:t>Результат пишу под сотнями.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48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Складываю единицы.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48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Читаю ответ.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121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Результат пишу под десятками.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6300"/>
          </a:xfrm>
          <a:gradFill flip="none" rotWithShape="1">
            <a:gsLst>
              <a:gs pos="0">
                <a:srgbClr val="FFD1D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700" dirty="0" smtClean="0"/>
              <a:t>    </a:t>
            </a:r>
            <a:r>
              <a:rPr lang="ru-RU" b="1" dirty="0" smtClean="0">
                <a:solidFill>
                  <a:srgbClr val="002060"/>
                </a:solidFill>
              </a:rPr>
              <a:t>Современная система начального образования предполагает  не только освоение младшими школьниками системы опорных знаний и умений , но и, прежде всего, их успешное включение в учебную деятельность, а также становление учебной самостоятельности. 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" name="Изображение 3" descr="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4178300" y="5219700"/>
            <a:ext cx="1143000" cy="976313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56000" y="142875"/>
            <a:ext cx="5334000" cy="1143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ru-RU" sz="4400" b="1" i="1" dirty="0">
                <a:latin typeface="+mj-lt"/>
                <a:ea typeface="+mj-ea"/>
                <a:cs typeface="+mj-cs"/>
              </a:rPr>
              <a:t>Актуальность: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1338263"/>
            <a:ext cx="8674100" cy="5037137"/>
          </a:xfr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 smtClean="0"/>
              <a:t>Русский язык, 3 класс. «Анализ слов по составу». Этап «Постановка цели и задач урока»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 smtClean="0"/>
              <a:t>Работа в группах.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 smtClean="0"/>
              <a:t>Задание. Подумайте и обсудите в группах, что нужно сделать, чтобы ответить на вопрос: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 smtClean="0"/>
              <a:t> - Что такое анализ слова по составу?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 smtClean="0"/>
              <a:t>План: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2000" b="1" dirty="0" smtClean="0"/>
              <a:t>Повторить знания о слове.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2000" b="1" dirty="0" smtClean="0"/>
              <a:t>Вспомнить, какие значимые части составляют  слово.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2000" b="1" dirty="0" smtClean="0"/>
              <a:t>Выделить  все значимые части в различных словах.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2000" b="1" dirty="0" smtClean="0"/>
              <a:t>Определить закономерность в определении значимых частей, сделать вывод.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000" dirty="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6700" y="152400"/>
            <a:ext cx="8674100" cy="1185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«Методы ученического планирования»</a:t>
            </a:r>
            <a:br>
              <a:rPr lang="ru-RU" sz="2800" b="1"/>
            </a:br>
            <a:r>
              <a:rPr lang="ru-RU" sz="2800" b="1"/>
              <a:t>(тема – вопрос) </a:t>
            </a:r>
            <a:endParaRPr lang="ru-RU" sz="28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266700" y="1600200"/>
            <a:ext cx="8674100" cy="4525963"/>
          </a:xfr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Русский язык, 3 класс. «Глагол. Признаки отличия глагола от других частей речи». Этап «Постановка цели и задач урока»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Работа в группах.</a:t>
            </a:r>
          </a:p>
          <a:p>
            <a:pPr eaLnBrk="1" hangingPunct="1">
              <a:buFontTx/>
              <a:buChar char="-"/>
              <a:defRPr/>
            </a:pPr>
            <a:r>
              <a:rPr lang="ru-RU" b="1" dirty="0" smtClean="0"/>
              <a:t>Используя толковые словари различных авторов, определить значение слова «глагол».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Сформулируйте цель урока.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66700" y="231775"/>
            <a:ext cx="8674100" cy="1185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«Методы ученического целеполагания»</a:t>
            </a:r>
            <a:br>
              <a:rPr lang="ru-RU" sz="2800" b="1"/>
            </a:br>
            <a:r>
              <a:rPr lang="ru-RU" sz="2800" b="1"/>
              <a:t>(работа над понятием) </a:t>
            </a:r>
            <a:endParaRPr lang="ru-RU" sz="28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266700" y="1600200"/>
            <a:ext cx="8674100" cy="4775200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Математика, 3 класс. «Четырехугольники». Этап «Постановка цели и задач урока»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 Задание в группах: « Распределите предложенные фигуры  на две группы. Проанализируйте группу, в которой все фигуры имеют общий признак и сформулируйте цель урока».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0250" y="4330700"/>
            <a:ext cx="698500" cy="9271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52600" y="5041900"/>
            <a:ext cx="838200" cy="90170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105150" y="4044950"/>
            <a:ext cx="952500" cy="571500"/>
          </a:xfrm>
          <a:prstGeom prst="triangl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48350" y="3949700"/>
            <a:ext cx="2057400" cy="10922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6877050" y="5257800"/>
            <a:ext cx="1060450" cy="914400"/>
          </a:xfrm>
          <a:prstGeom prst="hexagon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33900" y="5287963"/>
            <a:ext cx="876300" cy="8382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266700" y="190500"/>
            <a:ext cx="8674100" cy="1185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«Методы ученического целеполагания»</a:t>
            </a:r>
            <a:br>
              <a:rPr lang="ru-RU" sz="2800" b="1"/>
            </a:br>
            <a:r>
              <a:rPr lang="ru-RU" sz="2800" b="1"/>
              <a:t>(группировка) </a:t>
            </a:r>
            <a:endParaRPr lang="ru-RU" sz="28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3200" b="1" smtClean="0"/>
              <a:t>«Методы ученического целеполагания»</a:t>
            </a:r>
            <a:br>
              <a:rPr lang="ru-RU" sz="3200" b="1" smtClean="0"/>
            </a:br>
            <a:r>
              <a:rPr lang="ru-RU" sz="3200" b="1" smtClean="0"/>
              <a:t>(домысливание)</a:t>
            </a:r>
            <a:endParaRPr lang="ru-RU" sz="3200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Русский язык, 3 класс. «Имя прилагательное». Этап «Постановка цели и задач урока»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Работа в парах.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Задание.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- Проанализируйте тему урока «Имя прилагательное». Закончите фразы: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Сегодня на уроке мы повторим…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    Мы изучим…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    Мы узнаем…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    Мы потренируемся…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b="1" smtClean="0"/>
              <a:t>Этапы обучения рефлексии</a:t>
            </a: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  <a:prstGeom prst="horizontalScroll">
            <a:avLst>
              <a:gd name="adj" fmla="val 16852"/>
            </a:avLst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r>
              <a:rPr lang="ru-RU" i="1" dirty="0"/>
              <a:t>1 этап – анализ своего настроения, </a:t>
            </a:r>
            <a:br>
              <a:rPr lang="ru-RU" i="1" dirty="0"/>
            </a:br>
            <a:r>
              <a:rPr lang="ru-RU" i="1" dirty="0"/>
              <a:t>анализ своих успехов </a:t>
            </a:r>
            <a:endParaRPr lang="ru-RU" sz="4000" i="1" dirty="0">
              <a:latin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7200" y="3276600"/>
            <a:ext cx="8364538" cy="1520825"/>
          </a:xfrm>
          <a:prstGeom prst="horizontalScroll">
            <a:avLst>
              <a:gd name="adj" fmla="val 16852"/>
            </a:avLst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3200" i="1" dirty="0"/>
              <a:t>2 этап – анализ работы</a:t>
            </a:r>
          </a:p>
          <a:p>
            <a:pPr>
              <a:defRPr/>
            </a:pPr>
            <a:r>
              <a:rPr lang="ru-RU" sz="3200" i="1" dirty="0"/>
              <a:t>одноклассников 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7200" y="4797425"/>
            <a:ext cx="8364538" cy="1439863"/>
          </a:xfrm>
          <a:prstGeom prst="horizontalScroll">
            <a:avLst>
              <a:gd name="adj" fmla="val 16852"/>
            </a:avLst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3200" i="1" dirty="0"/>
              <a:t>3 этап – анализ работы группы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92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b="1" smtClean="0"/>
              <a:t>Рефлексия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b="1" i="1" smtClean="0"/>
              <a:t>Методика оценочной деятельности «Светофор»</a:t>
            </a:r>
          </a:p>
        </p:txBody>
      </p:sp>
      <p:pic>
        <p:nvPicPr>
          <p:cNvPr id="45058" name="Picture 6" descr="тет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00200"/>
            <a:ext cx="3703638" cy="4525963"/>
          </a:xfrm>
        </p:spPr>
      </p:pic>
      <p:sp>
        <p:nvSpPr>
          <p:cNvPr id="10" name="Овал 9"/>
          <p:cNvSpPr/>
          <p:nvPr/>
        </p:nvSpPr>
        <p:spPr>
          <a:xfrm>
            <a:off x="3797300" y="2933700"/>
            <a:ext cx="363538" cy="292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0" name="Picture 10" descr="тет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5388" y="1600200"/>
            <a:ext cx="3324225" cy="4525963"/>
          </a:xfrm>
        </p:spPr>
      </p:pic>
      <p:sp>
        <p:nvSpPr>
          <p:cNvPr id="13" name="Овал 12"/>
          <p:cNvSpPr/>
          <p:nvPr/>
        </p:nvSpPr>
        <p:spPr>
          <a:xfrm>
            <a:off x="7797800" y="4699000"/>
            <a:ext cx="368300" cy="3937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b="1" i="1" smtClean="0"/>
              <a:t>Методика Г.А.Цукерман </a:t>
            </a:r>
            <a:br>
              <a:rPr lang="ru-RU" sz="3200" b="1" i="1" smtClean="0"/>
            </a:br>
            <a:r>
              <a:rPr lang="ru-RU" sz="3200" b="1" i="1" smtClean="0"/>
              <a:t>«Волшебные палочки»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31888" y="1960563"/>
            <a:ext cx="1795462" cy="57943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/>
              <a:t>Хорошо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31888" y="5516563"/>
            <a:ext cx="2160587" cy="57943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 Плохо 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194300" y="1916113"/>
            <a:ext cx="1801813" cy="57943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200" dirty="0"/>
              <a:t>Знаю 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953000" y="5516563"/>
            <a:ext cx="2376488" cy="57943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 </a:t>
            </a:r>
            <a:r>
              <a:rPr lang="ru-RU" sz="3200" dirty="0"/>
              <a:t>Не знаю </a:t>
            </a:r>
          </a:p>
        </p:txBody>
      </p:sp>
      <p:sp>
        <p:nvSpPr>
          <p:cNvPr id="10" name="Прямоугольник 6"/>
          <p:cNvSpPr/>
          <p:nvPr/>
        </p:nvSpPr>
        <p:spPr>
          <a:xfrm>
            <a:off x="1835150" y="2636838"/>
            <a:ext cx="214313" cy="2786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 flipV="1">
            <a:off x="1692275" y="3860800"/>
            <a:ext cx="503238" cy="71438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 flipV="1">
            <a:off x="1692275" y="5351463"/>
            <a:ext cx="503238" cy="714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 flipV="1">
            <a:off x="1692275" y="2636838"/>
            <a:ext cx="503238" cy="714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8038" y="2636838"/>
            <a:ext cx="214312" cy="2786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2"/>
          <p:cNvSpPr>
            <a:spLocks noChangeArrowheads="1"/>
          </p:cNvSpPr>
          <p:nvPr/>
        </p:nvSpPr>
        <p:spPr bwMode="auto">
          <a:xfrm>
            <a:off x="5743575" y="2649538"/>
            <a:ext cx="503238" cy="80962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Прямоугольник 12"/>
          <p:cNvSpPr>
            <a:spLocks noChangeArrowheads="1"/>
          </p:cNvSpPr>
          <p:nvPr/>
        </p:nvSpPr>
        <p:spPr bwMode="auto">
          <a:xfrm flipV="1">
            <a:off x="5743575" y="3421063"/>
            <a:ext cx="503238" cy="714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 flipV="1">
            <a:off x="5743575" y="5386388"/>
            <a:ext cx="503238" cy="730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z="3200" dirty="0" smtClean="0"/>
              <a:t>Методика «Рефлексивный экран»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Продолжи фразы:</a:t>
            </a:r>
          </a:p>
          <a:p>
            <a:pPr>
              <a:buNone/>
            </a:pPr>
            <a:r>
              <a:rPr lang="ru-RU" dirty="0" smtClean="0"/>
              <a:t>«Было интересно…»</a:t>
            </a:r>
          </a:p>
          <a:p>
            <a:pPr>
              <a:buNone/>
            </a:pPr>
            <a:r>
              <a:rPr lang="ru-RU" dirty="0" smtClean="0"/>
              <a:t>«Было трудно…»</a:t>
            </a:r>
          </a:p>
          <a:p>
            <a:pPr>
              <a:buNone/>
            </a:pPr>
            <a:r>
              <a:rPr lang="ru-RU" dirty="0" smtClean="0"/>
              <a:t>« Меня удивило…»</a:t>
            </a:r>
          </a:p>
          <a:p>
            <a:pPr>
              <a:buNone/>
            </a:pPr>
            <a:r>
              <a:rPr lang="ru-RU" dirty="0" smtClean="0"/>
              <a:t>«У меня получилось…»</a:t>
            </a:r>
          </a:p>
          <a:p>
            <a:pPr>
              <a:buNone/>
            </a:pPr>
            <a:r>
              <a:rPr lang="ru-RU" dirty="0" smtClean="0"/>
              <a:t>«Мне захотелось…»</a:t>
            </a:r>
          </a:p>
          <a:p>
            <a:pPr>
              <a:buNone/>
            </a:pPr>
            <a:r>
              <a:rPr lang="ru-RU" dirty="0" smtClean="0"/>
              <a:t>«Я могу научить…»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200" dirty="0">
                <a:latin typeface="Times New Roman" pitchFamily="18" charset="0"/>
              </a:rPr>
              <a:t>Задание на диагностику </a:t>
            </a:r>
            <a:r>
              <a:rPr lang="ru-RU" sz="3200" dirty="0" err="1">
                <a:latin typeface="Times New Roman" pitchFamily="18" charset="0"/>
              </a:rPr>
              <a:t>сформированности</a:t>
            </a:r>
            <a:r>
              <a:rPr lang="ru-RU" sz="3200" dirty="0">
                <a:latin typeface="Times New Roman" pitchFamily="18" charset="0"/>
              </a:rPr>
              <a:t> регулятивных УУД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2582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 anchor="ctr">
            <a:spAutoFit/>
          </a:bodyPr>
          <a:lstStyle/>
          <a:p>
            <a:pPr algn="l">
              <a:buNone/>
              <a:tabLst>
                <a:tab pos="417513" algn="l"/>
              </a:tabLst>
              <a:defRPr/>
            </a:pPr>
            <a:r>
              <a:rPr lang="ru-RU" sz="2200" dirty="0">
                <a:latin typeface="Times New Roman" pitchFamily="18" charset="0"/>
              </a:rPr>
              <a:t>Тебе нужно посадить дерево.</a:t>
            </a:r>
          </a:p>
          <a:p>
            <a:pPr algn="l">
              <a:buNone/>
              <a:tabLst>
                <a:tab pos="417513" algn="l"/>
              </a:tabLst>
              <a:defRPr/>
            </a:pPr>
            <a:r>
              <a:rPr lang="ru-RU" sz="2200" dirty="0">
                <a:latin typeface="Times New Roman" pitchFamily="18" charset="0"/>
              </a:rPr>
              <a:t> Составь план своих действий.. </a:t>
            </a:r>
          </a:p>
          <a:p>
            <a:pPr algn="l">
              <a:buNone/>
              <a:tabLst>
                <a:tab pos="417513" algn="l"/>
              </a:tabLst>
              <a:defRPr/>
            </a:pPr>
            <a:r>
              <a:rPr lang="ru-RU" sz="2200" dirty="0">
                <a:latin typeface="Times New Roman" pitchFamily="18" charset="0"/>
              </a:rPr>
              <a:t>В квадратиках рядом с выбран­ным пунктом плана проставь их номера в правильном порядке</a:t>
            </a:r>
            <a:r>
              <a:rPr lang="ru-RU" sz="2200" dirty="0" smtClean="0"/>
              <a:t>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Перед посадкой прибить к дереву скворечник.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Наполнить ямку водой.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Полить посаженное деревце.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Поместить ветки саженца в ямку.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Засыпать ямку землей.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Выкопать ямку.</a:t>
            </a:r>
            <a:endParaRPr lang="ru-RU" sz="22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q"/>
              <a:tabLst>
                <a:tab pos="417513" algn="l"/>
              </a:tabLst>
              <a:defRPr/>
            </a:pPr>
            <a:r>
              <a:rPr lang="ru-RU" sz="2200" b="0" dirty="0">
                <a:latin typeface="Times New Roman" pitchFamily="18" charset="0"/>
              </a:rPr>
              <a:t>Поместить корни саженца в ямку</a:t>
            </a:r>
            <a:r>
              <a:rPr lang="ru-RU" sz="2200" b="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75099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    Важнейшей задачей современной системы образования является формирование универсальных учебных действий, среди которых регулятивные действия занимают особое место, обеспечивая формирование у младших школьников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умения учиться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 контролировать, планировать, корректировать и оценивать свои действия, а также обеспечивать возможности к саморазвитию и самосовершенствованию.</a:t>
            </a:r>
          </a:p>
          <a:p>
            <a:pPr>
              <a:buFont typeface="Arial" charset="0"/>
              <a:buNone/>
            </a:pPr>
            <a:endParaRPr lang="ru-RU" sz="2800" dirty="0" smtClean="0">
              <a:cs typeface="Arial" charset="0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4051300" y="304800"/>
            <a:ext cx="1143000" cy="976313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Карта фиксации развития у обучающихся регулятивных УУД</a:t>
            </a:r>
            <a:endParaRPr lang="ru-RU" smtClean="0"/>
          </a:p>
        </p:txBody>
      </p:sp>
      <p:pic>
        <p:nvPicPr>
          <p:cNvPr id="47106" name="Содержимое 5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229600" cy="50419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Oval 4"/>
          <p:cNvSpPr>
            <a:spLocks noChangeArrowheads="1"/>
          </p:cNvSpPr>
          <p:nvPr/>
        </p:nvSpPr>
        <p:spPr bwMode="auto">
          <a:xfrm>
            <a:off x="2017713" y="2133600"/>
            <a:ext cx="4778375" cy="165735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Диагностика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эффективности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проекта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63524" y="4573588"/>
            <a:ext cx="2903537" cy="114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Анкетирование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родителей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учащихся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5813028" y="428624"/>
            <a:ext cx="3079750" cy="114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Тестирование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учащихся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63524" y="514350"/>
            <a:ext cx="3254375" cy="11287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Диагностические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методики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5707062" y="4406901"/>
            <a:ext cx="3024188" cy="114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Экспертная оценка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коллег</a:t>
            </a:r>
          </a:p>
        </p:txBody>
      </p:sp>
      <p:sp>
        <p:nvSpPr>
          <p:cNvPr id="89095" name="Line 10"/>
          <p:cNvSpPr>
            <a:spLocks noChangeShapeType="1"/>
          </p:cNvSpPr>
          <p:nvPr/>
        </p:nvSpPr>
        <p:spPr bwMode="auto">
          <a:xfrm flipH="1" flipV="1">
            <a:off x="1890712" y="1643062"/>
            <a:ext cx="1176337" cy="668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096" name="Line 11"/>
          <p:cNvSpPr>
            <a:spLocks noChangeShapeType="1"/>
          </p:cNvSpPr>
          <p:nvPr/>
        </p:nvSpPr>
        <p:spPr bwMode="auto">
          <a:xfrm flipV="1">
            <a:off x="5813028" y="1571624"/>
            <a:ext cx="1067197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098" name="Line 13"/>
          <p:cNvSpPr>
            <a:spLocks noChangeShapeType="1"/>
          </p:cNvSpPr>
          <p:nvPr/>
        </p:nvSpPr>
        <p:spPr bwMode="auto">
          <a:xfrm flipH="1">
            <a:off x="2333625" y="3667126"/>
            <a:ext cx="733425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099" name="Line 14"/>
          <p:cNvSpPr>
            <a:spLocks noChangeShapeType="1"/>
          </p:cNvSpPr>
          <p:nvPr/>
        </p:nvSpPr>
        <p:spPr bwMode="auto">
          <a:xfrm>
            <a:off x="5813028" y="3667126"/>
            <a:ext cx="975519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1788"/>
          <a:ext cx="8115300" cy="4391025"/>
        </p:xfrm>
        <a:graphic>
          <a:graphicData uri="http://schemas.openxmlformats.org/presentationml/2006/ole">
            <p:oleObj spid="_x0000_s87041" name="Диаграмма" r:id="rId3" imgW="8115232" imgH="4391010" progId="Excel.Sheet.8">
              <p:embed/>
            </p:oleObj>
          </a:graphicData>
        </a:graphic>
      </p:graphicFrame>
      <p:sp>
        <p:nvSpPr>
          <p:cNvPr id="87042" name="Text Box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rgbClr val="FFCC99"/>
            </a:solidFill>
          </a:ln>
        </p:spPr>
        <p:txBody>
          <a:bodyPr/>
          <a:lstStyle/>
          <a:p>
            <a:r>
              <a:rPr lang="ru-RU" sz="2400" b="1" dirty="0" smtClean="0"/>
              <a:t>Сравнительный анализ уровней произвольности поведения ("Графический диктант" </a:t>
            </a:r>
            <a:r>
              <a:rPr lang="ru-RU" sz="2400" b="1" dirty="0" err="1" smtClean="0"/>
              <a:t>Д.Б.Эльконина</a:t>
            </a:r>
            <a:r>
              <a:rPr lang="ru-RU" sz="2400" b="1" dirty="0" smtClean="0"/>
              <a:t>) </a:t>
            </a:r>
            <a:endParaRPr lang="ru-RU" sz="2400" i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05300" y="1244600"/>
            <a:ext cx="4648200" cy="698500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dirty="0" smtClean="0"/>
              <a:t>Итоговая диагностика</a:t>
            </a:r>
            <a:endParaRPr lang="ru-RU" dirty="0"/>
          </a:p>
        </p:txBody>
      </p:sp>
      <p:graphicFrame>
        <p:nvGraphicFramePr>
          <p:cNvPr id="80898" name="Диаграмма 9"/>
          <p:cNvGraphicFramePr>
            <a:graphicFrameLocks/>
          </p:cNvGraphicFramePr>
          <p:nvPr>
            <p:ph sz="half" idx="2"/>
          </p:nvPr>
        </p:nvGraphicFramePr>
        <p:xfrm>
          <a:off x="177800" y="1968500"/>
          <a:ext cx="4089400" cy="4648200"/>
        </p:xfrm>
        <a:graphic>
          <a:graphicData uri="http://schemas.openxmlformats.org/presentationml/2006/ole">
            <p:oleObj spid="_x0000_s80898" name="Worksheet" r:id="rId3" imgW="8725029" imgH="4962459" progId="Excel.Sheet.8">
              <p:embed/>
            </p:oleObj>
          </a:graphicData>
        </a:graphic>
      </p:graphicFrame>
      <p:graphicFrame>
        <p:nvGraphicFramePr>
          <p:cNvPr id="80900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305300" y="1993900"/>
          <a:ext cx="4648200" cy="4597400"/>
        </p:xfrm>
        <a:graphic>
          <a:graphicData uri="http://schemas.openxmlformats.org/presentationml/2006/ole">
            <p:oleObj spid="_x0000_s80900" r:id="rId4" imgW="4651651" imgH="4596782" progId="Excel.Sheet.8">
              <p:embed/>
            </p:oleObj>
          </a:graphicData>
        </a:graphic>
      </p:graphicFrame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177800" y="260350"/>
            <a:ext cx="8775700" cy="1008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Сравнительный анализ уровней сформированной деятельности</a:t>
            </a:r>
            <a:endParaRPr lang="ru-RU" sz="2400" i="1">
              <a:solidFill>
                <a:srgbClr val="800000"/>
              </a:solidFill>
            </a:endParaRPr>
          </a:p>
        </p:txBody>
      </p:sp>
      <p:sp>
        <p:nvSpPr>
          <p:cNvPr id="1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77800" y="1295400"/>
            <a:ext cx="4089400" cy="698500"/>
          </a:xfrm>
          <a:gradFill rotWithShape="1"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FFCC99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Входная диагностика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35013" y="819150"/>
            <a:ext cx="7292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77800" y="165100"/>
            <a:ext cx="8677275" cy="13541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Сравнительный анализ уровней мотивации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  </a:t>
            </a:r>
            <a:r>
              <a:rPr lang="ru-RU" b="1" dirty="0">
                <a:latin typeface="+mn-lt"/>
                <a:cs typeface="+mn-cs"/>
              </a:rPr>
              <a:t>Использована методика Н.С. Сомовой «Как подружиться со школой»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8192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77800" y="2492375"/>
          <a:ext cx="6438900" cy="3954463"/>
        </p:xfrm>
        <a:graphic>
          <a:graphicData uri="http://schemas.openxmlformats.org/presentationml/2006/ole">
            <p:oleObj spid="_x0000_s81922" name="Диаграмма" r:id="rId3" imgW="7848531" imgH="4819664" progId="MSGraph.Chart.8">
              <p:embed/>
            </p:oleObj>
          </a:graphicData>
        </a:graphic>
      </p:graphicFrame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79475" y="1684338"/>
            <a:ext cx="311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77800" y="1611313"/>
            <a:ext cx="4292600" cy="8302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 начала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исследования</a:t>
            </a:r>
          </a:p>
        </p:txBody>
      </p:sp>
      <p:graphicFrame>
        <p:nvGraphicFramePr>
          <p:cNvPr id="8192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9200" y="2492375"/>
          <a:ext cx="3825875" cy="2016125"/>
        </p:xfrm>
        <a:graphic>
          <a:graphicData uri="http://schemas.openxmlformats.org/presentationml/2006/ole">
            <p:oleObj spid="_x0000_s81923" name="Диаграмма" r:id="rId4" imgW="8143846" imgH="4562417" progId="MSGraph.Chart.8">
              <p:embed/>
            </p:oleObj>
          </a:graphicData>
        </a:graphic>
      </p:graphicFrame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635500" y="1611313"/>
            <a:ext cx="4219575" cy="8302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 окончании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исследования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79600"/>
          <a:ext cx="8229600" cy="4246563"/>
        </p:xfrm>
        <a:graphic>
          <a:graphicData uri="http://schemas.openxmlformats.org/presentationml/2006/ole">
            <p:oleObj spid="_x0000_s82946" name="Диаграмма" r:id="rId3" imgW="8639057" imgH="5048366" progId="MSGraph.Chart.8">
              <p:embed followColorScheme="full"/>
            </p:oleObj>
          </a:graphicData>
        </a:graphic>
      </p:graphicFrame>
      <p:sp>
        <p:nvSpPr>
          <p:cNvPr id="82947" name="Название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79600"/>
          </a:xfrm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2800" b="1" smtClean="0"/>
              <a:t>Сравнительный анализ поведенческих характеристик обучающихся</a:t>
            </a:r>
            <a:br>
              <a:rPr lang="ru-RU" sz="2800" b="1" smtClean="0"/>
            </a:br>
            <a:r>
              <a:rPr lang="ru-RU" sz="1600" b="1" smtClean="0"/>
              <a:t>Использовался адаптированный вариант методики Дж. Рензулли «Шкала для рейтинга поведенческих характеристик одарённых детей».</a:t>
            </a:r>
            <a:r>
              <a:rPr lang="ru-RU" sz="1600" b="1" smtClean="0">
                <a:solidFill>
                  <a:srgbClr val="FFC000"/>
                </a:solidFill>
              </a:rPr>
              <a:t/>
            </a:r>
            <a:br>
              <a:rPr lang="ru-RU" sz="1600" b="1" smtClean="0">
                <a:solidFill>
                  <a:srgbClr val="FFC000"/>
                </a:solidFill>
              </a:rPr>
            </a:br>
            <a:endParaRPr lang="ru-RU" sz="16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Название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b="1" smtClean="0"/>
              <a:t>Результативность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44244" y="1550551"/>
            <a:ext cx="2777051" cy="2843384"/>
            <a:chOff x="368289" y="0"/>
            <a:chExt cx="3587803" cy="214782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68289" y="0"/>
              <a:ext cx="3587803" cy="2147822"/>
            </a:xfrm>
            <a:prstGeom prst="round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73137" y="104848"/>
              <a:ext cx="3378107" cy="1938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П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овышение уровня произвольности поведения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Стрелка вниз 18"/>
          <p:cNvSpPr/>
          <p:nvPr/>
        </p:nvSpPr>
        <p:spPr>
          <a:xfrm>
            <a:off x="1320800" y="4393935"/>
            <a:ext cx="406400" cy="1607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8066" name="Содержимое 5"/>
          <p:cNvGraphicFramePr>
            <a:graphicFrameLocks noGrp="1"/>
          </p:cNvGraphicFramePr>
          <p:nvPr/>
        </p:nvGraphicFramePr>
        <p:xfrm>
          <a:off x="144244" y="4622800"/>
          <a:ext cx="2705100" cy="1460500"/>
        </p:xfrm>
        <a:graphic>
          <a:graphicData uri="http://schemas.openxmlformats.org/presentationml/2006/ole">
            <p:oleObj spid="_x0000_s88066" name="Диаграмма" r:id="rId3" imgW="8115232" imgH="4381562" progId="Excel.Sheet.8">
              <p:embed/>
            </p:oleObj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3083915" y="1503107"/>
            <a:ext cx="2933752" cy="2877255"/>
            <a:chOff x="4248189" y="0"/>
            <a:chExt cx="3803619" cy="213509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248189" y="0"/>
              <a:ext cx="3803619" cy="2135095"/>
            </a:xfrm>
            <a:prstGeom prst="round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352416" y="104227"/>
              <a:ext cx="3595165" cy="1926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Ф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ормирование регулятивных УУД  путем применения методов учебного познания и организации учения.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4470400" y="4380362"/>
            <a:ext cx="381000" cy="2424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365500" y="4622800"/>
          <a:ext cx="2590800" cy="1457325"/>
        </p:xfrm>
        <a:graphic>
          <a:graphicData uri="http://schemas.openxmlformats.org/presentationml/2006/ole">
            <p:oleObj spid="_x0000_s88067" name="Диаграмма" r:id="rId4" imgW="4581591" imgH="3486262" progId="Excel.Sheet.8">
              <p:embed/>
            </p:oleObj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470650" y="4622800"/>
          <a:ext cx="2419350" cy="1457325"/>
        </p:xfrm>
        <a:graphic>
          <a:graphicData uri="http://schemas.openxmlformats.org/presentationml/2006/ole">
            <p:oleObj spid="_x0000_s88068" name="Диаграмма" r:id="rId5" imgW="4905411" imgH="3762289" progId="Excel.Sheet.8">
              <p:embed/>
            </p:oleObj>
          </a:graphicData>
        </a:graphic>
      </p:graphicFrame>
      <p:sp>
        <p:nvSpPr>
          <p:cNvPr id="28" name="Стрелка вниз 27"/>
          <p:cNvSpPr/>
          <p:nvPr/>
        </p:nvSpPr>
        <p:spPr>
          <a:xfrm>
            <a:off x="7526130" y="4380362"/>
            <a:ext cx="355600" cy="1743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177989" y="1550551"/>
            <a:ext cx="2791992" cy="2843384"/>
            <a:chOff x="4387815" y="2390722"/>
            <a:chExt cx="3638602" cy="213524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387815" y="2390722"/>
              <a:ext cx="3638602" cy="2135240"/>
            </a:xfrm>
            <a:prstGeom prst="round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492049" y="2494956"/>
              <a:ext cx="3430134" cy="1926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177988" y="1666228"/>
            <a:ext cx="27417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Включение обучающихся в контрольно-оценочную деятельность с целью приобретения ими навыков самооценки и самоанализа 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mtClean="0"/>
              <a:t>Распространение опыта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b="1" dirty="0" smtClean="0">
                <a:hlinkClick r:id="rId2" tooltip="На главную"/>
              </a:rPr>
              <a:t>Социальная сеть работников  образования </a:t>
            </a:r>
            <a:r>
              <a:rPr lang="ru-RU" b="1" dirty="0" err="1" smtClean="0">
                <a:hlinkClick r:id="rId2" tooltip="На главную"/>
              </a:rPr>
              <a:t>nsportal.ru</a:t>
            </a:r>
            <a:endParaRPr lang="ru-RU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b="1" dirty="0" smtClean="0"/>
              <a:t>PRO</a:t>
            </a:r>
            <a:r>
              <a:rPr lang="ru-RU" b="1" dirty="0" smtClean="0"/>
              <a:t>.школу.</a:t>
            </a:r>
            <a:r>
              <a:rPr lang="en-US" b="1" dirty="0" err="1" smtClean="0"/>
              <a:t>ru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b="1" dirty="0" smtClean="0">
                <a:hlinkClick r:id="rId3"/>
              </a:rPr>
              <a:t>school1mich@yandex.ru</a:t>
            </a:r>
            <a:endParaRPr lang="ru-RU" b="1" dirty="0" smtClean="0"/>
          </a:p>
          <a:p>
            <a:pPr>
              <a:buNone/>
              <a:defRPr/>
            </a:pPr>
            <a:endParaRPr lang="ru-RU" b="1" dirty="0" smtClean="0"/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Название 1"/>
          <p:cNvSpPr>
            <a:spLocks noGrp="1"/>
          </p:cNvSpPr>
          <p:nvPr>
            <p:ph type="title"/>
          </p:nvPr>
        </p:nvSpPr>
        <p:spPr>
          <a:xfrm>
            <a:off x="152400" y="0"/>
            <a:ext cx="8877300" cy="1074738"/>
          </a:xfrm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b="1" smtClean="0"/>
              <a:t>Информационные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52538"/>
            <a:ext cx="8877300" cy="5414962"/>
          </a:xfrm>
          <a:gradFill>
            <a:gsLst>
              <a:gs pos="0">
                <a:srgbClr val="FFFFFF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8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smtClean="0"/>
              <a:t>Федеральный </a:t>
            </a:r>
            <a:r>
              <a:rPr lang="ru-RU" sz="1800" b="1" dirty="0"/>
              <a:t>государственный образовательный стандарт  начального общего образования. М.: Просвещение, </a:t>
            </a:r>
            <a:r>
              <a:rPr lang="ru-RU" sz="1800" b="1" dirty="0" smtClean="0"/>
              <a:t>2010.</a:t>
            </a:r>
            <a:endParaRPr lang="ru-RU" sz="1800" b="1" dirty="0">
              <a:latin typeface="Lucida Sans Unicode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smtClean="0"/>
              <a:t>Как </a:t>
            </a:r>
            <a:r>
              <a:rPr lang="ru-RU" sz="1800" b="1" dirty="0"/>
              <a:t>проектировать универсальные учебные действия в начальной школе./под. ред. </a:t>
            </a:r>
            <a:r>
              <a:rPr lang="ru-RU" sz="1800" b="1" dirty="0" err="1"/>
              <a:t>А.Г.Асмолова</a:t>
            </a:r>
            <a:r>
              <a:rPr lang="ru-RU" sz="1800" b="1" dirty="0"/>
              <a:t>. М.: Просвещение, </a:t>
            </a:r>
            <a:r>
              <a:rPr lang="ru-RU" sz="1800" b="1" dirty="0" smtClean="0"/>
              <a:t>2011.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smtClean="0"/>
              <a:t>Планируемые </a:t>
            </a:r>
            <a:r>
              <a:rPr lang="ru-RU" sz="1800" b="1" dirty="0"/>
              <a:t>результаты начального общего образования / Под ред. Г.С. Ковалевой, О.Б. Логиновой. - 2-е изд. – М: Просвещение, 2010. - 120 с. : ил. - (Стандарты второго поколения). - </a:t>
            </a:r>
            <a:r>
              <a:rPr lang="en-US" sz="1800" b="1" dirty="0"/>
              <a:t>ISBN</a:t>
            </a:r>
            <a:r>
              <a:rPr lang="ru-RU" sz="1800" b="1" dirty="0"/>
              <a:t> 978-5-09-023800</a:t>
            </a:r>
            <a:r>
              <a:rPr lang="ru-RU" sz="1800" b="1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smtClean="0"/>
              <a:t>Никитина Л.П. Методические рекомендации по формированию регулятивных универсальных учебных действий в начальной школе // Начальное общее образование – 2011 - №3, с.4-5.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err="1" smtClean="0"/>
              <a:t>Амасова</a:t>
            </a:r>
            <a:r>
              <a:rPr lang="ru-RU" sz="1800" b="1" dirty="0" smtClean="0"/>
              <a:t>, Н. В. Развитие познавательной самостоятельности младших школьников на уроках математики / Н. В. </a:t>
            </a:r>
            <a:r>
              <a:rPr lang="ru-RU" sz="1800" b="1" dirty="0" err="1" smtClean="0"/>
              <a:t>Амасова</a:t>
            </a:r>
            <a:r>
              <a:rPr lang="ru-RU" sz="1800" b="1" dirty="0" smtClean="0"/>
              <a:t>, А. М. Черкасова // Начальная школа + до и после.- 2010- №3 – 42-44.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err="1" smtClean="0"/>
              <a:t>Чугреева</a:t>
            </a:r>
            <a:r>
              <a:rPr lang="ru-RU" sz="1800" b="1" dirty="0" smtClean="0"/>
              <a:t>, М. К. Развитие самостоятельности у школьников/ М. К. </a:t>
            </a:r>
            <a:r>
              <a:rPr lang="ru-RU" sz="1800" b="1" dirty="0" err="1" smtClean="0"/>
              <a:t>Чугреева</a:t>
            </a:r>
            <a:r>
              <a:rPr lang="ru-RU" sz="1800" b="1" dirty="0" smtClean="0"/>
              <a:t>// Начальное образование. – 2011 - № 6 – с. 13 – 14.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1800" b="1" dirty="0" smtClean="0"/>
              <a:t>Матюшкин А.М. Проблемные ситуации в мышлении и обучении. – М.: </a:t>
            </a:r>
            <a:r>
              <a:rPr lang="ru-RU" sz="1800" b="1" dirty="0" err="1" smtClean="0"/>
              <a:t>Директ-Медиа</a:t>
            </a:r>
            <a:r>
              <a:rPr lang="ru-RU" sz="1800" b="1" dirty="0" smtClean="0"/>
              <a:t>, 2010.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6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1600" dirty="0" smtClean="0">
              <a:latin typeface="Lucida Sans Unicode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14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 Методы формирования регулятивных УУД. -</a:t>
            </a:r>
            <a:r>
              <a:rPr lang="en-US" sz="2800" b="1" dirty="0" smtClean="0"/>
              <a:t>http://nsportal.ru/nachalnaya-shkola/materialy-mo/2014/03/30/metody-formirovaniya-regulyativnykh-uud</a:t>
            </a:r>
            <a:endParaRPr lang="ru-RU" sz="28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la-Latn" sz="2800" b="1" dirty="0" smtClean="0"/>
              <a:t>http://www.uchportal.ru/publ/15-1-0-30</a:t>
            </a:r>
            <a:endParaRPr lang="ru-RU" sz="28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2800" b="1" dirty="0" smtClean="0"/>
              <a:t>Использование ЭОР</a:t>
            </a:r>
            <a:r>
              <a:rPr lang="en-US" sz="2800" b="1" dirty="0" smtClean="0"/>
              <a:t> </a:t>
            </a:r>
            <a:r>
              <a:rPr lang="ru-RU" sz="2800" b="1" dirty="0" err="1" smtClean="0"/>
              <a:t>Интернет-сети</a:t>
            </a: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/>
              <a:t>     </a:t>
            </a:r>
            <a:r>
              <a:rPr lang="ru-RU" sz="2800" b="1" dirty="0" smtClean="0"/>
              <a:t>Журнал “Перемена” – международный печатный орган    для обмена идеями</a:t>
            </a:r>
            <a:r>
              <a:rPr lang="en-US" sz="2800" b="1" dirty="0" smtClean="0"/>
              <a:t> 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ckfinder</a:t>
            </a:r>
            <a:r>
              <a:rPr lang="ru-RU" sz="2800" b="1" u="sng" dirty="0" smtClean="0"/>
              <a:t>/</a:t>
            </a:r>
            <a:r>
              <a:rPr lang="ru-RU" sz="2800" b="1" u="sng" dirty="0" err="1" smtClean="0"/>
              <a:t>userfiles</a:t>
            </a:r>
            <a:r>
              <a:rPr lang="ru-RU" sz="2800" b="1" u="sng" dirty="0" smtClean="0"/>
              <a:t>/</a:t>
            </a:r>
            <a:r>
              <a:rPr lang="ru-RU" sz="2800" b="1" u="sng" dirty="0" err="1" smtClean="0"/>
              <a:t>files</a:t>
            </a:r>
            <a:r>
              <a:rPr lang="ru-RU" sz="2800" b="1" u="sng" dirty="0" smtClean="0"/>
              <a:t>/</a:t>
            </a:r>
            <a:r>
              <a:rPr lang="ru-RU" sz="2800" b="1" u="sng" dirty="0" err="1" smtClean="0"/>
              <a:t>Peremena</a:t>
            </a:r>
            <a:endParaRPr lang="ru-RU" sz="2800" dirty="0"/>
          </a:p>
        </p:txBody>
      </p:sp>
      <p:sp>
        <p:nvSpPr>
          <p:cNvPr id="96258" name="Название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b="1" smtClean="0"/>
              <a:t>Интернет-ресурсы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91490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cs typeface="Arial" charset="0"/>
              </a:rPr>
              <a:t>Недостаточная сформированность:</a:t>
            </a:r>
          </a:p>
          <a:p>
            <a:pPr marL="0" indent="0" eaLnBrk="1" hangingPunct="1"/>
            <a:r>
              <a:rPr lang="ru-RU" sz="2800" b="1" smtClean="0">
                <a:solidFill>
                  <a:srgbClr val="002060"/>
                </a:solidFill>
                <a:cs typeface="Arial" charset="0"/>
              </a:rPr>
              <a:t>умения организовать свою учебную деятельность</a:t>
            </a: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</a:p>
          <a:p>
            <a:pPr marL="0" indent="0" eaLnBrk="1" hangingPunct="1"/>
            <a:r>
              <a:rPr lang="ru-RU" sz="2800" b="1" smtClean="0">
                <a:solidFill>
                  <a:srgbClr val="002060"/>
                </a:solidFill>
                <a:cs typeface="Arial" charset="0"/>
              </a:rPr>
              <a:t>ставить конкретную цель, планировать пути ее достижения </a:t>
            </a: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</a:p>
          <a:p>
            <a:pPr marL="0" indent="0" eaLnBrk="1" hangingPunct="1"/>
            <a:r>
              <a:rPr lang="ru-RU" sz="2800" b="1" smtClean="0">
                <a:solidFill>
                  <a:srgbClr val="002060"/>
                </a:solidFill>
                <a:cs typeface="Arial" charset="0"/>
              </a:rPr>
              <a:t> осуществлять рефлексию и оценивать результаты своей деятельности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cs typeface="Arial" charset="0"/>
              </a:rPr>
              <a:t>делает невозможным обеспечение  саморазвития и самосовершенствования, что является одной из основных задач современной школы.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>
              <a:cs typeface="Arial" charset="0"/>
            </a:endParaRPr>
          </a:p>
          <a:p>
            <a:pPr marL="0" indent="0" eaLnBrk="1" hangingPunct="1"/>
            <a:endParaRPr lang="ru-RU" smtClean="0">
              <a:cs typeface="Arial" charset="0"/>
            </a:endParaRPr>
          </a:p>
        </p:txBody>
      </p:sp>
      <p:sp>
        <p:nvSpPr>
          <p:cNvPr id="21508" name="Text Box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rgbClr val="FFCC99"/>
            </a:solidFill>
          </a:ln>
        </p:spPr>
        <p:txBody>
          <a:bodyPr/>
          <a:lstStyle/>
          <a:p>
            <a:pPr defTabSz="914400" eaLnBrk="1" hangingPunct="1"/>
            <a:r>
              <a:rPr lang="ru-RU" b="1" i="1" smtClean="0"/>
              <a:t>Проблема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813800" cy="1143000"/>
          </a:xfrm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z="2800" dirty="0" smtClean="0"/>
              <a:t>Самостоятельная работа учащихся в ИНТЕРНЕТЕ: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800" y="1600200"/>
            <a:ext cx="8813800" cy="4927600"/>
          </a:xfrm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Литературные сайты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"Настя и Никита".  http://book.foma.ru/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Детский литературный проект издательского дома "Фома". Можно скачать некоторые книги.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Библиотека Максима Мошкова   http://www.lib.ru/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Фундаментальная электронная библиотека "Русская литература и фольклор"http://feb-web.ru/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Русская виртуальная библиотека  http://www.rvb.ru/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Детская сетевая библиотека. http://www.dedushka.net/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Сайты периодических изданий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Толстые литературные журналы. http://magazines.russ.ru/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Официальный сайт детского альманаха "</a:t>
            </a:r>
            <a:r>
              <a:rPr lang="ru-RU" sz="1800" b="1" dirty="0" err="1" smtClean="0"/>
              <a:t>Клёпа</a:t>
            </a:r>
            <a:r>
              <a:rPr lang="ru-RU" sz="1800" b="1" dirty="0" smtClean="0"/>
              <a:t> http://www.klepa.ru/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Детская газета   http://www.detgazeta.ru/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Остров сокровищ  http://osy.svtc.ru/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/>
              <a:t>Ежедневная сказка для детей  http://www.juja.ru/</a:t>
            </a:r>
            <a:endParaRPr lang="ru-RU" sz="1800" b="1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Содержимое 8"/>
          <p:cNvGraphicFramePr>
            <a:graphicFrameLocks noGrp="1"/>
          </p:cNvGraphicFramePr>
          <p:nvPr>
            <p:ph sz="half" idx="4294967295"/>
          </p:nvPr>
        </p:nvGraphicFramePr>
        <p:xfrm>
          <a:off x="5334000" y="1600200"/>
          <a:ext cx="3810000" cy="4525963"/>
        </p:xfrm>
        <a:graphic>
          <a:graphicData uri="http://schemas.openxmlformats.org/presentationml/2006/ole">
            <p:oleObj spid="_x0000_s20482" r:id="rId3" imgW="3810330" imgH="4523624" progId="Excel.Sheet.8">
              <p:embed/>
            </p:oleObj>
          </a:graphicData>
        </a:graphic>
      </p:graphicFrame>
      <p:graphicFrame>
        <p:nvGraphicFramePr>
          <p:cNvPr id="20483" name="Диаграмма 9"/>
          <p:cNvGraphicFramePr>
            <a:graphicFrameLocks/>
          </p:cNvGraphicFramePr>
          <p:nvPr/>
        </p:nvGraphicFramePr>
        <p:xfrm>
          <a:off x="190500" y="1600200"/>
          <a:ext cx="8724900" cy="4965700"/>
        </p:xfrm>
        <a:graphic>
          <a:graphicData uri="http://schemas.openxmlformats.org/presentationml/2006/ole">
            <p:oleObj spid="_x0000_s20483" name="Worksheet" r:id="rId4" imgW="8725029" imgH="4962459" progId="Excel.Sheet.8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0" y="152400"/>
            <a:ext cx="8724900" cy="1265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ru-RU" sz="2000" b="1" dirty="0"/>
              <a:t>Структурно-функциональный анализ деятельности</a:t>
            </a:r>
            <a:br>
              <a:rPr lang="ru-RU" sz="2000" b="1" dirty="0"/>
            </a:br>
            <a:r>
              <a:rPr lang="ru-RU" sz="2000" b="1" dirty="0"/>
              <a:t>(входная диагностика, Г.В. </a:t>
            </a:r>
            <a:r>
              <a:rPr lang="ru-RU" sz="2000" b="1" dirty="0" err="1"/>
              <a:t>Репкина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>«Методика оценки уровня </a:t>
            </a:r>
            <a:r>
              <a:rPr lang="ru-RU" sz="2000" b="1" dirty="0" err="1"/>
              <a:t>сформированности</a:t>
            </a:r>
            <a:r>
              <a:rPr lang="ru-RU" sz="2000" b="1" dirty="0"/>
              <a:t> компонентов УД»)</a:t>
            </a:r>
            <a:endParaRPr lang="ru-RU" sz="2000" b="1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z="2800" b="1" dirty="0" smtClean="0"/>
              <a:t>Анализ уровней произвольности поведения (Методика "Графический диктант" </a:t>
            </a:r>
            <a:r>
              <a:rPr lang="ru-RU" sz="2800" b="1" dirty="0" err="1" smtClean="0"/>
              <a:t>Д.Б.Эльконина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graphicFrame>
        <p:nvGraphicFramePr>
          <p:cNvPr id="114689" name="Содержимое 5"/>
          <p:cNvGraphicFramePr>
            <a:graphicFrameLocks noGrp="1"/>
          </p:cNvGraphicFramePr>
          <p:nvPr/>
        </p:nvGraphicFramePr>
        <p:xfrm>
          <a:off x="457200" y="1601788"/>
          <a:ext cx="8115300" cy="4391025"/>
        </p:xfrm>
        <a:graphic>
          <a:graphicData uri="http://schemas.openxmlformats.org/presentationml/2006/ole">
            <p:oleObj spid="_x0000_s114689" name="Worksheet" r:id="rId3" imgW="8115232" imgH="4391010" progId="Excel.Sheet.8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Text Box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rgbClr val="FFCC99"/>
            </a:solidFill>
          </a:ln>
        </p:spPr>
        <p:txBody>
          <a:bodyPr/>
          <a:lstStyle/>
          <a:p>
            <a:pPr defTabSz="914400" eaLnBrk="1" hangingPunct="1"/>
            <a:r>
              <a:rPr lang="ru-RU" b="1" i="1" smtClean="0"/>
              <a:t>Противоречия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>
            <a:spLocks noGrp="1" noChangeArrowheads="1"/>
          </p:cNvSpPr>
          <p:nvPr>
            <p:ph type="title"/>
          </p:nvPr>
        </p:nvSpPr>
        <p:spPr>
          <a:xfrm>
            <a:off x="1130300" y="274638"/>
            <a:ext cx="7556500" cy="1143000"/>
          </a:xfr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rgbClr val="FFCC99"/>
            </a:solidFill>
          </a:ln>
        </p:spPr>
        <p:txBody>
          <a:bodyPr/>
          <a:lstStyle/>
          <a:p>
            <a:pPr defTabSz="914400" eaLnBrk="1" hangingPunct="1"/>
            <a:r>
              <a:rPr lang="ru-RU" b="1" i="1" smtClean="0"/>
              <a:t>Гипотеза</a:t>
            </a:r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1130300" y="1620838"/>
            <a:ext cx="7556500" cy="2735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1F497D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r>
              <a:rPr lang="ru-RU" sz="2800" b="1" dirty="0"/>
              <a:t>Если формировать у  обучающихся умение организовывать свою учебную деятельность посредством  регулярного и планомерного применения разнообразных методов организации  самостоятельной работы,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130300" y="4610100"/>
            <a:ext cx="7556500" cy="1930400"/>
          </a:xfr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1F497D"/>
            </a:solidFill>
          </a:ln>
        </p:spPr>
        <p:txBody>
          <a:bodyPr/>
          <a:lstStyle/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    то это будет способствовать формированию у детей регулятивных УУД и обеспечит возможность саморазвития и самосовершенствования.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6628" name="AutoShape 8"/>
          <p:cNvSpPr>
            <a:spLocks noChangeArrowheads="1"/>
          </p:cNvSpPr>
          <p:nvPr/>
        </p:nvSpPr>
        <p:spPr bwMode="auto">
          <a:xfrm>
            <a:off x="411163" y="900113"/>
            <a:ext cx="719137" cy="1439862"/>
          </a:xfrm>
          <a:prstGeom prst="curvedRightArrow">
            <a:avLst>
              <a:gd name="adj1" fmla="val 40044"/>
              <a:gd name="adj2" fmla="val 80088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ru-RU"/>
          </a:p>
        </p:txBody>
      </p:sp>
      <p:sp>
        <p:nvSpPr>
          <p:cNvPr id="26629" name="AutoShape 8"/>
          <p:cNvSpPr>
            <a:spLocks noChangeArrowheads="1"/>
          </p:cNvSpPr>
          <p:nvPr/>
        </p:nvSpPr>
        <p:spPr bwMode="auto">
          <a:xfrm>
            <a:off x="411163" y="3890963"/>
            <a:ext cx="719137" cy="143827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4400" b="1" dirty="0" smtClean="0"/>
              <a:t>Изучение возможности формирования регулятивных УУД при организации различных видов самостоятельной работы.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61938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ru-RU" sz="4400" b="1" i="1" dirty="0">
                <a:latin typeface="+mj-lt"/>
                <a:ea typeface="+mj-ea"/>
                <a:cs typeface="+mj-cs"/>
              </a:rPr>
              <a:t>Цель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2269</TotalTime>
  <Words>1669</Words>
  <Application>Microsoft Macintosh PowerPoint</Application>
  <PresentationFormat>Экран (4:3)</PresentationFormat>
  <Paragraphs>286</Paragraphs>
  <Slides>40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Тема Office</vt:lpstr>
      <vt:lpstr>Лист Microsoft Office Excel 97-2003</vt:lpstr>
      <vt:lpstr>Worksheet</vt:lpstr>
      <vt:lpstr>Диаграмма</vt:lpstr>
      <vt:lpstr> </vt:lpstr>
      <vt:lpstr>Слайд 2</vt:lpstr>
      <vt:lpstr>Слайд 3</vt:lpstr>
      <vt:lpstr>Проблема</vt:lpstr>
      <vt:lpstr>Слайд 5</vt:lpstr>
      <vt:lpstr>Анализ уровней произвольности поведения (Методика "Графический диктант" Д.Б.Эльконина)</vt:lpstr>
      <vt:lpstr>Противоречия</vt:lpstr>
      <vt:lpstr>Гипотеза</vt:lpstr>
      <vt:lpstr>Слайд 9</vt:lpstr>
      <vt:lpstr>Слайд 10</vt:lpstr>
      <vt:lpstr>Слайд 11</vt:lpstr>
      <vt:lpstr>Этапы работы над проектом</vt:lpstr>
      <vt:lpstr>Формируемые результаты</vt:lpstr>
      <vt:lpstr>Ожидаемые результаты</vt:lpstr>
      <vt:lpstr>Способы реализации проекта:</vt:lpstr>
      <vt:lpstr>Основные направления работы</vt:lpstr>
      <vt:lpstr>Методы</vt:lpstr>
      <vt:lpstr>«Метод ошибок»</vt:lpstr>
      <vt:lpstr>«Метод конструирования правил и алгоритмов»</vt:lpstr>
      <vt:lpstr>Слайд 20</vt:lpstr>
      <vt:lpstr>Слайд 21</vt:lpstr>
      <vt:lpstr>Слайд 22</vt:lpstr>
      <vt:lpstr>«Методы ученического целеполагания» (домысливание)</vt:lpstr>
      <vt:lpstr>Этапы обучения рефлексии</vt:lpstr>
      <vt:lpstr>Рефлексия</vt:lpstr>
      <vt:lpstr>Методика оценочной деятельности «Светофор»</vt:lpstr>
      <vt:lpstr>Методика Г.А.Цукерман  «Волшебные палочки»</vt:lpstr>
      <vt:lpstr>Методика «Рефлексивный экран»</vt:lpstr>
      <vt:lpstr>Задание на диагностику сформированности регулятивных УУД </vt:lpstr>
      <vt:lpstr>Карта фиксации развития у обучающихся регулятивных УУД</vt:lpstr>
      <vt:lpstr>Слайд 31</vt:lpstr>
      <vt:lpstr>Сравнительный анализ уровней произвольности поведения ("Графический диктант" Д.Б.Эльконина) </vt:lpstr>
      <vt:lpstr>Слайд 33</vt:lpstr>
      <vt:lpstr>Слайд 34</vt:lpstr>
      <vt:lpstr>Сравнительный анализ поведенческих характеристик обучающихся Использовался адаптированный вариант методики Дж. Рензулли «Шкала для рейтинга поведенческих характеристик одарённых детей». </vt:lpstr>
      <vt:lpstr>Результативность</vt:lpstr>
      <vt:lpstr>Распространение опыта</vt:lpstr>
      <vt:lpstr>Информационные ресурсы</vt:lpstr>
      <vt:lpstr>Интернет-ресурсы</vt:lpstr>
      <vt:lpstr>Самостоятельная работа учащихся в ИНТЕРНЕТЕ:</vt:lpstr>
    </vt:vector>
  </TitlesOfParts>
  <Company>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развития критического мышления на уроках в условиях внедрения ФГОС</dc:title>
  <dc:creator>user sv</dc:creator>
  <cp:lastModifiedBy>123</cp:lastModifiedBy>
  <cp:revision>236</cp:revision>
  <dcterms:created xsi:type="dcterms:W3CDTF">2013-09-27T05:46:38Z</dcterms:created>
  <dcterms:modified xsi:type="dcterms:W3CDTF">2014-05-11T06:02:21Z</dcterms:modified>
</cp:coreProperties>
</file>