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793" r:id="rId3"/>
    <p:sldId id="795" r:id="rId4"/>
    <p:sldId id="907" r:id="rId5"/>
    <p:sldId id="898" r:id="rId6"/>
    <p:sldId id="971" r:id="rId7"/>
    <p:sldId id="972" r:id="rId8"/>
    <p:sldId id="975" r:id="rId9"/>
    <p:sldId id="973" r:id="rId10"/>
    <p:sldId id="974" r:id="rId11"/>
    <p:sldId id="977" r:id="rId12"/>
    <p:sldId id="978" r:id="rId13"/>
    <p:sldId id="979" r:id="rId14"/>
    <p:sldId id="9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B80023"/>
    <a:srgbClr val="CC0000"/>
    <a:srgbClr val="006600"/>
    <a:srgbClr val="003300"/>
    <a:srgbClr val="A50021"/>
    <a:srgbClr val="CCFF99"/>
    <a:srgbClr val="990000"/>
    <a:srgbClr val="80008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6" autoAdjust="0"/>
    <p:restoredTop sz="80123" autoAdjust="0"/>
  </p:normalViewPr>
  <p:slideViewPr>
    <p:cSldViewPr>
      <p:cViewPr>
        <p:scale>
          <a:sx n="70" d="100"/>
          <a:sy n="70" d="100"/>
        </p:scale>
        <p:origin x="-80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EC1-CF7D-42FA-85CC-3700A5EE0084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9FFDE-E6D5-45E6-8393-39CC44233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591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1361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41FECC9-FE58-4739-A081-81C3645C1789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</p:spTree>
    <p:extLst>
      <p:ext uri="{BB962C8B-B14F-4D97-AF65-F5344CB8AC3E}">
        <p14:creationId xmlns="" xmlns:p14="http://schemas.microsoft.com/office/powerpoint/2010/main" val="177093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FF0000"/>
                </a:solidFill>
              </a:rPr>
              <a:t>Второе задание </a:t>
            </a:r>
            <a:r>
              <a:rPr lang="ru-RU" b="0" i="0" dirty="0" err="1" smtClean="0">
                <a:solidFill>
                  <a:srgbClr val="FF0000"/>
                </a:solidFill>
              </a:rPr>
              <a:t>срезовой</a:t>
            </a:r>
            <a:r>
              <a:rPr lang="ru-RU" b="0" i="0" dirty="0" smtClean="0">
                <a:solidFill>
                  <a:srgbClr val="FF0000"/>
                </a:solidFill>
              </a:rPr>
              <a:t> работы на следующем слайде</a:t>
            </a:r>
            <a:endParaRPr lang="ru-RU" b="0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297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FF0000"/>
                </a:solidFill>
              </a:rPr>
              <a:t>Второе задание </a:t>
            </a:r>
            <a:r>
              <a:rPr lang="ru-RU" b="0" i="0" dirty="0" err="1" smtClean="0">
                <a:solidFill>
                  <a:srgbClr val="FF0000"/>
                </a:solidFill>
              </a:rPr>
              <a:t>срезовой</a:t>
            </a:r>
            <a:r>
              <a:rPr lang="ru-RU" b="0" i="0" dirty="0" smtClean="0">
                <a:solidFill>
                  <a:srgbClr val="FF0000"/>
                </a:solidFill>
              </a:rPr>
              <a:t> работы на следующем слайде</a:t>
            </a:r>
            <a:endParaRPr lang="ru-RU" b="0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297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FF0000"/>
                </a:solidFill>
              </a:rPr>
              <a:t>Второе задание </a:t>
            </a:r>
            <a:r>
              <a:rPr lang="ru-RU" b="0" i="0" dirty="0" err="1" smtClean="0">
                <a:solidFill>
                  <a:srgbClr val="FF0000"/>
                </a:solidFill>
              </a:rPr>
              <a:t>срезовой</a:t>
            </a:r>
            <a:r>
              <a:rPr lang="ru-RU" b="0" i="0" dirty="0" smtClean="0">
                <a:solidFill>
                  <a:srgbClr val="FF0000"/>
                </a:solidFill>
              </a:rPr>
              <a:t> работы на следующем слайде</a:t>
            </a:r>
            <a:endParaRPr lang="ru-RU" b="0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29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318F37-E658-4C80-B763-820B2D9788A0}" type="slidenum">
              <a:rPr lang="ru-RU" altLang="ru-RU" sz="1200" smtClean="0"/>
              <a:pPr eaLnBrk="1" hangingPunct="1"/>
              <a:t>2</a:t>
            </a:fld>
            <a:endParaRPr lang="ru-RU" altLang="ru-RU" sz="1200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0BB07AA-D11D-4F7B-84B3-910B94F996C4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4198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4199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252F2F6-FE6D-48EF-A36A-9C62487EE54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="" xmlns:p14="http://schemas.microsoft.com/office/powerpoint/2010/main" val="9068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dirty="0" smtClean="0">
                <a:latin typeface="Arial" pitchFamily="34" charset="0"/>
              </a:rPr>
              <a:t>Продолжение аналога итоговой работы на следующем слайде</a:t>
            </a:r>
          </a:p>
        </p:txBody>
      </p:sp>
      <p:sp>
        <p:nvSpPr>
          <p:cNvPr id="921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C9A5E097-F7A8-4CA3-ABF7-9DC3DB3CEFCB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3929120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927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7321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FDE-E6D5-45E6-8393-39CC4423351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421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202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91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21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2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80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069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17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585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722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01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C76B3-6D8F-4244-9942-D23F3D0C89E7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0F7F-E88C-47E4-9BA8-6A7056130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676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7000">
              <a:srgbClr val="D5EBFF"/>
            </a:gs>
            <a:gs pos="100000">
              <a:srgbClr val="FEE2F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40398" y="2098334"/>
            <a:ext cx="4904404" cy="317009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технология</a:t>
            </a:r>
          </a:p>
          <a:p>
            <a:pPr>
              <a:defRPr/>
            </a:pPr>
            <a:r>
              <a:rPr lang="ru-RU" sz="4000" b="1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«Достижение </a:t>
            </a:r>
          </a:p>
          <a:p>
            <a:pPr>
              <a:defRPr/>
            </a:pPr>
            <a:r>
              <a:rPr lang="ru-RU" sz="4000" b="1" dirty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рогнозируемых</a:t>
            </a:r>
          </a:p>
          <a:p>
            <a:pPr>
              <a:defRPr/>
            </a:pPr>
            <a:r>
              <a:rPr lang="ru-RU" sz="4000" b="1" dirty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b="1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езультатов»</a:t>
            </a:r>
            <a:endParaRPr lang="ru-RU" sz="40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791" y="116632"/>
            <a:ext cx="340888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Н.В.Егорова</a:t>
            </a:r>
            <a:endParaRPr lang="ru-RU" sz="2800" b="1" dirty="0">
              <a:ln w="11430">
                <a:noFill/>
              </a:ln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547344" y="304899"/>
            <a:ext cx="4345136" cy="4255647"/>
          </a:xfrm>
          <a:prstGeom prst="rect">
            <a:avLst/>
          </a:prstGeom>
          <a:gradFill>
            <a:gsLst>
              <a:gs pos="0">
                <a:srgbClr val="D5EBFF"/>
              </a:gs>
              <a:gs pos="100000">
                <a:srgbClr val="FEE2FB"/>
              </a:gs>
            </a:gsLst>
            <a:lin ang="16200000" scaled="0"/>
          </a:gradFill>
          <a:ln>
            <a:noFill/>
          </a:ln>
          <a:scene3d>
            <a:camera prst="orthographicFront"/>
            <a:lightRig rig="brightRoom" dir="t"/>
          </a:scene3d>
          <a:sp3d/>
        </p:spPr>
        <p:style>
          <a:lnRef idx="2">
            <a:schemeClr val="accent4"/>
          </a:lnRef>
          <a:fillRef idx="1002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CanUp">
              <a:avLst/>
            </a:prstTxWarp>
            <a:spAutoFit/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spc="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ea typeface="Adobe Song Std L" pitchFamily="18" charset="-128"/>
                <a:cs typeface="Times New Roman" panose="02020603050405020304" pitchFamily="18" charset="0"/>
              </a:rPr>
              <a:t>Мультимедийное</a:t>
            </a:r>
          </a:p>
          <a:p>
            <a:pPr algn="ctr">
              <a:defRPr/>
            </a:pPr>
            <a:endParaRPr lang="ru-RU" sz="5400" b="1" cap="all" spc="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ea typeface="Adobe Song Std L" pitchFamily="18" charset="-128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5400" b="1" cap="all" spc="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ea typeface="Adobe Song Std L" pitchFamily="18" charset="-128"/>
                <a:cs typeface="Times New Roman" panose="02020603050405020304" pitchFamily="18" charset="0"/>
              </a:rPr>
              <a:t> </a:t>
            </a:r>
            <a:r>
              <a:rPr lang="ru-RU" sz="5400" b="1" cap="all" spc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ea typeface="Adobe Song Std L" pitchFamily="18" charset="-128"/>
                <a:cs typeface="Times New Roman" panose="02020603050405020304" pitchFamily="18" charset="0"/>
              </a:rPr>
              <a:t>приложение</a:t>
            </a:r>
          </a:p>
          <a:p>
            <a:pPr algn="ctr">
              <a:defRPr/>
            </a:pPr>
            <a:r>
              <a:rPr lang="ru-RU" sz="5400" b="1" cap="all" spc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ea typeface="Adobe Song Std L" pitchFamily="18" charset="-128"/>
                <a:cs typeface="Times New Roman" panose="02020603050405020304" pitchFamily="18" charset="0"/>
              </a:rPr>
              <a:t> к  </a:t>
            </a:r>
          </a:p>
          <a:p>
            <a:pPr algn="ctr">
              <a:defRPr/>
            </a:pPr>
            <a:r>
              <a:rPr lang="ru-RU" sz="5400" b="1" cap="all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ea typeface="Adobe Song Std L" pitchFamily="18" charset="-128"/>
                <a:cs typeface="Times New Roman" panose="02020603050405020304" pitchFamily="18" charset="0"/>
              </a:rPr>
              <a:t> </a:t>
            </a:r>
            <a:r>
              <a:rPr lang="ru-RU" sz="5400" b="1" cap="all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ea typeface="Adobe Song Std L" pitchFamily="18" charset="-128"/>
                <a:cs typeface="Times New Roman" panose="02020603050405020304" pitchFamily="18" charset="0"/>
              </a:rPr>
              <a:t> </a:t>
            </a:r>
            <a:r>
              <a:rPr lang="ru-RU" sz="5400" b="1" cap="all" spc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ea typeface="Adobe Song Std L" pitchFamily="18" charset="-128"/>
                <a:cs typeface="Times New Roman" panose="02020603050405020304" pitchFamily="18" charset="0"/>
              </a:rPr>
              <a:t>учебному пособию </a:t>
            </a:r>
            <a:endParaRPr lang="ru-RU" sz="5400" b="1" cap="all" spc="0" dirty="0"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ea typeface="Adobe Song Std L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4791" y="5373216"/>
            <a:ext cx="8865963" cy="123110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7400" b="1" dirty="0" smtClean="0">
                <a:ln w="11430">
                  <a:noFill/>
                </a:ln>
                <a:solidFill>
                  <a:srgbClr val="80008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2класс</a:t>
            </a:r>
            <a:endParaRPr lang="ru-RU" sz="7400" b="1" dirty="0">
              <a:ln w="11430">
                <a:noFill/>
              </a:ln>
              <a:solidFill>
                <a:srgbClr val="80008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8768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вая фигурная скобка 5"/>
          <p:cNvSpPr/>
          <p:nvPr/>
        </p:nvSpPr>
        <p:spPr>
          <a:xfrm rot="16200000">
            <a:off x="2112142" y="1215474"/>
            <a:ext cx="648072" cy="4536505"/>
          </a:xfrm>
          <a:prstGeom prst="leftBrace">
            <a:avLst>
              <a:gd name="adj1" fmla="val 8333"/>
              <a:gd name="adj2" fmla="val 49339"/>
            </a:avLst>
          </a:prstGeom>
          <a:ln w="47625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18387" y="3541264"/>
            <a:ext cx="14401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4206" y="5661248"/>
            <a:ext cx="548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66278" y="6237312"/>
            <a:ext cx="5357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Ответ: всего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ножек.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8934" y="56612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8799" y="5661248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982" y="566124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B80023"/>
                </a:solidFill>
              </a:rPr>
              <a:t>=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1022" y="5661248"/>
            <a:ext cx="1236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20 н.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35332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404664"/>
            <a:ext cx="4176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умножение, на деление?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214388">
            <a:off x="5475859" y="889610"/>
            <a:ext cx="6480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95176">
            <a:off x="7881526" y="892790"/>
            <a:ext cx="7561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4088" y="1340768"/>
            <a:ext cx="33843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участников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76397" y="2347735"/>
            <a:ext cx="3635896" cy="6492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 про одного участника?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220">
            <a:off x="6046896" y="3071427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1т.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5486" y="3068960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69510" y="3501008"/>
            <a:ext cx="37444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0289" y="3933056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т.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8104" y="4365104"/>
            <a:ext cx="302433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узнать?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57428" y="5229200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повторяешь?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82177" y="5661248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80824" y="6021288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решение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1520" y="1166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табуретки 4 ножки.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ножек у 5 табуреток?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46132" y="1670814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008" y="1340074"/>
            <a:ext cx="183569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табуретка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19367" y="1340074"/>
            <a:ext cx="202464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табуреток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1718568" y="1385889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7020272" y="2060848"/>
            <a:ext cx="4019" cy="2560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876256" y="3212976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26220">
            <a:off x="6075156" y="4799619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т.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423746" y="4797152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6876256" y="4941168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170197" y="46338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20062" y="464959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0824" y="6453336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ответ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" name="Picture 16" descr="ст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14487"/>
            <a:ext cx="1015224" cy="1126481"/>
          </a:xfrm>
          <a:prstGeom prst="rect">
            <a:avLst/>
          </a:prstGeom>
          <a:noFill/>
        </p:spPr>
      </p:pic>
      <p:pic>
        <p:nvPicPr>
          <p:cNvPr id="83" name="Picture 16" descr="ст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420888"/>
            <a:ext cx="864096" cy="1054473"/>
          </a:xfrm>
          <a:prstGeom prst="rect">
            <a:avLst/>
          </a:prstGeom>
          <a:noFill/>
        </p:spPr>
      </p:pic>
      <p:pic>
        <p:nvPicPr>
          <p:cNvPr id="84" name="Picture 16" descr="ст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88840"/>
            <a:ext cx="936104" cy="1038690"/>
          </a:xfrm>
          <a:prstGeom prst="rect">
            <a:avLst/>
          </a:prstGeom>
          <a:noFill/>
        </p:spPr>
      </p:pic>
      <p:pic>
        <p:nvPicPr>
          <p:cNvPr id="85" name="Picture 16" descr="ст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420888"/>
            <a:ext cx="899656" cy="998247"/>
          </a:xfrm>
          <a:prstGeom prst="rect">
            <a:avLst/>
          </a:prstGeom>
          <a:noFill/>
        </p:spPr>
      </p:pic>
      <p:pic>
        <p:nvPicPr>
          <p:cNvPr id="86" name="Picture 16" descr="ст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2592" y="1916832"/>
            <a:ext cx="885432" cy="982465"/>
          </a:xfrm>
          <a:prstGeom prst="rect">
            <a:avLst/>
          </a:prstGeom>
          <a:noFill/>
        </p:spPr>
      </p:pic>
      <p:pic>
        <p:nvPicPr>
          <p:cNvPr id="246786" name="Picture 2" descr="C:\Users\Компьютер\Desktop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901700" cy="738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320186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 animBg="1"/>
      <p:bldP spid="22" grpId="0" animBg="1"/>
      <p:bldP spid="35" grpId="0" animBg="1"/>
      <p:bldP spid="36" grpId="0" animBg="1"/>
      <p:bldP spid="37" grpId="0" animBg="1"/>
      <p:bldP spid="50" grpId="0" animBg="1"/>
      <p:bldP spid="2" grpId="0" animBg="1"/>
      <p:bldP spid="80" grpId="0"/>
      <p:bldP spid="81" grpId="0"/>
      <p:bldP spid="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вая фигурная скобка 5"/>
          <p:cNvSpPr/>
          <p:nvPr/>
        </p:nvSpPr>
        <p:spPr>
          <a:xfrm rot="16200000">
            <a:off x="2112142" y="1412775"/>
            <a:ext cx="648072" cy="4536505"/>
          </a:xfrm>
          <a:prstGeom prst="leftBrace">
            <a:avLst>
              <a:gd name="adj1" fmla="val 8333"/>
              <a:gd name="adj2" fmla="val 49339"/>
            </a:avLst>
          </a:prstGeom>
          <a:ln w="47625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18387" y="3873242"/>
            <a:ext cx="1440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4206" y="5661248"/>
            <a:ext cx="548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79512" y="6237312"/>
            <a:ext cx="5357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Ответ: всего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12 игроков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8934" y="56612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8799" y="5661248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982" y="566124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B80023"/>
                </a:solidFill>
              </a:rPr>
              <a:t>=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1022" y="5661248"/>
            <a:ext cx="1400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иг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35332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404664"/>
            <a:ext cx="4176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умножение, на деление?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214388">
            <a:off x="5475859" y="889610"/>
            <a:ext cx="6480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95176">
            <a:off x="7881526" y="892790"/>
            <a:ext cx="7561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4088" y="1340768"/>
            <a:ext cx="33843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участников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76397" y="2347735"/>
            <a:ext cx="3635896" cy="6492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 про одного участника?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220">
            <a:off x="5940386" y="3071021"/>
            <a:ext cx="754583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5486" y="3068960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69510" y="3501008"/>
            <a:ext cx="37444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0288" y="3933056"/>
            <a:ext cx="834039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8104" y="4365104"/>
            <a:ext cx="302433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узнать?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57428" y="5229200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повторяешь?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82177" y="5661248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80824" y="6021288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решение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1520" y="1166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 теннисным столом играют 2 игрока. Сколько игроков за тремя теннисными столами?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46132" y="1670814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008" y="1340074"/>
            <a:ext cx="183569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19367" y="1340074"/>
            <a:ext cx="202464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стола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1718568" y="1385889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7020272" y="2060848"/>
            <a:ext cx="4019" cy="2560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876256" y="3212976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26220">
            <a:off x="5868383" y="4798831"/>
            <a:ext cx="854848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423746" y="4797152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6876256" y="4941168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75856" y="46338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843808" y="464959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0824" y="6453336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ответ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Picture 2" descr="C:\Users\Asus\Desktop\всё для 1 класса\разные картинки\картинки-фото\теннис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700808"/>
            <a:ext cx="2520280" cy="974999"/>
          </a:xfrm>
          <a:prstGeom prst="rect">
            <a:avLst/>
          </a:prstGeom>
          <a:noFill/>
        </p:spPr>
      </p:pic>
      <p:pic>
        <p:nvPicPr>
          <p:cNvPr id="46" name="Picture 2" descr="C:\Users\Asus\Desktop\всё для 1 класса\разные картинки\картинки-фото\теннис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700808"/>
            <a:ext cx="2520280" cy="974999"/>
          </a:xfrm>
          <a:prstGeom prst="rect">
            <a:avLst/>
          </a:prstGeom>
          <a:noFill/>
        </p:spPr>
      </p:pic>
      <p:pic>
        <p:nvPicPr>
          <p:cNvPr id="47" name="Picture 2" descr="C:\Users\Asus\Desktop\всё для 1 класса\разные картинки\картинки-фото\теннис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08920"/>
            <a:ext cx="2520280" cy="974999"/>
          </a:xfrm>
          <a:prstGeom prst="rect">
            <a:avLst/>
          </a:prstGeom>
          <a:noFill/>
        </p:spPr>
      </p:pic>
      <p:pic>
        <p:nvPicPr>
          <p:cNvPr id="52" name="Picture 2" descr="C:\Users\Asus\Desktop\всё для 1 класса\разные картинки\картинки-фото\теннис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37112"/>
            <a:ext cx="2520280" cy="974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320186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 animBg="1"/>
      <p:bldP spid="22" grpId="0" animBg="1"/>
      <p:bldP spid="35" grpId="0" animBg="1"/>
      <p:bldP spid="36" grpId="0" animBg="1"/>
      <p:bldP spid="37" grpId="0" animBg="1"/>
      <p:bldP spid="50" grpId="0" animBg="1"/>
      <p:bldP spid="2" grpId="0" animBg="1"/>
      <p:bldP spid="80" grpId="0"/>
      <p:bldP spid="81" grpId="0"/>
      <p:bldP spid="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519939" y="-99392"/>
            <a:ext cx="553681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 err="1" smtClean="0">
                <a:ln w="11430">
                  <a:solidFill>
                    <a:srgbClr val="00B0F0"/>
                  </a:solidFill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Срезовая</a:t>
            </a:r>
            <a:r>
              <a:rPr lang="ru-RU" sz="5400" b="1" dirty="0" smtClean="0">
                <a:ln w="11430">
                  <a:solidFill>
                    <a:srgbClr val="00B0F0"/>
                  </a:solidFill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</a:t>
            </a:r>
            <a:endParaRPr lang="ru-RU" sz="5400" b="1" dirty="0">
              <a:ln w="11430">
                <a:solidFill>
                  <a:srgbClr val="00B0F0"/>
                </a:solidFill>
              </a:ln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6692" y="836712"/>
            <a:ext cx="7201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букетике 3 колокольчика.</a:t>
            </a:r>
            <a:endParaRPr lang="ru-RU" sz="32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" name="WordArt 4"/>
          <p:cNvSpPr>
            <a:spLocks noChangeArrowheads="1" noChangeShapeType="1" noTextEdit="1"/>
          </p:cNvSpPr>
          <p:nvPr/>
        </p:nvSpPr>
        <p:spPr bwMode="auto">
          <a:xfrm>
            <a:off x="6056749" y="260648"/>
            <a:ext cx="2448970" cy="3116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u="sng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</a:t>
            </a:r>
            <a:r>
              <a:rPr lang="ru-RU" sz="3600" b="1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Реши задачу. </a:t>
            </a:r>
            <a:endParaRPr lang="ru-RU" sz="3600" b="1" kern="10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6692" y="1484784"/>
            <a:ext cx="9433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Сколько колокольчиков в 7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таких букетах?</a:t>
            </a:r>
            <a:endParaRPr lang="ru-RU" sz="32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48895" y="2132856"/>
            <a:ext cx="39511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>
                <a:ln w="11430">
                  <a:solidFill>
                    <a:srgbClr val="FF00FF"/>
                  </a:solidFill>
                </a:ln>
                <a:solidFill>
                  <a:srgbClr val="9900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1392" y="2276872"/>
            <a:ext cx="4634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  </a:t>
            </a:r>
            <a:r>
              <a:rPr lang="ru-RU" sz="2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</a:t>
            </a:r>
            <a:endParaRPr lang="ru-RU" sz="2800" dirty="0">
              <a:solidFill>
                <a:srgbClr val="99000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788024" y="2276872"/>
            <a:ext cx="739717" cy="440351"/>
          </a:xfrm>
          <a:prstGeom prst="roundRect">
            <a:avLst/>
          </a:prstGeom>
          <a:gradFill flip="none" rotWithShape="1">
            <a:gsLst>
              <a:gs pos="1000">
                <a:srgbClr val="92D050"/>
              </a:gs>
              <a:gs pos="1000">
                <a:srgbClr val="92D050"/>
              </a:gs>
              <a:gs pos="0">
                <a:srgbClr val="99FF66"/>
              </a:gs>
              <a:gs pos="0">
                <a:srgbClr val="00CC00"/>
              </a:gs>
              <a:gs pos="0">
                <a:srgbClr val="2AA82A"/>
              </a:gs>
              <a:gs pos="50000">
                <a:schemeClr val="bg1"/>
              </a:gs>
              <a:gs pos="99000">
                <a:srgbClr val="92D050"/>
              </a:gs>
              <a:gs pos="99000">
                <a:srgbClr val="92D050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7967" y="3140968"/>
            <a:ext cx="9126033" cy="2896097"/>
          </a:xfrm>
          <a:prstGeom prst="rect">
            <a:avLst/>
          </a:prstGeom>
          <a:gradFill flip="none" rotWithShape="1">
            <a:gsLst>
              <a:gs pos="0">
                <a:srgbClr val="99CCFF"/>
              </a:gs>
              <a:gs pos="51000">
                <a:srgbClr val="F5F8FE"/>
              </a:gs>
              <a:gs pos="64000">
                <a:schemeClr val="bg1"/>
              </a:gs>
              <a:gs pos="99000">
                <a:schemeClr val="accent1">
                  <a:tint val="53000"/>
                  <a:satMod val="260000"/>
                </a:schemeClr>
              </a:gs>
              <a:gs pos="100000">
                <a:schemeClr val="accent1">
                  <a:tint val="56000"/>
                  <a:satMod val="275000"/>
                </a:schemeClr>
              </a:gs>
            </a:gsLst>
            <a:lin ang="16200000" scaled="1"/>
            <a:tileRect/>
          </a:gradFill>
          <a:effectLst/>
          <a:scene3d>
            <a:camera prst="obliqueBottomLef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06693" y="3140968"/>
            <a:ext cx="5905467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0" y="4653136"/>
            <a:ext cx="4427984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знаем про 1   участника?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043608" y="5518973"/>
            <a:ext cx="2232248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б.    3 к.</a:t>
            </a:r>
            <a:endParaRPr lang="ru-RU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650472" y="3140968"/>
            <a:ext cx="4242008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повторяем, сколько раз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282908" y="4149080"/>
            <a:ext cx="1161300" cy="70788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3к</a:t>
            </a: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732240" y="4149080"/>
            <a:ext cx="1296144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7раз</a:t>
            </a:r>
            <a:endParaRPr lang="ru-RU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517657" y="4965381"/>
            <a:ext cx="415087" cy="31092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sz="6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179459" y="4150821"/>
            <a:ext cx="7815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3600" b="1" dirty="0" smtClean="0">
              <a:ln w="11430">
                <a:solidFill>
                  <a:schemeClr val="tx1"/>
                </a:solidFill>
              </a:ln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60032" y="5323855"/>
            <a:ext cx="32403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к.</a:t>
            </a: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 smtClean="0">
              <a:ln w="11430">
                <a:solidFill>
                  <a:schemeClr val="tx1"/>
                </a:solidFill>
              </a:ln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1187625" y="6274476"/>
            <a:ext cx="6798192" cy="455760"/>
          </a:xfrm>
          <a:prstGeom prst="roundRect">
            <a:avLst/>
          </a:prstGeom>
          <a:gradFill flip="none" rotWithShape="1">
            <a:gsLst>
              <a:gs pos="5000">
                <a:srgbClr val="99CCFF"/>
              </a:gs>
              <a:gs pos="1000">
                <a:srgbClr val="99CCFF"/>
              </a:gs>
              <a:gs pos="0">
                <a:srgbClr val="99FF66"/>
              </a:gs>
              <a:gs pos="0">
                <a:srgbClr val="00CC00"/>
              </a:gs>
              <a:gs pos="0">
                <a:srgbClr val="99CCFF"/>
              </a:gs>
              <a:gs pos="50000">
                <a:schemeClr val="bg1"/>
              </a:gs>
              <a:gs pos="99000">
                <a:srgbClr val="99CCFF"/>
              </a:gs>
              <a:gs pos="95000">
                <a:srgbClr val="99CCFF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Ответ: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колокольчик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5013176"/>
            <a:ext cx="2429740" cy="5232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Решение:</a:t>
            </a: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2339752" y="1268760"/>
            <a:ext cx="3096344" cy="3024336"/>
          </a:xfrm>
          <a:prstGeom prst="straightConnector1">
            <a:avLst/>
          </a:prstGeom>
          <a:ln w="38100">
            <a:solidFill>
              <a:srgbClr val="A500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508104" y="1988840"/>
            <a:ext cx="1512168" cy="2304256"/>
          </a:xfrm>
          <a:prstGeom prst="straightConnector1">
            <a:avLst/>
          </a:prstGeom>
          <a:ln w="38100">
            <a:solidFill>
              <a:srgbClr val="A500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трелка вниз 58"/>
          <p:cNvSpPr/>
          <p:nvPr/>
        </p:nvSpPr>
        <p:spPr>
          <a:xfrm rot="16200000">
            <a:off x="1430534" y="4122193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1520" y="393305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1 букет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95736" y="393305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7 букетов</a:t>
            </a:r>
            <a:endParaRPr lang="ru-RU" sz="3200" b="1" dirty="0">
              <a:solidFill>
                <a:srgbClr val="0000CC"/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835696" y="5877272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2284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 animBg="1"/>
      <p:bldP spid="77" grpId="0"/>
      <p:bldP spid="81" grpId="0"/>
      <p:bldP spid="82" grpId="0"/>
      <p:bldP spid="83" grpId="0"/>
      <p:bldP spid="84" grpId="0"/>
      <p:bldP spid="87" grpId="0"/>
      <p:bldP spid="91" grpId="0"/>
      <p:bldP spid="94" grpId="0"/>
      <p:bldP spid="95" grpId="0" animBg="1"/>
      <p:bldP spid="40" grpId="0"/>
      <p:bldP spid="59" grpId="0" animBg="1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519939" y="-99392"/>
            <a:ext cx="553681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 err="1" smtClean="0">
                <a:ln w="11430">
                  <a:solidFill>
                    <a:srgbClr val="00B0F0"/>
                  </a:solidFill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Срезовая</a:t>
            </a:r>
            <a:r>
              <a:rPr lang="ru-RU" sz="5400" b="1" dirty="0" smtClean="0">
                <a:ln w="11430">
                  <a:solidFill>
                    <a:srgbClr val="00B0F0"/>
                  </a:solidFill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</a:t>
            </a:r>
            <a:endParaRPr lang="ru-RU" sz="5400" b="1" dirty="0">
              <a:ln w="11430">
                <a:solidFill>
                  <a:srgbClr val="00B0F0"/>
                </a:solidFill>
              </a:ln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6692" y="836712"/>
            <a:ext cx="7201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пачке 8 катушек ниток.</a:t>
            </a:r>
            <a:endParaRPr lang="ru-RU" sz="32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" name="WordArt 4"/>
          <p:cNvSpPr>
            <a:spLocks noChangeArrowheads="1" noChangeShapeType="1" noTextEdit="1"/>
          </p:cNvSpPr>
          <p:nvPr/>
        </p:nvSpPr>
        <p:spPr bwMode="auto">
          <a:xfrm>
            <a:off x="6056749" y="260648"/>
            <a:ext cx="2448970" cy="3116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u="sng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600" b="1" u="sng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Реши задачу. </a:t>
            </a:r>
            <a:endParaRPr lang="ru-RU" sz="3600" b="1" kern="10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6692" y="1484784"/>
            <a:ext cx="9433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Сколько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катушек в 5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таких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пачках?</a:t>
            </a:r>
            <a:endParaRPr lang="ru-RU" sz="32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48895" y="2132856"/>
            <a:ext cx="39511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>
                <a:ln w="11430">
                  <a:solidFill>
                    <a:srgbClr val="FF00FF"/>
                  </a:solidFill>
                </a:ln>
                <a:solidFill>
                  <a:srgbClr val="9900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1392" y="2276872"/>
            <a:ext cx="4634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  </a:t>
            </a:r>
            <a:r>
              <a:rPr lang="ru-RU" sz="2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</a:t>
            </a:r>
            <a:endParaRPr lang="ru-RU" sz="2800" dirty="0">
              <a:solidFill>
                <a:srgbClr val="99000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788024" y="2276872"/>
            <a:ext cx="739717" cy="440351"/>
          </a:xfrm>
          <a:prstGeom prst="roundRect">
            <a:avLst/>
          </a:prstGeom>
          <a:gradFill flip="none" rotWithShape="1">
            <a:gsLst>
              <a:gs pos="1000">
                <a:srgbClr val="92D050"/>
              </a:gs>
              <a:gs pos="1000">
                <a:srgbClr val="92D050"/>
              </a:gs>
              <a:gs pos="0">
                <a:srgbClr val="99FF66"/>
              </a:gs>
              <a:gs pos="0">
                <a:srgbClr val="00CC00"/>
              </a:gs>
              <a:gs pos="0">
                <a:srgbClr val="2AA82A"/>
              </a:gs>
              <a:gs pos="50000">
                <a:schemeClr val="bg1"/>
              </a:gs>
              <a:gs pos="99000">
                <a:srgbClr val="92D050"/>
              </a:gs>
              <a:gs pos="99000">
                <a:srgbClr val="92D050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7967" y="3140968"/>
            <a:ext cx="9126033" cy="2896097"/>
          </a:xfrm>
          <a:prstGeom prst="rect">
            <a:avLst/>
          </a:prstGeom>
          <a:gradFill flip="none" rotWithShape="1">
            <a:gsLst>
              <a:gs pos="0">
                <a:srgbClr val="99CCFF"/>
              </a:gs>
              <a:gs pos="51000">
                <a:srgbClr val="F5F8FE"/>
              </a:gs>
              <a:gs pos="64000">
                <a:schemeClr val="bg1"/>
              </a:gs>
              <a:gs pos="99000">
                <a:schemeClr val="accent1">
                  <a:tint val="53000"/>
                  <a:satMod val="260000"/>
                </a:schemeClr>
              </a:gs>
              <a:gs pos="100000">
                <a:schemeClr val="accent1">
                  <a:tint val="56000"/>
                  <a:satMod val="275000"/>
                </a:schemeClr>
              </a:gs>
            </a:gsLst>
            <a:lin ang="16200000" scaled="1"/>
            <a:tileRect/>
          </a:gradFill>
          <a:effectLst/>
          <a:scene3d>
            <a:camera prst="obliqueBottomLef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06693" y="3140968"/>
            <a:ext cx="5905467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0" y="4653136"/>
            <a:ext cx="4427984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знаем про 1   участника?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043608" y="5518973"/>
            <a:ext cx="2232248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п.    8 к.</a:t>
            </a:r>
            <a:endParaRPr lang="ru-RU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650472" y="3140968"/>
            <a:ext cx="4242008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повторяем, сколько раз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282908" y="4149080"/>
            <a:ext cx="1161300" cy="70788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732240" y="4149080"/>
            <a:ext cx="1296144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endParaRPr lang="ru-RU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517657" y="4965381"/>
            <a:ext cx="415087" cy="31092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sz="6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179459" y="4150821"/>
            <a:ext cx="7815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3600" b="1" dirty="0" smtClean="0">
              <a:ln w="11430">
                <a:solidFill>
                  <a:schemeClr val="tx1"/>
                </a:solidFill>
              </a:ln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60032" y="5323855"/>
            <a:ext cx="32403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к.</a:t>
            </a: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 smtClean="0">
              <a:ln w="11430">
                <a:solidFill>
                  <a:schemeClr val="tx1"/>
                </a:solidFill>
              </a:ln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1187625" y="6274476"/>
            <a:ext cx="6798192" cy="455760"/>
          </a:xfrm>
          <a:prstGeom prst="roundRect">
            <a:avLst/>
          </a:prstGeom>
          <a:gradFill flip="none" rotWithShape="1">
            <a:gsLst>
              <a:gs pos="5000">
                <a:srgbClr val="99CCFF"/>
              </a:gs>
              <a:gs pos="1000">
                <a:srgbClr val="99CCFF"/>
              </a:gs>
              <a:gs pos="0">
                <a:srgbClr val="99FF66"/>
              </a:gs>
              <a:gs pos="0">
                <a:srgbClr val="00CC00"/>
              </a:gs>
              <a:gs pos="0">
                <a:srgbClr val="99CCFF"/>
              </a:gs>
              <a:gs pos="50000">
                <a:schemeClr val="bg1"/>
              </a:gs>
              <a:gs pos="99000">
                <a:srgbClr val="99CCFF"/>
              </a:gs>
              <a:gs pos="95000">
                <a:srgbClr val="99CCFF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Ответ: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катушек.  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5013176"/>
            <a:ext cx="2429740" cy="5232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Решение:</a:t>
            </a: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2339752" y="1268760"/>
            <a:ext cx="3096344" cy="3024336"/>
          </a:xfrm>
          <a:prstGeom prst="straightConnector1">
            <a:avLst/>
          </a:prstGeom>
          <a:ln w="38100">
            <a:solidFill>
              <a:srgbClr val="A500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508104" y="1988840"/>
            <a:ext cx="1512168" cy="2304256"/>
          </a:xfrm>
          <a:prstGeom prst="straightConnector1">
            <a:avLst/>
          </a:prstGeom>
          <a:ln w="38100">
            <a:solidFill>
              <a:srgbClr val="A500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трелка вниз 58"/>
          <p:cNvSpPr/>
          <p:nvPr/>
        </p:nvSpPr>
        <p:spPr>
          <a:xfrm rot="16200000">
            <a:off x="1430534" y="4122193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1520" y="393305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1 пачка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95736" y="393305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5 пачек</a:t>
            </a:r>
            <a:endParaRPr lang="ru-RU" sz="3200" b="1" dirty="0">
              <a:solidFill>
                <a:srgbClr val="0000CC"/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835696" y="5877272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2284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 animBg="1"/>
      <p:bldP spid="77" grpId="0"/>
      <p:bldP spid="81" grpId="0"/>
      <p:bldP spid="82" grpId="0"/>
      <p:bldP spid="83" grpId="0"/>
      <p:bldP spid="84" grpId="0"/>
      <p:bldP spid="87" grpId="0"/>
      <p:bldP spid="91" grpId="0"/>
      <p:bldP spid="94" grpId="0"/>
      <p:bldP spid="95" grpId="0" animBg="1"/>
      <p:bldP spid="40" grpId="0"/>
      <p:bldP spid="59" grpId="0" animBg="1"/>
      <p:bldP spid="60" grpId="0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519939" y="-99392"/>
            <a:ext cx="553681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 err="1" smtClean="0">
                <a:ln w="11430">
                  <a:solidFill>
                    <a:srgbClr val="00B0F0"/>
                  </a:solidFill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Срезовая</a:t>
            </a:r>
            <a:r>
              <a:rPr lang="ru-RU" sz="5400" b="1" dirty="0" smtClean="0">
                <a:ln w="11430">
                  <a:solidFill>
                    <a:srgbClr val="00B0F0"/>
                  </a:solidFill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</a:t>
            </a:r>
            <a:endParaRPr lang="ru-RU" sz="5400" b="1" dirty="0">
              <a:ln w="11430">
                <a:solidFill>
                  <a:srgbClr val="00B0F0"/>
                </a:solidFill>
              </a:ln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6692" y="836712"/>
            <a:ext cx="7201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Карандаш стоит 6 рублей.</a:t>
            </a:r>
            <a:endParaRPr lang="ru-RU" sz="32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1" name="WordArt 4"/>
          <p:cNvSpPr>
            <a:spLocks noChangeArrowheads="1" noChangeShapeType="1" noTextEdit="1"/>
          </p:cNvSpPr>
          <p:nvPr/>
        </p:nvSpPr>
        <p:spPr bwMode="auto">
          <a:xfrm>
            <a:off x="6056749" y="260648"/>
            <a:ext cx="2448970" cy="3116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u="sng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600" b="1" u="sng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b="1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Реши задачу. </a:t>
            </a:r>
            <a:endParaRPr lang="ru-RU" sz="3600" b="1" kern="10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6692" y="1484784"/>
            <a:ext cx="9433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Сколько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стоят 3 таких карандаша?</a:t>
            </a:r>
            <a:endParaRPr lang="ru-RU" sz="32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48895" y="2132856"/>
            <a:ext cx="39511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>
                <a:ln w="11430">
                  <a:solidFill>
                    <a:srgbClr val="FF00FF"/>
                  </a:solidFill>
                </a:ln>
                <a:solidFill>
                  <a:srgbClr val="9900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1392" y="2276872"/>
            <a:ext cx="4634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Задача  </a:t>
            </a:r>
            <a:r>
              <a:rPr lang="ru-RU" sz="2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</a:t>
            </a:r>
            <a:endParaRPr lang="ru-RU" sz="2800" dirty="0">
              <a:solidFill>
                <a:srgbClr val="99000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788024" y="2276872"/>
            <a:ext cx="739717" cy="440351"/>
          </a:xfrm>
          <a:prstGeom prst="roundRect">
            <a:avLst/>
          </a:prstGeom>
          <a:gradFill flip="none" rotWithShape="1">
            <a:gsLst>
              <a:gs pos="1000">
                <a:srgbClr val="92D050"/>
              </a:gs>
              <a:gs pos="1000">
                <a:srgbClr val="92D050"/>
              </a:gs>
              <a:gs pos="0">
                <a:srgbClr val="99FF66"/>
              </a:gs>
              <a:gs pos="0">
                <a:srgbClr val="00CC00"/>
              </a:gs>
              <a:gs pos="0">
                <a:srgbClr val="2AA82A"/>
              </a:gs>
              <a:gs pos="50000">
                <a:schemeClr val="bg1"/>
              </a:gs>
              <a:gs pos="99000">
                <a:srgbClr val="92D050"/>
              </a:gs>
              <a:gs pos="99000">
                <a:srgbClr val="92D050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7967" y="3140968"/>
            <a:ext cx="9126033" cy="2896097"/>
          </a:xfrm>
          <a:prstGeom prst="rect">
            <a:avLst/>
          </a:prstGeom>
          <a:gradFill flip="none" rotWithShape="1">
            <a:gsLst>
              <a:gs pos="0">
                <a:srgbClr val="99CCFF"/>
              </a:gs>
              <a:gs pos="51000">
                <a:srgbClr val="F5F8FE"/>
              </a:gs>
              <a:gs pos="64000">
                <a:schemeClr val="bg1"/>
              </a:gs>
              <a:gs pos="99000">
                <a:schemeClr val="accent1">
                  <a:tint val="53000"/>
                  <a:satMod val="260000"/>
                </a:schemeClr>
              </a:gs>
              <a:gs pos="100000">
                <a:schemeClr val="accent1">
                  <a:tint val="56000"/>
                  <a:satMod val="275000"/>
                </a:schemeClr>
              </a:gs>
            </a:gsLst>
            <a:lin ang="16200000" scaled="1"/>
            <a:tileRect/>
          </a:gradFill>
          <a:effectLst/>
          <a:scene3d>
            <a:camera prst="obliqueBottomLef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06693" y="3140968"/>
            <a:ext cx="5905467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0" y="4653136"/>
            <a:ext cx="4427984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знаем про 1   участника?</a:t>
            </a:r>
            <a:r>
              <a:rPr lang="ru-RU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043608" y="5518973"/>
            <a:ext cx="2232248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к.    6 р.</a:t>
            </a:r>
            <a:endParaRPr lang="ru-RU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650472" y="3140968"/>
            <a:ext cx="4242008" cy="9541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повторяем, сколько раз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786964" y="4149080"/>
            <a:ext cx="1161300" cy="70788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р.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020272" y="4149080"/>
            <a:ext cx="1656184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3раза</a:t>
            </a:r>
            <a:endParaRPr lang="ru-RU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517657" y="4965381"/>
            <a:ext cx="415087" cy="31092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sz="6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70771" y="4150821"/>
            <a:ext cx="7815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3600" b="1" dirty="0" smtClean="0">
              <a:ln w="11430">
                <a:solidFill>
                  <a:schemeClr val="tx1"/>
                </a:solidFill>
              </a:ln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60032" y="5323855"/>
            <a:ext cx="32403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4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 smtClean="0">
              <a:ln w="11430">
                <a:solidFill>
                  <a:schemeClr val="tx1"/>
                </a:solidFill>
              </a:ln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1187625" y="6274476"/>
            <a:ext cx="6798192" cy="455760"/>
          </a:xfrm>
          <a:prstGeom prst="roundRect">
            <a:avLst/>
          </a:prstGeom>
          <a:gradFill flip="none" rotWithShape="1">
            <a:gsLst>
              <a:gs pos="5000">
                <a:srgbClr val="99CCFF"/>
              </a:gs>
              <a:gs pos="1000">
                <a:srgbClr val="99CCFF"/>
              </a:gs>
              <a:gs pos="0">
                <a:srgbClr val="99FF66"/>
              </a:gs>
              <a:gs pos="0">
                <a:srgbClr val="00CC00"/>
              </a:gs>
              <a:gs pos="0">
                <a:srgbClr val="99CCFF"/>
              </a:gs>
              <a:gs pos="50000">
                <a:schemeClr val="bg1"/>
              </a:gs>
              <a:gs pos="99000">
                <a:srgbClr val="99CCFF"/>
              </a:gs>
              <a:gs pos="95000">
                <a:srgbClr val="99CCFF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Ответ: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рублей.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5013176"/>
            <a:ext cx="2429740" cy="5232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Решение:</a:t>
            </a: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2339752" y="1268760"/>
            <a:ext cx="3600400" cy="3168352"/>
          </a:xfrm>
          <a:prstGeom prst="straightConnector1">
            <a:avLst/>
          </a:prstGeom>
          <a:ln w="38100">
            <a:solidFill>
              <a:srgbClr val="A500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508104" y="1988840"/>
            <a:ext cx="1800200" cy="2376264"/>
          </a:xfrm>
          <a:prstGeom prst="straightConnector1">
            <a:avLst/>
          </a:prstGeom>
          <a:ln w="38100">
            <a:solidFill>
              <a:srgbClr val="A500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трелка вниз 58"/>
          <p:cNvSpPr/>
          <p:nvPr/>
        </p:nvSpPr>
        <p:spPr>
          <a:xfrm rot="16200000">
            <a:off x="1926152" y="4122193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0" y="3933056"/>
            <a:ext cx="2483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1 карандаш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27784" y="393305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3 карандаша</a:t>
            </a:r>
            <a:endParaRPr lang="ru-RU" sz="3200" b="1" dirty="0">
              <a:solidFill>
                <a:srgbClr val="0000CC"/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835696" y="5877272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2284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 animBg="1"/>
      <p:bldP spid="77" grpId="0"/>
      <p:bldP spid="81" grpId="0"/>
      <p:bldP spid="82" grpId="0"/>
      <p:bldP spid="83" grpId="0"/>
      <p:bldP spid="84" grpId="0"/>
      <p:bldP spid="87" grpId="0"/>
      <p:bldP spid="91" grpId="0"/>
      <p:bldP spid="94" grpId="0"/>
      <p:bldP spid="95" grpId="0" animBg="1"/>
      <p:bldP spid="40" grpId="0"/>
      <p:bldP spid="59" grpId="0" animBg="1"/>
      <p:bldP spid="60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30555" y="2079662"/>
            <a:ext cx="84648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 dirty="0"/>
              <a:t> </a:t>
            </a:r>
            <a:r>
              <a:rPr lang="ru-RU" alt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  изучения  тема мы  </a:t>
            </a:r>
            <a:r>
              <a:rPr lang="ru-RU" altLang="ru-RU" sz="32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</a:t>
            </a:r>
            <a:r>
              <a:rPr lang="ru-RU" altLang="ru-RU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знать: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179323" y="4362512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 dirty="0"/>
              <a:t> </a:t>
            </a:r>
            <a:r>
              <a:rPr lang="ru-RU" altLang="ru-RU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уметь: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9888" y="4872929"/>
            <a:ext cx="8786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задачи действием умножения;                                                                                         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7948" y="2637480"/>
            <a:ext cx="8909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решать задачи;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763688" y="208221"/>
            <a:ext cx="7272808" cy="4548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>
                  <a:noFill/>
                </a:ln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простых задач  на  умножение. </a:t>
            </a:r>
            <a:endParaRPr lang="ru-RU" sz="3600" b="1" kern="10" dirty="0">
              <a:ln w="11430">
                <a:noFill/>
              </a:ln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WordArt 4"/>
          <p:cNvSpPr>
            <a:spLocks noChangeArrowheads="1" noChangeShapeType="1" noTextEdit="1"/>
          </p:cNvSpPr>
          <p:nvPr/>
        </p:nvSpPr>
        <p:spPr bwMode="auto">
          <a:xfrm>
            <a:off x="265576" y="244114"/>
            <a:ext cx="1328559" cy="325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3600" b="1" kern="10" dirty="0" smtClean="0">
                <a:ln w="11430">
                  <a:noFill/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. </a:t>
            </a:r>
            <a:endParaRPr lang="ru-RU" sz="3600" b="1" kern="10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295485" y="1446918"/>
            <a:ext cx="8554896" cy="4912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>
                  <a:noFill/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результаты:</a:t>
            </a:r>
            <a:endParaRPr lang="ru-RU" sz="3600" b="1" kern="10" dirty="0">
              <a:ln w="11430">
                <a:noFill/>
              </a:ln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93050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8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15621" y="-170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изучения темы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 сможешь  правильно  выполнить  все  эти  задания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451" name="Group 6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7215201"/>
              </p:ext>
            </p:extLst>
          </p:nvPr>
        </p:nvGraphicFramePr>
        <p:xfrm>
          <a:off x="176822" y="951737"/>
          <a:ext cx="8798942" cy="5563559"/>
        </p:xfrm>
        <a:graphic>
          <a:graphicData uri="http://schemas.openxmlformats.org/drawingml/2006/table">
            <a:tbl>
              <a:tblPr/>
              <a:tblGrid>
                <a:gridCol w="1082810"/>
                <a:gridCol w="7716132"/>
              </a:tblGrid>
              <a:tr h="328053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684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70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5" name="Rectangle 35"/>
          <p:cNvSpPr>
            <a:spLocks noChangeArrowheads="1"/>
          </p:cNvSpPr>
          <p:nvPr/>
        </p:nvSpPr>
        <p:spPr bwMode="auto">
          <a:xfrm>
            <a:off x="192110" y="931547"/>
            <a:ext cx="11525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b="1" dirty="0"/>
              <a:t>     </a:t>
            </a:r>
            <a:r>
              <a:rPr lang="en-US" altLang="ru-RU" sz="1600" b="1" dirty="0"/>
              <a:t>I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13093" y="1429795"/>
            <a:ext cx="77547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вазе  лежало 7 яблок,  а груш  на  4 меньше.  Сколько  груш  лежало  в  вазе?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18565" y="919179"/>
            <a:ext cx="2485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 задачу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38475" y="2773052"/>
            <a:ext cx="2640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 задачу: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7057" y="1522357"/>
            <a:ext cx="7433194" cy="861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букете 3 </a:t>
            </a:r>
            <a:r>
              <a:rPr lang="ru-RU" sz="3200" b="1" dirty="0" err="1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колокольчика.Сколько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колокольчиков в 7 таких букетах?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338475" y="4801077"/>
            <a:ext cx="2705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ru-RU" sz="2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Реши задачу: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83167" y="3276835"/>
            <a:ext cx="74758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 стоянке   стояло   8  грузовых  машин  и                                4  легковые  машины.   На  сколько  меньше  легковых  машин,  чем  грузовых?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451217" y="3276835"/>
            <a:ext cx="7437305" cy="1308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пачке 8 катушек. Сколько катушек в 5 таких пачках ?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318565" y="5335184"/>
            <a:ext cx="7680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ветке  сидело  3  воробья,  а  синиц  на                  2 больше. Сколько синиц сидело на ветке?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318565" y="5351305"/>
            <a:ext cx="7535849" cy="8309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Карандаш стоит 6 рублей. Сколько стоят 3 таких карандаша?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672060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8432" y="2238104"/>
            <a:ext cx="86727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 dirty="0"/>
              <a:t> </a:t>
            </a:r>
            <a:r>
              <a:rPr lang="ru-RU" alt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изучения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мы  </a:t>
            </a:r>
          </a:p>
          <a:p>
            <a:pPr eaLnBrk="1" hangingPunct="1"/>
            <a:r>
              <a:rPr lang="ru-RU" alt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altLang="ru-RU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 знать</a:t>
            </a:r>
            <a:r>
              <a:rPr lang="ru-RU" alt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8432" y="3311529"/>
            <a:ext cx="873721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деятельностную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схему    решения    задач   на умножение;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96527" y="4841477"/>
            <a:ext cx="31311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 dirty="0"/>
              <a:t> </a:t>
            </a:r>
            <a:r>
              <a:rPr lang="ru-RU" alt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</a:t>
            </a:r>
            <a:r>
              <a:rPr lang="ru-RU" altLang="ru-RU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уметь</a:t>
            </a:r>
            <a:r>
              <a:rPr lang="ru-RU" alt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3705" y="5482498"/>
            <a:ext cx="8771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 задачи  на  умножение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173705" y="178881"/>
            <a:ext cx="1301951" cy="5263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>
                  <a:noFill/>
                </a:ln>
                <a:solidFill>
                  <a:srgbClr val="00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 1</a:t>
            </a:r>
            <a:r>
              <a:rPr lang="ru-RU" sz="3600" b="1" kern="10" dirty="0" smtClean="0">
                <a:ln w="11430">
                  <a:noFill/>
                </a:ln>
                <a:solidFill>
                  <a:srgbClr val="00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.</a:t>
            </a:r>
            <a:r>
              <a:rPr lang="ru-RU" sz="3600" b="1" kern="10" dirty="0" smtClean="0">
                <a:ln w="11430">
                  <a:noFill/>
                </a:ln>
                <a:solidFill>
                  <a:srgbClr val="9900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ru-RU" sz="3600" b="1" kern="10" dirty="0">
              <a:ln w="11430">
                <a:noFill/>
              </a:ln>
              <a:solidFill>
                <a:srgbClr val="9900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1475656" y="175552"/>
            <a:ext cx="7405503" cy="4889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>
                  <a:noFill/>
                </a:ln>
                <a:solidFill>
                  <a:srgbClr val="00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простых задач  на  умножение.</a:t>
            </a:r>
            <a:endParaRPr lang="ru-RU" sz="3600" b="1" kern="10" dirty="0">
              <a:ln w="11430">
                <a:noFill/>
              </a:ln>
              <a:solidFill>
                <a:srgbClr val="00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414694" y="1624838"/>
            <a:ext cx="8313671" cy="5836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>
                  <a:noFill/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результаты:</a:t>
            </a:r>
            <a:endParaRPr lang="ru-RU" sz="3600" b="1" kern="10" dirty="0">
              <a:ln w="11430">
                <a:noFill/>
              </a:ln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1696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-403173" y="335796"/>
            <a:ext cx="5198667" cy="830997"/>
          </a:xfrm>
          <a:prstGeom prst="rect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Деятельностная   схема решения простых  задач  </a:t>
            </a:r>
            <a:r>
              <a:rPr lang="ru-RU" sz="24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умножение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56176" y="35332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4048" y="404664"/>
            <a:ext cx="4176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умножение, на деление?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0214388">
            <a:off x="5475859" y="889610"/>
            <a:ext cx="6480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095176">
            <a:off x="7881526" y="892790"/>
            <a:ext cx="7561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64088" y="1340768"/>
            <a:ext cx="33843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участников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76397" y="2347735"/>
            <a:ext cx="3635896" cy="6492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 про одного участника?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6220">
            <a:off x="6046896" y="3069984"/>
            <a:ext cx="648072" cy="37221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5486" y="3068960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9510" y="3501008"/>
            <a:ext cx="37444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0232" y="3933056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80112" y="4365104"/>
            <a:ext cx="302433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узнать?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7428" y="5229200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повторяешь?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82177" y="5661248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80824" y="6021288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решение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46132" y="1670814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7020272" y="2060848"/>
            <a:ext cx="4019" cy="2560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876256" y="3212976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6220">
            <a:off x="6075156" y="4799619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80312" y="4797152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6876256" y="4941168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80824" y="6453336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ответ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27584" y="1835532"/>
            <a:ext cx="93610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трелка вниз 56"/>
          <p:cNvSpPr/>
          <p:nvPr/>
        </p:nvSpPr>
        <p:spPr>
          <a:xfrm rot="16200000">
            <a:off x="1782136" y="1863272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763383" y="1844824"/>
            <a:ext cx="101652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43608" y="3221360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26220">
            <a:off x="2917599" y="3228379"/>
            <a:ext cx="932781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95736" y="306896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Х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25110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41" grpId="0" animBg="1"/>
      <p:bldP spid="50" grpId="0" animBg="1"/>
      <p:bldP spid="57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вая фигурная скобка 5"/>
          <p:cNvSpPr/>
          <p:nvPr/>
        </p:nvSpPr>
        <p:spPr>
          <a:xfrm rot="16200000">
            <a:off x="2225948" y="1101669"/>
            <a:ext cx="648072" cy="4764116"/>
          </a:xfrm>
          <a:prstGeom prst="leftBrace">
            <a:avLst>
              <a:gd name="adj1" fmla="val 8333"/>
              <a:gd name="adj2" fmla="val 49339"/>
            </a:avLst>
          </a:prstGeom>
          <a:ln w="47625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18387" y="3541264"/>
            <a:ext cx="14401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4206" y="5661248"/>
            <a:ext cx="548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5496" y="6237312"/>
            <a:ext cx="5357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Ответ: всего 12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пирожных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8934" y="56612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8799" y="5661248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982" y="566124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B80023"/>
                </a:solidFill>
              </a:rPr>
              <a:t>=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1022" y="5661248"/>
            <a:ext cx="1229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12 п.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35332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404664"/>
            <a:ext cx="4176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умножение, на деление?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214388">
            <a:off x="5475859" y="889610"/>
            <a:ext cx="6480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95176">
            <a:off x="7881526" y="892790"/>
            <a:ext cx="7561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4088" y="1340768"/>
            <a:ext cx="33843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участников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76397" y="2347735"/>
            <a:ext cx="3635896" cy="6492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 про одного участника?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220">
            <a:off x="6046896" y="3071427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1т.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5486" y="3068960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п.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69510" y="3501008"/>
            <a:ext cx="37444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0289" y="3933056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т.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8104" y="4365104"/>
            <a:ext cx="302433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узнать?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57428" y="5229200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повторяешь?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82177" y="5661248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80824" y="6021288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решение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80528" y="44624"/>
            <a:ext cx="4823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одной тарелке 3 пирожных.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пирожных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четырёх таких тарелках?</a:t>
            </a:r>
            <a:endParaRPr lang="ru-RU" sz="2400" dirty="0" smtClean="0">
              <a:solidFill>
                <a:srgbClr val="660033"/>
              </a:solidFill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46132" y="1670814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7924" y="1340074"/>
            <a:ext cx="152375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тарелка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83768" y="1340768"/>
            <a:ext cx="166460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тарелки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1574552" y="1313881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7020272" y="2060848"/>
            <a:ext cx="4019" cy="2560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876256" y="3212976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26220">
            <a:off x="6075156" y="4799619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т.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423746" y="4797152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п.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6876256" y="4941168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170197" y="46338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20062" y="464959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0824" y="6453336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ответ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" name="Picture 2" descr="D:\мама\разные картинки\картинки-фото\Plate-of-Donu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6872"/>
            <a:ext cx="1320684" cy="775558"/>
          </a:xfrm>
          <a:prstGeom prst="rect">
            <a:avLst/>
          </a:prstGeom>
          <a:noFill/>
        </p:spPr>
      </p:pic>
      <p:pic>
        <p:nvPicPr>
          <p:cNvPr id="83" name="Picture 2" descr="D:\мама\разные картинки\картинки-фото\Plate-of-Donu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564904"/>
            <a:ext cx="1320684" cy="775558"/>
          </a:xfrm>
          <a:prstGeom prst="rect">
            <a:avLst/>
          </a:prstGeom>
          <a:noFill/>
        </p:spPr>
      </p:pic>
      <p:pic>
        <p:nvPicPr>
          <p:cNvPr id="84" name="Picture 2" descr="D:\мама\разные картинки\картинки-фото\Plate-of-Donu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204864"/>
            <a:ext cx="1320684" cy="775558"/>
          </a:xfrm>
          <a:prstGeom prst="rect">
            <a:avLst/>
          </a:prstGeom>
          <a:noFill/>
        </p:spPr>
      </p:pic>
      <p:pic>
        <p:nvPicPr>
          <p:cNvPr id="85" name="Picture 2" descr="D:\мама\разные картинки\картинки-фото\Plate-of-Donu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564904"/>
            <a:ext cx="1320684" cy="775558"/>
          </a:xfrm>
          <a:prstGeom prst="rect">
            <a:avLst/>
          </a:prstGeom>
          <a:noFill/>
        </p:spPr>
      </p:pic>
      <p:pic>
        <p:nvPicPr>
          <p:cNvPr id="1026" name="Picture 2" descr="C:\Users\Компьютер\Desktop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03268"/>
            <a:ext cx="1296144" cy="797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320186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 animBg="1"/>
      <p:bldP spid="22" grpId="0" animBg="1"/>
      <p:bldP spid="35" grpId="0" animBg="1"/>
      <p:bldP spid="36" grpId="0" animBg="1"/>
      <p:bldP spid="37" grpId="0" animBg="1"/>
      <p:bldP spid="50" grpId="0" animBg="1"/>
      <p:bldP spid="2" grpId="0" animBg="1"/>
      <p:bldP spid="80" grpId="0"/>
      <p:bldP spid="81" grpId="0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вая фигурная скобка 5"/>
          <p:cNvSpPr/>
          <p:nvPr/>
        </p:nvSpPr>
        <p:spPr>
          <a:xfrm rot="16200000">
            <a:off x="2112142" y="1215474"/>
            <a:ext cx="648072" cy="4536505"/>
          </a:xfrm>
          <a:prstGeom prst="leftBrace">
            <a:avLst>
              <a:gd name="adj1" fmla="val 8333"/>
              <a:gd name="adj2" fmla="val 49339"/>
            </a:avLst>
          </a:prstGeom>
          <a:ln w="47625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18387" y="3541264"/>
            <a:ext cx="14401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4206" y="5661248"/>
            <a:ext cx="548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66278" y="6237312"/>
            <a:ext cx="5357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Ответ: всего 12 овец.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8934" y="56612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8799" y="5661248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982" y="566124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B80023"/>
                </a:solidFill>
              </a:rPr>
              <a:t>=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1022" y="5661248"/>
            <a:ext cx="1484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12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ов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35332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404664"/>
            <a:ext cx="4176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умножение, на деление?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214388">
            <a:off x="5475859" y="889610"/>
            <a:ext cx="6480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95176">
            <a:off x="7881526" y="892790"/>
            <a:ext cx="7561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4088" y="1340768"/>
            <a:ext cx="33843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участников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76397" y="2347735"/>
            <a:ext cx="3635896" cy="6492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 про одного участника?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220">
            <a:off x="6046896" y="3071427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1з.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5486" y="3068960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69510" y="3501008"/>
            <a:ext cx="37444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0289" y="3933056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3з.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8104" y="4365104"/>
            <a:ext cx="302433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узнать?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57428" y="5229200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повторяешь?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82177" y="5661248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80824" y="6021288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решение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1520" y="26064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одном загоне 4 овцы. Сколько овец в трех таких загонах?</a:t>
            </a:r>
            <a:endParaRPr lang="ru-RU" sz="2400" dirty="0" smtClean="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5916" y="2079571"/>
            <a:ext cx="1440160" cy="1224136"/>
          </a:xfrm>
          <a:prstGeom prst="roundRect">
            <a:avLst/>
          </a:prstGeom>
          <a:solidFill>
            <a:srgbClr val="92D050">
              <a:alpha val="27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680092" y="2079571"/>
            <a:ext cx="1440160" cy="1276764"/>
          </a:xfrm>
          <a:prstGeom prst="roundRect">
            <a:avLst/>
          </a:prstGeom>
          <a:solidFill>
            <a:srgbClr val="92D050">
              <a:alpha val="27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264268" y="2079571"/>
            <a:ext cx="1440160" cy="1276764"/>
          </a:xfrm>
          <a:prstGeom prst="roundRect">
            <a:avLst/>
          </a:prstGeom>
          <a:solidFill>
            <a:srgbClr val="92D050">
              <a:alpha val="27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6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988" y="2079571"/>
            <a:ext cx="642942" cy="698249"/>
          </a:xfrm>
          <a:prstGeom prst="rect">
            <a:avLst/>
          </a:prstGeom>
          <a:noFill/>
        </p:spPr>
      </p:pic>
      <p:pic>
        <p:nvPicPr>
          <p:cNvPr id="58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24" y="2079571"/>
            <a:ext cx="642942" cy="698249"/>
          </a:xfrm>
          <a:prstGeom prst="rect">
            <a:avLst/>
          </a:prstGeom>
          <a:noFill/>
        </p:spPr>
      </p:pic>
      <p:pic>
        <p:nvPicPr>
          <p:cNvPr id="59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8164" y="2079571"/>
            <a:ext cx="642942" cy="698249"/>
          </a:xfrm>
          <a:prstGeom prst="rect">
            <a:avLst/>
          </a:prstGeom>
          <a:noFill/>
        </p:spPr>
      </p:pic>
      <p:pic>
        <p:nvPicPr>
          <p:cNvPr id="60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100" y="2151579"/>
            <a:ext cx="642942" cy="698249"/>
          </a:xfrm>
          <a:prstGeom prst="rect">
            <a:avLst/>
          </a:prstGeom>
          <a:noFill/>
        </p:spPr>
      </p:pic>
      <p:pic>
        <p:nvPicPr>
          <p:cNvPr id="61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0172" y="2655635"/>
            <a:ext cx="642942" cy="698249"/>
          </a:xfrm>
          <a:prstGeom prst="rect">
            <a:avLst/>
          </a:prstGeom>
          <a:noFill/>
        </p:spPr>
      </p:pic>
      <p:pic>
        <p:nvPicPr>
          <p:cNvPr id="62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100" y="2655635"/>
            <a:ext cx="642942" cy="698249"/>
          </a:xfrm>
          <a:prstGeom prst="rect">
            <a:avLst/>
          </a:prstGeom>
          <a:noFill/>
        </p:spPr>
      </p:pic>
      <p:pic>
        <p:nvPicPr>
          <p:cNvPr id="63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348" y="2727643"/>
            <a:ext cx="642942" cy="698249"/>
          </a:xfrm>
          <a:prstGeom prst="rect">
            <a:avLst/>
          </a:prstGeom>
          <a:noFill/>
        </p:spPr>
      </p:pic>
      <p:pic>
        <p:nvPicPr>
          <p:cNvPr id="64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6276" y="2655635"/>
            <a:ext cx="642942" cy="698249"/>
          </a:xfrm>
          <a:prstGeom prst="rect">
            <a:avLst/>
          </a:prstGeom>
          <a:noFill/>
        </p:spPr>
      </p:pic>
      <p:pic>
        <p:nvPicPr>
          <p:cNvPr id="65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0332" y="2079571"/>
            <a:ext cx="642942" cy="698249"/>
          </a:xfrm>
          <a:prstGeom prst="rect">
            <a:avLst/>
          </a:prstGeom>
          <a:noFill/>
        </p:spPr>
      </p:pic>
      <p:pic>
        <p:nvPicPr>
          <p:cNvPr id="66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2260" y="2079571"/>
            <a:ext cx="642942" cy="698249"/>
          </a:xfrm>
          <a:prstGeom prst="rect">
            <a:avLst/>
          </a:prstGeom>
          <a:noFill/>
        </p:spPr>
      </p:pic>
      <p:pic>
        <p:nvPicPr>
          <p:cNvPr id="57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24" y="2583627"/>
            <a:ext cx="642942" cy="698249"/>
          </a:xfrm>
          <a:prstGeom prst="rect">
            <a:avLst/>
          </a:prstGeom>
          <a:noFill/>
        </p:spPr>
      </p:pic>
      <p:pic>
        <p:nvPicPr>
          <p:cNvPr id="55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996" y="2583627"/>
            <a:ext cx="642942" cy="698249"/>
          </a:xfrm>
          <a:prstGeom prst="rect">
            <a:avLst/>
          </a:prstGeom>
          <a:noFill/>
        </p:spPr>
      </p:pic>
      <p:sp>
        <p:nvSpPr>
          <p:cNvPr id="67" name="TextBox 66"/>
          <p:cNvSpPr txBox="1"/>
          <p:nvPr/>
        </p:nvSpPr>
        <p:spPr>
          <a:xfrm>
            <a:off x="5646132" y="1670814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7924" y="1340074"/>
            <a:ext cx="12129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загон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51720" y="1340074"/>
            <a:ext cx="152058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загона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1201355" y="1359216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7020272" y="2060848"/>
            <a:ext cx="4019" cy="2560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876256" y="3212976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26220">
            <a:off x="6075156" y="4799619"/>
            <a:ext cx="64807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3з.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423746" y="4797152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6876256" y="4941168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Скругленный прямоугольник 73"/>
          <p:cNvSpPr/>
          <p:nvPr/>
        </p:nvSpPr>
        <p:spPr>
          <a:xfrm>
            <a:off x="206493" y="4300468"/>
            <a:ext cx="1440160" cy="1224136"/>
          </a:xfrm>
          <a:prstGeom prst="roundRect">
            <a:avLst/>
          </a:prstGeom>
          <a:solidFill>
            <a:srgbClr val="92D050">
              <a:alpha val="27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5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565" y="4300468"/>
            <a:ext cx="642942" cy="698249"/>
          </a:xfrm>
          <a:prstGeom prst="rect">
            <a:avLst/>
          </a:prstGeom>
          <a:noFill/>
        </p:spPr>
      </p:pic>
      <p:pic>
        <p:nvPicPr>
          <p:cNvPr id="76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501" y="4300468"/>
            <a:ext cx="642942" cy="698249"/>
          </a:xfrm>
          <a:prstGeom prst="rect">
            <a:avLst/>
          </a:prstGeom>
          <a:noFill/>
        </p:spPr>
      </p:pic>
      <p:pic>
        <p:nvPicPr>
          <p:cNvPr id="77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501" y="4804524"/>
            <a:ext cx="642942" cy="698249"/>
          </a:xfrm>
          <a:prstGeom prst="rect">
            <a:avLst/>
          </a:prstGeom>
          <a:noFill/>
        </p:spPr>
      </p:pic>
      <p:pic>
        <p:nvPicPr>
          <p:cNvPr id="78" name="Picture 9" descr="D:\мама\разные картинки\картинки-фото\барашек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573" y="4804524"/>
            <a:ext cx="642942" cy="698249"/>
          </a:xfrm>
          <a:prstGeom prst="rect">
            <a:avLst/>
          </a:prstGeom>
          <a:noFill/>
        </p:spPr>
      </p:pic>
      <p:sp>
        <p:nvSpPr>
          <p:cNvPr id="80" name="TextBox 79"/>
          <p:cNvSpPr txBox="1"/>
          <p:nvPr/>
        </p:nvSpPr>
        <p:spPr>
          <a:xfrm>
            <a:off x="2170197" y="46338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20062" y="464959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0824" y="6453336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ответ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91672" y="0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0186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 animBg="1"/>
      <p:bldP spid="22" grpId="0" animBg="1"/>
      <p:bldP spid="35" grpId="0" animBg="1"/>
      <p:bldP spid="36" grpId="0" animBg="1"/>
      <p:bldP spid="37" grpId="0" animBg="1"/>
      <p:bldP spid="50" grpId="0" animBg="1"/>
      <p:bldP spid="52" grpId="0" animBg="1"/>
      <p:bldP spid="53" grpId="0" animBg="1"/>
      <p:bldP spid="54" grpId="0" animBg="1"/>
      <p:bldP spid="2" grpId="0" animBg="1"/>
      <p:bldP spid="74" grpId="0" animBg="1"/>
      <p:bldP spid="80" grpId="0"/>
      <p:bldP spid="81" grpId="0"/>
      <p:bldP spid="79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52" y="188640"/>
            <a:ext cx="5143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неделю в зоопарке морж съедает  35 кг рыбы. Сколько кг рыбы ему надо на один день?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D:\мама\разные картинки\картинки-фото\морж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2711686" cy="2320938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6156176" y="35332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4048" y="404664"/>
            <a:ext cx="4176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умножение, на деление?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0214388">
            <a:off x="5684703" y="944958"/>
            <a:ext cx="99457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 animBg="1"/>
      <p:bldP spid="35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вая фигурная скобка 5"/>
          <p:cNvSpPr/>
          <p:nvPr/>
        </p:nvSpPr>
        <p:spPr>
          <a:xfrm rot="16200000">
            <a:off x="2231740" y="1016733"/>
            <a:ext cx="648072" cy="4752528"/>
          </a:xfrm>
          <a:prstGeom prst="leftBrace">
            <a:avLst>
              <a:gd name="adj1" fmla="val 8333"/>
              <a:gd name="adj2" fmla="val 49339"/>
            </a:avLst>
          </a:prstGeom>
          <a:ln w="47625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79712" y="3429000"/>
            <a:ext cx="14401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4206" y="5661248"/>
            <a:ext cx="548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66278" y="6237312"/>
            <a:ext cx="5357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Ответ: всего 10 рыбок.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8934" y="567344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8799" y="5661248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0982" y="566124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B80023"/>
                </a:solidFill>
              </a:rPr>
              <a:t>=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1022" y="5661248"/>
            <a:ext cx="1231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10 р.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35332"/>
            <a:ext cx="295232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задачу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404664"/>
            <a:ext cx="417646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умножение, на деление?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214388">
            <a:off x="5475859" y="889610"/>
            <a:ext cx="6480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95176">
            <a:off x="7881526" y="892790"/>
            <a:ext cx="7561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4088" y="1340768"/>
            <a:ext cx="33843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участников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76397" y="2347735"/>
            <a:ext cx="3635896" cy="6492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 про одного участника?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220">
            <a:off x="5940386" y="3071021"/>
            <a:ext cx="754583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1ак.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5486" y="3068960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р.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69510" y="3501008"/>
            <a:ext cx="374441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0288" y="3933056"/>
            <a:ext cx="834039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08104" y="4365104"/>
            <a:ext cx="302433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узнать?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57428" y="5229200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повторяешь?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82177" y="5661248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80824" y="6021288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решение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4016" y="-27384"/>
            <a:ext cx="3923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одном аквариуме 5 рыбок.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рыбок в двух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таких аквариумах?</a:t>
            </a:r>
            <a:endParaRPr lang="ru-RU" sz="2400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46132" y="1670814"/>
            <a:ext cx="279769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изменяется?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008" y="1340074"/>
            <a:ext cx="205172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аквариум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71800" y="1340768"/>
            <a:ext cx="201622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аквариума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6200000">
            <a:off x="1934591" y="1313883"/>
            <a:ext cx="1034785" cy="368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7020272" y="2060848"/>
            <a:ext cx="4019" cy="2560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876256" y="3212976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26220">
            <a:off x="5796378" y="4798556"/>
            <a:ext cx="926854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423746" y="4797152"/>
            <a:ext cx="864096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р.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6876256" y="4941168"/>
            <a:ext cx="38189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987824" y="463384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27784" y="464959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B80023"/>
                </a:solidFill>
              </a:rPr>
              <a:t>х</a:t>
            </a:r>
            <a:endParaRPr lang="ru-RU" sz="3600" b="1" dirty="0">
              <a:solidFill>
                <a:srgbClr val="B80023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0824" y="6453336"/>
            <a:ext cx="3600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ответ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" name="Picture 2" descr="D:\мама\разные картинки\картинки-фото\spence1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2135305" cy="1418760"/>
          </a:xfrm>
          <a:prstGeom prst="rect">
            <a:avLst/>
          </a:prstGeom>
          <a:noFill/>
        </p:spPr>
      </p:pic>
      <p:pic>
        <p:nvPicPr>
          <p:cNvPr id="83" name="Picture 2" descr="D:\мама\разные картинки\картинки-фото\spence1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844824"/>
            <a:ext cx="2135305" cy="1418760"/>
          </a:xfrm>
          <a:prstGeom prst="rect">
            <a:avLst/>
          </a:prstGeom>
          <a:noFill/>
        </p:spPr>
      </p:pic>
      <p:pic>
        <p:nvPicPr>
          <p:cNvPr id="3076" name="Picture 4" descr="C:\Users\Компьютер\Desktop\скачанные файлы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81199"/>
            <a:ext cx="2010717" cy="1380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320186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8" grpId="0"/>
      <p:bldP spid="19" grpId="0"/>
      <p:bldP spid="20" grpId="0" animBg="1"/>
      <p:bldP spid="22" grpId="0" animBg="1"/>
      <p:bldP spid="35" grpId="0" animBg="1"/>
      <p:bldP spid="36" grpId="0" animBg="1"/>
      <p:bldP spid="37" grpId="0" animBg="1"/>
      <p:bldP spid="50" grpId="0" animBg="1"/>
      <p:bldP spid="2" grpId="0" animBg="1"/>
      <p:bldP spid="80" grpId="0"/>
      <p:bldP spid="81" grpId="0"/>
      <p:bldP spid="7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21576</TotalTime>
  <Words>1036</Words>
  <Application>Microsoft Office PowerPoint</Application>
  <PresentationFormat>Экран (4:3)</PresentationFormat>
  <Paragraphs>343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1 класс. Тема 2.</dc:title>
  <dc:subject>Решение задач на увеличение (уменьшение) числа на несколько единиц и разностное сравнение.</dc:subject>
  <dc:creator>Свербиненко  Ольга</dc:creator>
  <cp:lastModifiedBy>Компьютер</cp:lastModifiedBy>
  <cp:revision>2256</cp:revision>
  <dcterms:created xsi:type="dcterms:W3CDTF">2014-06-14T04:26:48Z</dcterms:created>
  <dcterms:modified xsi:type="dcterms:W3CDTF">2015-01-15T13:45:50Z</dcterms:modified>
</cp:coreProperties>
</file>