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9D6E0-E6FA-4F77-B7DA-DB193F436EF1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37E397-B0F6-4543-9236-75A8878477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140968"/>
            <a:ext cx="7416824" cy="3183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Подготовила учитель первой квалификационной категории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      МБОУ </a:t>
            </a:r>
            <a:r>
              <a:rPr lang="ru-RU" sz="2000" dirty="0" smtClean="0"/>
              <a:t>ООШ №</a:t>
            </a:r>
            <a:r>
              <a:rPr lang="ru-RU" sz="2000" dirty="0" smtClean="0"/>
              <a:t>18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Козина Елена </a:t>
            </a:r>
            <a:r>
              <a:rPr lang="ru-RU" sz="2000" dirty="0" smtClean="0"/>
              <a:t>Павловна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город Ковров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Перспективная начальная школа                 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959521" cy="26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Муниципальное образование Гагаринское в городе Москве - Нов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6203"/>
            <a:ext cx="2592288" cy="20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18570"/>
            <a:ext cx="47434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4. Не ругайте, а тем более не оскорбляйте ребенка, особенно в присутствии посторонних.</a:t>
            </a:r>
          </a:p>
          <a:p>
            <a:pPr marL="0" indent="0">
              <a:buNone/>
            </a:pPr>
            <a:r>
              <a:rPr lang="ru-RU" dirty="0" smtClean="0"/>
              <a:t>Уважайте чувства и мнение ребенка. На жалобы со стороны окружающих, даже воспитателя или учителя, отвечайте: «Спасибо, мы дома, обязательно поговорим на эту тему». Помните педагогический закон воспитания: доверять, не считать плохим, верить в успех и способности («ты можешь», «у тебя обязательно получится», «я в тебя верю»).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5. Научите ребенка делиться своими проблемами.</a:t>
            </a:r>
          </a:p>
          <a:p>
            <a:pPr marL="0" indent="0">
              <a:buNone/>
            </a:pPr>
            <a:r>
              <a:rPr lang="ru-RU" dirty="0" smtClean="0"/>
              <a:t>Обсуждайте с ним конфликтные ситуации, возникшие в общении ребенка со сверстниками или взрослыми. Искренне интересуйтесь его мнением, только так вы сможете сформировать у него правильную жизненную позицию. Постарайтесь разобраться объективно: не считайте всегда правым своего ребенка и неправым другого и наоборот.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6. Чаще разговаривайте с ребенком.</a:t>
            </a:r>
          </a:p>
          <a:p>
            <a:pPr marL="0" indent="0">
              <a:buNone/>
            </a:pPr>
            <a:r>
              <a:rPr lang="ru-RU" dirty="0" smtClean="0"/>
              <a:t>Развитие речи – залог хорошей учебы. Были в театре (цирке, кино) – пусть расскажет, что ему больше всего понравилось. Слушайте внимательно, задавайте вопросы, чтобы ребенок чувствовал, что вам это действительно интересно. Вместе придумывайте самые разные фантастические истории - о предметах, вещах, явлениях природы. Ваш ребенок должен быть фантазером.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7. Отвечайте на каждый вопрос ребенка.</a:t>
            </a:r>
          </a:p>
          <a:p>
            <a:pPr marL="0" indent="0">
              <a:buNone/>
            </a:pPr>
            <a:r>
              <a:rPr lang="ru-RU" sz="1200" dirty="0" smtClean="0"/>
              <a:t>Только в этом случае его познавательный интерес никогда не иссякнет. В то же время чаще прибегайте к справочной литературе («Давай вместе посмотрим в словаре, энциклопедии»), приучайте детей пользоваться самостоятельно справочниками и энциклопедиями, а не ждать всегда вашего ответа.</a:t>
            </a:r>
          </a:p>
          <a:p>
            <a:r>
              <a:rPr lang="ru-RU" sz="1200" dirty="0" smtClean="0"/>
              <a:t>8. Постарайтесь хоть иногда смотреть на мир глазами вашего ребенка. </a:t>
            </a:r>
          </a:p>
          <a:p>
            <a:pPr marL="0" indent="0">
              <a:buNone/>
            </a:pPr>
            <a:r>
              <a:rPr lang="ru-RU" sz="1200" dirty="0" smtClean="0"/>
              <a:t>Видеть мир глазами другого – основа взаимопонимания. А это означает – считаться с индивидуальностью ребенка, знать, что все люди разные и имеют право быть такими!</a:t>
            </a:r>
          </a:p>
          <a:p>
            <a:pPr marL="0" indent="0">
              <a:buNone/>
            </a:pPr>
            <a:r>
              <a:rPr lang="ru-RU" sz="1200" dirty="0" smtClean="0"/>
              <a:t> </a:t>
            </a:r>
          </a:p>
          <a:p>
            <a:r>
              <a:rPr lang="ru-RU" sz="1200" dirty="0" smtClean="0"/>
              <a:t>9. Чаще хвалите, восхищайтесь вашим ребенком.</a:t>
            </a:r>
          </a:p>
          <a:p>
            <a:pPr marL="0" indent="0">
              <a:buNone/>
            </a:pPr>
            <a:r>
              <a:rPr lang="ru-RU" sz="1200" dirty="0" smtClean="0"/>
              <a:t>На жалобы о том, что что-то не получается, отвечайте: «Получится обязательно, только нужно еще несколько раз попробовать». Формируйте высокий уровень притязаний. И сами верьте, что ваш ребенок может все, нужно только чуть-чуть ему помочь Хвалите словом, улыбкой, лаской и нежностью, а не отделывайтесь такого рода поощрениями, как покупка новой игрушки или сладости.</a:t>
            </a:r>
          </a:p>
          <a:p>
            <a:pPr marL="0" indent="0">
              <a:buNone/>
            </a:pPr>
            <a:r>
              <a:rPr lang="ru-RU" sz="1200" dirty="0" smtClean="0"/>
              <a:t> </a:t>
            </a:r>
          </a:p>
          <a:p>
            <a:r>
              <a:rPr lang="ru-RU" sz="1200" dirty="0" smtClean="0"/>
              <a:t>10. Не стройте ваши взаимоотношения на запретах.</a:t>
            </a:r>
          </a:p>
          <a:p>
            <a:pPr marL="0" indent="0">
              <a:buNone/>
            </a:pPr>
            <a:r>
              <a:rPr lang="ru-RU" sz="1200" dirty="0" smtClean="0"/>
              <a:t>Согласитесь, что они не всегда разумны. Всегда объясняйте причины, обоснованность ваших требований, если возможно, предложите альтернативный вариант. Уважение к ребенку сейчас – фундамент уважительного отношения к нему в настоящем и будущем. Никогда не пользуйтесь формулировкой «если …, то …» (Если уберешь свои вещи, разрешу смотреть телевизор!), это пагубно влияет на воспитание личности – ребенок принимает позицию «Ты – мне, я – тебе».</a:t>
            </a:r>
          </a:p>
          <a:p>
            <a:pPr marL="0" indent="0">
              <a:buNone/>
            </a:pPr>
            <a:r>
              <a:rPr lang="ru-RU" sz="1200" dirty="0" smtClean="0"/>
              <a:t> 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              Желаю </a:t>
            </a:r>
            <a:r>
              <a:rPr lang="ru-RU" dirty="0" smtClean="0">
                <a:solidFill>
                  <a:srgbClr val="FF0000"/>
                </a:solidFill>
              </a:rPr>
              <a:t>удачи!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Как быстро летит время! Еще вчера ваш малыш едва стоял на ногах и лепетал на своем, только ему понятном, языке, а завтра он станет первоклассником. Дорогие родители! Желаю вам запастись железным терпением, вспомнить себя, когда вы первый раз должны были пойти в школу, и прочувствовать на себе все то, что чувствует сейчас ваш ребенок. Помогите ему сделать свой первый шаг в новую жизнь, не оставляйте один на один со своими чувствами и проблемами. Пусть 1-ое сентября станет для вас и вашего ребенка самым радостным, самым светлым и самым запомнившимся днем в жизни!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2232248" cy="18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Школа ребенку должна обязательно приносить радость. К этому обязывает не только гуманное отношение к детям, но и забота об успешности учебной деятельности.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51615"/>
            <a:ext cx="2575173" cy="26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Наша школьная стр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3900"/>
            <a:ext cx="489654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Это программа развития и личностно-ориентированного </a:t>
            </a:r>
            <a:r>
              <a:rPr lang="ru-RU" sz="1600" b="1" dirty="0" err="1" smtClean="0">
                <a:solidFill>
                  <a:schemeClr val="tx1"/>
                </a:solidFill>
              </a:rPr>
              <a:t>обучения,совершенствования</a:t>
            </a:r>
            <a:r>
              <a:rPr lang="ru-RU" sz="1600" b="1" dirty="0" smtClean="0">
                <a:solidFill>
                  <a:schemeClr val="tx1"/>
                </a:solidFill>
              </a:rPr>
              <a:t> всех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сторон личности </a:t>
            </a:r>
            <a:r>
              <a:rPr lang="ru-RU" sz="1600" b="1" dirty="0" err="1" smtClean="0">
                <a:solidFill>
                  <a:schemeClr val="tx1"/>
                </a:solidFill>
              </a:rPr>
              <a:t>ребёнка,фундамент</a:t>
            </a:r>
            <a:r>
              <a:rPr lang="ru-RU" sz="1600" b="1" dirty="0" smtClean="0">
                <a:solidFill>
                  <a:schemeClr val="tx1"/>
                </a:solidFill>
              </a:rPr>
              <a:t> для дальнейшего усвоения прочных и крепких знаний.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912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УМК «Перспективная начальная школа» подготовлен с учётом всех требований к ребёнку XXI века. Здесь применён очень интересный подход к подаче материала, более интересно для младшего школьника раскрыты темы занятий. Очень много </a:t>
            </a:r>
            <a:r>
              <a:rPr lang="ru-RU" b="1" dirty="0" err="1" smtClean="0"/>
              <a:t>креативного</a:t>
            </a:r>
            <a:r>
              <a:rPr lang="ru-RU" b="1" dirty="0" smtClean="0"/>
              <a:t> материала, подталкивающего детей к творчеству. </a:t>
            </a:r>
          </a:p>
          <a:p>
            <a:r>
              <a:rPr lang="ru-RU" b="1" dirty="0" smtClean="0"/>
              <a:t>«Перспективная начальная школа» с самого начала приучает своих воспитанников работать со всевозможными словарями и самостоятельно искать информацию в самих </a:t>
            </a:r>
            <a:r>
              <a:rPr lang="ru-RU" b="1" dirty="0" err="1" smtClean="0"/>
              <a:t>учебниках,и,выполняя</a:t>
            </a:r>
            <a:r>
              <a:rPr lang="ru-RU" b="1" dirty="0" smtClean="0"/>
              <a:t> </a:t>
            </a:r>
            <a:r>
              <a:rPr lang="ru-RU" b="1" dirty="0" err="1" smtClean="0"/>
              <a:t>задания,дети</a:t>
            </a:r>
            <a:r>
              <a:rPr lang="ru-RU" b="1" dirty="0" smtClean="0"/>
              <a:t> просто вынуждены заглянуть туда несколько раз за урок.</a:t>
            </a:r>
          </a:p>
          <a:p>
            <a:endParaRPr lang="ru-RU" b="1" dirty="0" smtClean="0"/>
          </a:p>
          <a:p>
            <a:r>
              <a:rPr lang="ru-RU" b="1" dirty="0" smtClean="0"/>
              <a:t>Более 240 тысяч детей сегодня учатся по этой программе.</a:t>
            </a:r>
          </a:p>
          <a:p>
            <a:r>
              <a:rPr lang="ru-RU" b="1" dirty="0" smtClean="0"/>
              <a:t>Задания в учебниках направлены на активизацию познавательной </a:t>
            </a:r>
            <a:r>
              <a:rPr lang="ru-RU" b="1" dirty="0" err="1" smtClean="0"/>
              <a:t>деятельности,развитие</a:t>
            </a:r>
            <a:r>
              <a:rPr lang="ru-RU" b="1" dirty="0" smtClean="0"/>
              <a:t> самостоятельности и инициативы в </a:t>
            </a:r>
            <a:r>
              <a:rPr lang="ru-RU" b="1" dirty="0" err="1" smtClean="0"/>
              <a:t>обучении,формирование</a:t>
            </a:r>
            <a:r>
              <a:rPr lang="ru-RU" b="1" dirty="0" smtClean="0"/>
              <a:t> сознательного интереса к предмету!</a:t>
            </a:r>
          </a:p>
          <a:p>
            <a:r>
              <a:rPr lang="ru-RU" b="1" dirty="0" smtClean="0"/>
              <a:t>Ребёнок </a:t>
            </a:r>
            <a:r>
              <a:rPr lang="ru-RU" b="1" dirty="0" err="1" smtClean="0"/>
              <a:t>чувствует,что</a:t>
            </a:r>
            <a:r>
              <a:rPr lang="ru-RU" b="1" dirty="0" smtClean="0"/>
              <a:t> умение-это радость малых открытий.</a:t>
            </a:r>
          </a:p>
          <a:p>
            <a:r>
              <a:rPr lang="ru-RU" b="1" dirty="0" smtClean="0"/>
              <a:t>УМК «Перспективная </a:t>
            </a:r>
            <a:r>
              <a:rPr lang="ru-RU" b="1" dirty="0" err="1" smtClean="0"/>
              <a:t>нач.школа</a:t>
            </a:r>
            <a:r>
              <a:rPr lang="ru-RU" b="1" dirty="0" smtClean="0"/>
              <a:t>» добивается хороших результатов обучения </a:t>
            </a:r>
            <a:r>
              <a:rPr lang="ru-RU" b="1" dirty="0" err="1" smtClean="0"/>
              <a:t>чте</a:t>
            </a:r>
            <a:r>
              <a:rPr lang="ru-RU" b="1" dirty="0" smtClean="0"/>
              <a:t>-</a:t>
            </a:r>
          </a:p>
          <a:p>
            <a:r>
              <a:rPr lang="ru-RU" b="1" dirty="0" err="1" smtClean="0"/>
              <a:t>нию,письму,счёту.Дети</a:t>
            </a:r>
            <a:r>
              <a:rPr lang="ru-RU" b="1" dirty="0" smtClean="0"/>
              <a:t> быстрее осваивают навык беглого </a:t>
            </a:r>
            <a:r>
              <a:rPr lang="ru-RU" b="1" dirty="0" err="1" smtClean="0"/>
              <a:t>чтения,письма</a:t>
            </a:r>
            <a:r>
              <a:rPr lang="ru-RU" b="1" dirty="0" smtClean="0"/>
              <a:t> и решение логических упражнений не вызывает у учащихся затруднений.</a:t>
            </a:r>
          </a:p>
          <a:p>
            <a:pPr lvl="1"/>
            <a:r>
              <a:rPr lang="ru-RU" b="1" dirty="0" smtClean="0"/>
              <a:t>УМК построен по принципу усложнения  учебного материала ,много интересных творческих </a:t>
            </a:r>
            <a:r>
              <a:rPr lang="ru-RU" b="1" dirty="0" err="1" smtClean="0"/>
              <a:t>заданий,развивающих</a:t>
            </a:r>
            <a:r>
              <a:rPr lang="ru-RU" b="1" dirty="0" smtClean="0"/>
              <a:t> мышление и память ребёнка.</a:t>
            </a:r>
          </a:p>
          <a:p>
            <a:r>
              <a:rPr lang="ru-RU" b="1" dirty="0" smtClean="0"/>
              <a:t>Знания полученные в начальной школе позволят перейти в среднюю школу с большим багажом всех необходимых знаний для дальнейшего обучения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Миссия </a:t>
            </a:r>
            <a:r>
              <a:rPr lang="ru-RU" dirty="0" err="1" smtClean="0">
                <a:solidFill>
                  <a:srgbClr val="FF0000"/>
                </a:solidFill>
              </a:rPr>
              <a:t>прграммы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: каждому ребенку образование высокого качества, способствующее проявлению и развитию его индивидуальности. </a:t>
            </a:r>
            <a:r>
              <a:rPr lang="ru-RU" dirty="0" smtClean="0">
                <a:solidFill>
                  <a:srgbClr val="FF0000"/>
                </a:solidFill>
              </a:rPr>
              <a:t>Цель программы</a:t>
            </a:r>
            <a:r>
              <a:rPr lang="ru-RU" dirty="0" smtClean="0"/>
              <a:t>: эффективно содействовать актуализации, развитию и проявлению ребенком своих личностных качеств, формированию его индивидуальности, </a:t>
            </a:r>
            <a:r>
              <a:rPr lang="ru-RU" dirty="0" err="1" smtClean="0"/>
              <a:t>субъектности</a:t>
            </a:r>
            <a:r>
              <a:rPr lang="ru-RU" dirty="0" smtClean="0"/>
              <a:t>, способности к нравственной и творческой реализации своих возможностей.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Основные задачи: </a:t>
            </a:r>
            <a:r>
              <a:rPr lang="ru-RU" dirty="0" smtClean="0"/>
              <a:t>осуществлять воспитание, обучение, развитие учащихся в единой личностно-ориентированной системе, участвовать в построении Школы самовыражения личности; Особое внимание вопросам охраны здоровья младших школьников .Расширять образовательное пространство для разных категорий учащихся 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перспективной </a:t>
            </a:r>
            <a:r>
              <a:rPr lang="ru-RU" dirty="0" err="1" smtClean="0"/>
              <a:t>нач</a:t>
            </a:r>
            <a:r>
              <a:rPr lang="ru-RU" dirty="0" smtClean="0"/>
              <a:t>. школы.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1.Принцип </a:t>
            </a:r>
            <a:r>
              <a:rPr lang="ru-RU" dirty="0" smtClean="0"/>
              <a:t>непрерывного развития каждого ребёнка в условиях </a:t>
            </a:r>
            <a:r>
              <a:rPr lang="ru-RU" dirty="0" err="1" smtClean="0"/>
              <a:t>обучения,идущего</a:t>
            </a:r>
            <a:r>
              <a:rPr lang="ru-RU" dirty="0" smtClean="0"/>
              <a:t> впереди развития.</a:t>
            </a:r>
          </a:p>
          <a:p>
            <a:r>
              <a:rPr lang="ru-RU" dirty="0" smtClean="0"/>
              <a:t>2.Принцип целостности образа мира.</a:t>
            </a:r>
          </a:p>
          <a:p>
            <a:r>
              <a:rPr lang="ru-RU" dirty="0" smtClean="0"/>
              <a:t>3.Принцип практической направленности предусматривает формирование универсальных учебных действий.</a:t>
            </a:r>
          </a:p>
          <a:p>
            <a:r>
              <a:rPr lang="ru-RU" dirty="0" smtClean="0"/>
              <a:t>4.Принцип учёта индивидуальных возможностей и способностей школьников.</a:t>
            </a:r>
          </a:p>
          <a:p>
            <a:r>
              <a:rPr lang="ru-RU" dirty="0" smtClean="0"/>
              <a:t>5.Принцип прочности и наглядности.</a:t>
            </a:r>
          </a:p>
          <a:p>
            <a:r>
              <a:rPr lang="ru-RU" dirty="0" smtClean="0"/>
              <a:t>6.Принцип </a:t>
            </a:r>
            <a:r>
              <a:rPr lang="ru-RU" dirty="0" err="1" smtClean="0"/>
              <a:t>охраны,укрепления</a:t>
            </a:r>
            <a:r>
              <a:rPr lang="ru-RU" dirty="0" smtClean="0"/>
              <a:t>  физического здоровья ребёнка. 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подготовить к школе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Ранец,тетради,ручки,карандаши,линейки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альбомы для </a:t>
            </a:r>
            <a:r>
              <a:rPr lang="ru-RU" dirty="0" err="1" smtClean="0"/>
              <a:t>рисования,краски,кисти,цветную</a:t>
            </a:r>
            <a:r>
              <a:rPr lang="ru-RU" dirty="0" smtClean="0"/>
              <a:t> </a:t>
            </a:r>
            <a:r>
              <a:rPr lang="ru-RU" dirty="0" err="1" smtClean="0"/>
              <a:t>бумагу,картон,обложки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книг и </a:t>
            </a:r>
            <a:r>
              <a:rPr lang="ru-RU" dirty="0" err="1" smtClean="0"/>
              <a:t>тетрадей,школьную</a:t>
            </a:r>
            <a:r>
              <a:rPr lang="ru-RU" dirty="0" smtClean="0"/>
              <a:t> </a:t>
            </a:r>
            <a:r>
              <a:rPr lang="ru-RU" dirty="0" err="1" smtClean="0"/>
              <a:t>форму,сменную</a:t>
            </a:r>
            <a:r>
              <a:rPr lang="ru-RU" dirty="0" smtClean="0"/>
              <a:t> </a:t>
            </a:r>
            <a:r>
              <a:rPr lang="ru-RU" dirty="0" err="1" smtClean="0"/>
              <a:t>обувь,спортивный</a:t>
            </a:r>
            <a:r>
              <a:rPr lang="ru-RU" dirty="0" smtClean="0"/>
              <a:t> костюм.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школы.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1.Справка о состоянии здоровья.</a:t>
            </a:r>
          </a:p>
          <a:p>
            <a:r>
              <a:rPr lang="ru-RU" dirty="0" smtClean="0"/>
              <a:t>2.Мед.карта.</a:t>
            </a:r>
          </a:p>
          <a:p>
            <a:r>
              <a:rPr lang="ru-RU" dirty="0" smtClean="0"/>
              <a:t>3.Копия свидетельства о рождении.</a:t>
            </a:r>
          </a:p>
          <a:p>
            <a:r>
              <a:rPr lang="ru-RU" dirty="0" smtClean="0"/>
              <a:t>4.Копию </a:t>
            </a:r>
            <a:r>
              <a:rPr lang="ru-RU" dirty="0" err="1" smtClean="0"/>
              <a:t>мед.страхового</a:t>
            </a:r>
            <a:r>
              <a:rPr lang="ru-RU" dirty="0" smtClean="0"/>
              <a:t> полиса.</a:t>
            </a:r>
          </a:p>
          <a:p>
            <a:r>
              <a:rPr lang="ru-RU" dirty="0" smtClean="0"/>
              <a:t>5.Заявление на имя директора.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Отзывы о программе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«Мой старший сын отучился по такой программе. Если в ваших учебниках есть где Маша учит своего брата Мишу , то это именно наша программа. Там еще первые 3 года им помогает </a:t>
            </a:r>
            <a:r>
              <a:rPr lang="ru-RU" dirty="0" err="1" smtClean="0"/>
              <a:t>Анишит-Йокоп</a:t>
            </a:r>
            <a:r>
              <a:rPr lang="ru-RU" dirty="0" smtClean="0"/>
              <a:t>(тишина-покой). Сначала мне показался полный дурдом. К концу 1 </a:t>
            </a:r>
            <a:r>
              <a:rPr lang="ru-RU" dirty="0" err="1" smtClean="0"/>
              <a:t>кл</a:t>
            </a:r>
            <a:r>
              <a:rPr lang="ru-RU" dirty="0" smtClean="0"/>
              <a:t>. стали видны успехи. Программа не самая легкая. НО... к 4 </a:t>
            </a:r>
            <a:r>
              <a:rPr lang="ru-RU" dirty="0" err="1" smtClean="0"/>
              <a:t>кл</a:t>
            </a:r>
            <a:r>
              <a:rPr lang="ru-RU" dirty="0" smtClean="0"/>
              <a:t>. я увидела несомненные успехи. Уровень выше, чем по обычной программе. Дети довольно быстро все усваивали. То что мой сын проходил во 2 </a:t>
            </a:r>
            <a:r>
              <a:rPr lang="ru-RU" dirty="0" err="1" smtClean="0"/>
              <a:t>кл</a:t>
            </a:r>
            <a:r>
              <a:rPr lang="ru-RU" dirty="0" smtClean="0"/>
              <a:t>. остальные проходили в середине 3-его. В 4кл. они занимались почти все время повторением пройденного и закреплением материала. Наша учительница при стаже 30 лет впервые вела эту программу».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заповедей родителям: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Начинайте «забывать» о том, что ваш ребенок маленький. </a:t>
            </a:r>
          </a:p>
          <a:p>
            <a:pPr marL="0" indent="0">
              <a:buNone/>
            </a:pPr>
            <a:r>
              <a:rPr lang="ru-RU" dirty="0" smtClean="0"/>
              <a:t>Дайте ему посильную работу в доме, определите круг его обязанностей. Сделайте это мягко: «Какой ты у нас большой, мы уже можем доверить тебе помыть посуду (вымыть пол, вытереть пыль, вынести ведро и т.д.)».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2. Определите общие интересы.</a:t>
            </a:r>
          </a:p>
          <a:p>
            <a:pPr marL="0" indent="0">
              <a:buNone/>
            </a:pPr>
            <a:r>
              <a:rPr lang="ru-RU" dirty="0" smtClean="0"/>
              <a:t>Это могут быть познавательные (любимые мультфильмы, сказки, игры), так и жизненные интересы (обсуждение семейных проблем). Участвуйте в любимых занятиях своих детей, проводите с ними свободное время не «рядом», а «вместе». Для этого достаточно посмотреть вместе фильм, поиграть «в солдатики», построить крепость из снега, поговорить на волнующие ребенка темы. Не отказывайте детям в общении, дефицит общения – один из самых главных семейных пороков.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3. Приобщайте ребенка к экономическим проблемам семьи.</a:t>
            </a:r>
          </a:p>
          <a:p>
            <a:pPr marL="0" indent="0">
              <a:buNone/>
            </a:pPr>
            <a:r>
              <a:rPr lang="ru-RU" dirty="0" smtClean="0"/>
              <a:t>Постепенно приучайте его сравнивать цены, ориентироваться в семейном бюджете (например, дайте ему денег на мороженое, сравнив при этом цену на него и другой продукт). Ставьте в известность об отсутствии денег в семье, приглашайте за покупками в магазин.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817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Перспективная начальная школа                    </vt:lpstr>
      <vt:lpstr>Презентация PowerPoint</vt:lpstr>
      <vt:lpstr>Это программа развития и личностно-ориентированного обучения,совершенствования всех сторон личности ребёнка,фундамент для дальнейшего усвоения прочных и крепких знаний.</vt:lpstr>
      <vt:lpstr>Презентация PowerPoint</vt:lpstr>
      <vt:lpstr>Принципы перспективной нач. школы.</vt:lpstr>
      <vt:lpstr>Что подготовить к школе ?</vt:lpstr>
      <vt:lpstr>Документы для школы.</vt:lpstr>
      <vt:lpstr>Отзывы о программе</vt:lpstr>
      <vt:lpstr>10 заповедей родителям:</vt:lpstr>
      <vt:lpstr>Презентация PowerPoint</vt:lpstr>
      <vt:lpstr>Презентация PowerPoint</vt:lpstr>
      <vt:lpstr>              Желаю удачи!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Перспективная начальная школа</dc:title>
  <dc:creator>Алексей</dc:creator>
  <cp:lastModifiedBy>Елена Павловна</cp:lastModifiedBy>
  <cp:revision>41</cp:revision>
  <dcterms:created xsi:type="dcterms:W3CDTF">2013-01-11T10:52:58Z</dcterms:created>
  <dcterms:modified xsi:type="dcterms:W3CDTF">2014-12-29T15:43:45Z</dcterms:modified>
</cp:coreProperties>
</file>