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65" r:id="rId3"/>
    <p:sldId id="284" r:id="rId4"/>
    <p:sldId id="282" r:id="rId5"/>
    <p:sldId id="262" r:id="rId6"/>
    <p:sldId id="277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294" y="8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&#1050;&#1085;&#1080;&#1075;&#1072;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&#1050;&#1085;&#1080;&#1075;&#1072;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&#1050;&#1085;&#1080;&#1075;&#1072;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&#1050;&#1085;&#1080;&#1075;&#1072;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&#1050;&#1085;&#1080;&#1075;&#1072;1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&#1050;&#1085;&#1080;&#1075;&#1072;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4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[Книга1.xlsx]Лист1!$B$45</c:f>
              <c:strCache>
                <c:ptCount val="1"/>
                <c:pt idx="0">
                  <c:v>үлгерім 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[Книга1.xlsx]Лист1!$A$46:$A$53</c:f>
              <c:strCache>
                <c:ptCount val="8"/>
                <c:pt idx="0">
                  <c:v>Бижанова.М</c:v>
                </c:pt>
                <c:pt idx="1">
                  <c:v>Бекбергенова С.А</c:v>
                </c:pt>
                <c:pt idx="2">
                  <c:v>Жумагалиева Р.М</c:v>
                </c:pt>
                <c:pt idx="3">
                  <c:v>Қыдыр А.</c:v>
                </c:pt>
                <c:pt idx="4">
                  <c:v>Альсуеуова.Г.С.</c:v>
                </c:pt>
                <c:pt idx="5">
                  <c:v>Мұрынова Ә.О</c:v>
                </c:pt>
                <c:pt idx="6">
                  <c:v>Биманова.В.Т.</c:v>
                </c:pt>
                <c:pt idx="7">
                  <c:v>Амангалиева А.С.</c:v>
                </c:pt>
              </c:strCache>
            </c:strRef>
          </c:cat>
          <c:val>
            <c:numRef>
              <c:f>[Книга1.xlsx]Лист1!$B$46:$B$53</c:f>
              <c:numCache>
                <c:formatCode>General</c:formatCode>
                <c:ptCount val="8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</c:numCache>
            </c:numRef>
          </c:val>
        </c:ser>
        <c:ser>
          <c:idx val="1"/>
          <c:order val="1"/>
          <c:tx>
            <c:strRef>
              <c:f>[Книга1.xlsx]Лист1!$C$45</c:f>
              <c:strCache>
                <c:ptCount val="1"/>
                <c:pt idx="0">
                  <c:v>сапа</c:v>
                </c:pt>
              </c:strCache>
            </c:strRef>
          </c:tx>
          <c:dLbls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[Книга1.xlsx]Лист1!$A$46:$A$53</c:f>
              <c:strCache>
                <c:ptCount val="8"/>
                <c:pt idx="0">
                  <c:v>Бижанова.М</c:v>
                </c:pt>
                <c:pt idx="1">
                  <c:v>Бекбергенова С.А</c:v>
                </c:pt>
                <c:pt idx="2">
                  <c:v>Жумагалиева Р.М</c:v>
                </c:pt>
                <c:pt idx="3">
                  <c:v>Қыдыр А.</c:v>
                </c:pt>
                <c:pt idx="4">
                  <c:v>Альсуеуова.Г.С.</c:v>
                </c:pt>
                <c:pt idx="5">
                  <c:v>Мұрынова Ә.О</c:v>
                </c:pt>
                <c:pt idx="6">
                  <c:v>Биманова.В.Т.</c:v>
                </c:pt>
                <c:pt idx="7">
                  <c:v>Амангалиева А.С.</c:v>
                </c:pt>
              </c:strCache>
            </c:strRef>
          </c:cat>
          <c:val>
            <c:numRef>
              <c:f>[Книга1.xlsx]Лист1!$C$46:$C$53</c:f>
              <c:numCache>
                <c:formatCode>General</c:formatCode>
                <c:ptCount val="8"/>
                <c:pt idx="0">
                  <c:v>74</c:v>
                </c:pt>
                <c:pt idx="1">
                  <c:v>76</c:v>
                </c:pt>
                <c:pt idx="2">
                  <c:v>56</c:v>
                </c:pt>
                <c:pt idx="3">
                  <c:v>59</c:v>
                </c:pt>
                <c:pt idx="4">
                  <c:v>80</c:v>
                </c:pt>
                <c:pt idx="5">
                  <c:v>31</c:v>
                </c:pt>
                <c:pt idx="6">
                  <c:v>64</c:v>
                </c:pt>
                <c:pt idx="7">
                  <c:v>58</c:v>
                </c:pt>
              </c:numCache>
            </c:numRef>
          </c:val>
        </c:ser>
        <c:ser>
          <c:idx val="2"/>
          <c:order val="2"/>
          <c:tx>
            <c:strRef>
              <c:f>[Книга1.xlsx]Лист1!$D$45</c:f>
              <c:strCache>
                <c:ptCount val="1"/>
              </c:strCache>
            </c:strRef>
          </c:tx>
          <c:dLbls>
            <c:showVal val="1"/>
          </c:dLbls>
          <c:cat>
            <c:strRef>
              <c:f>[Книга1.xlsx]Лист1!$A$46:$A$53</c:f>
              <c:strCache>
                <c:ptCount val="8"/>
                <c:pt idx="0">
                  <c:v>Бижанова.М</c:v>
                </c:pt>
                <c:pt idx="1">
                  <c:v>Бекбергенова С.А</c:v>
                </c:pt>
                <c:pt idx="2">
                  <c:v>Жумагалиева Р.М</c:v>
                </c:pt>
                <c:pt idx="3">
                  <c:v>Қыдыр А.</c:v>
                </c:pt>
                <c:pt idx="4">
                  <c:v>Альсуеуова.Г.С.</c:v>
                </c:pt>
                <c:pt idx="5">
                  <c:v>Мұрынова Ә.О</c:v>
                </c:pt>
                <c:pt idx="6">
                  <c:v>Биманова.В.Т.</c:v>
                </c:pt>
                <c:pt idx="7">
                  <c:v>Амангалиева А.С.</c:v>
                </c:pt>
              </c:strCache>
            </c:strRef>
          </c:cat>
          <c:val>
            <c:numRef>
              <c:f>[Книга1.xlsx]Лист1!$D$46:$D$53</c:f>
              <c:numCache>
                <c:formatCode>General</c:formatCode>
                <c:ptCount val="8"/>
              </c:numCache>
            </c:numRef>
          </c:val>
        </c:ser>
        <c:dLbls>
          <c:showVal val="1"/>
        </c:dLbls>
        <c:gapWidth val="75"/>
        <c:shape val="cylinder"/>
        <c:axId val="65501056"/>
        <c:axId val="65502592"/>
        <c:axId val="0"/>
      </c:bar3DChart>
      <c:catAx>
        <c:axId val="6550105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5502592"/>
        <c:crosses val="autoZero"/>
        <c:auto val="1"/>
        <c:lblAlgn val="ctr"/>
        <c:lblOffset val="100"/>
      </c:catAx>
      <c:valAx>
        <c:axId val="65502592"/>
        <c:scaling>
          <c:orientation val="minMax"/>
        </c:scaling>
        <c:axPos val="l"/>
        <c:numFmt formatCode="General" sourceLinked="1"/>
        <c:majorTickMark val="none"/>
        <c:tickLblPos val="nextTo"/>
        <c:crossAx val="65501056"/>
        <c:crosses val="autoZero"/>
        <c:crossBetween val="between"/>
      </c:valAx>
    </c:plotArea>
    <c:legend>
      <c:legendPos val="b"/>
      <c:legendEntry>
        <c:idx val="2"/>
        <c:delete val="1"/>
      </c:legendEntry>
      <c:layout>
        <c:manualLayout>
          <c:xMode val="edge"/>
          <c:yMode val="edge"/>
          <c:x val="0.38344685039370102"/>
          <c:y val="0.91628280839894982"/>
          <c:w val="0.25203018372703412"/>
          <c:h val="8.3717191601049928E-2"/>
        </c:manualLayout>
      </c:layout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[Книга1.xlsx]Лист1!$B$65</c:f>
              <c:strCache>
                <c:ptCount val="1"/>
                <c:pt idx="0">
                  <c:v>үлгерім</c:v>
                </c:pt>
              </c:strCache>
            </c:strRef>
          </c:tx>
          <c:dLbls>
            <c:showVal val="1"/>
          </c:dLbls>
          <c:cat>
            <c:strRef>
              <c:f>[Книга1.xlsx]Лист1!$A$66:$A$71</c:f>
              <c:strCache>
                <c:ptCount val="6"/>
                <c:pt idx="0">
                  <c:v>2 а</c:v>
                </c:pt>
                <c:pt idx="1">
                  <c:v>2 ә</c:v>
                </c:pt>
                <c:pt idx="2">
                  <c:v>3  а                      </c:v>
                </c:pt>
                <c:pt idx="3">
                  <c:v>3 ә</c:v>
                </c:pt>
                <c:pt idx="4">
                  <c:v>4а</c:v>
                </c:pt>
                <c:pt idx="5">
                  <c:v>4 ә</c:v>
                </c:pt>
              </c:strCache>
            </c:strRef>
          </c:cat>
          <c:val>
            <c:numRef>
              <c:f>[Книга1.xlsx]Лист1!$B$66:$B$71</c:f>
              <c:numCache>
                <c:formatCode>General</c:formatCode>
                <c:ptCount val="6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</c:numCache>
            </c:numRef>
          </c:val>
        </c:ser>
        <c:ser>
          <c:idx val="1"/>
          <c:order val="1"/>
          <c:tx>
            <c:strRef>
              <c:f>[Книга1.xlsx]Лист1!$C$65</c:f>
              <c:strCache>
                <c:ptCount val="1"/>
                <c:pt idx="0">
                  <c:v>сапа</c:v>
                </c:pt>
              </c:strCache>
            </c:strRef>
          </c:tx>
          <c:dLbls>
            <c:showVal val="1"/>
          </c:dLbls>
          <c:cat>
            <c:strRef>
              <c:f>[Книга1.xlsx]Лист1!$A$66:$A$71</c:f>
              <c:strCache>
                <c:ptCount val="6"/>
                <c:pt idx="0">
                  <c:v>2 а</c:v>
                </c:pt>
                <c:pt idx="1">
                  <c:v>2 ә</c:v>
                </c:pt>
                <c:pt idx="2">
                  <c:v>3  а                      </c:v>
                </c:pt>
                <c:pt idx="3">
                  <c:v>3 ә</c:v>
                </c:pt>
                <c:pt idx="4">
                  <c:v>4а</c:v>
                </c:pt>
                <c:pt idx="5">
                  <c:v>4 ә</c:v>
                </c:pt>
              </c:strCache>
            </c:strRef>
          </c:cat>
          <c:val>
            <c:numRef>
              <c:f>[Книга1.xlsx]Лист1!$C$66:$C$71</c:f>
              <c:numCache>
                <c:formatCode>General</c:formatCode>
                <c:ptCount val="6"/>
                <c:pt idx="0">
                  <c:v>60</c:v>
                </c:pt>
                <c:pt idx="1">
                  <c:v>66</c:v>
                </c:pt>
                <c:pt idx="2">
                  <c:v>90</c:v>
                </c:pt>
                <c:pt idx="3">
                  <c:v>42</c:v>
                </c:pt>
                <c:pt idx="4">
                  <c:v>66</c:v>
                </c:pt>
                <c:pt idx="5">
                  <c:v>70</c:v>
                </c:pt>
              </c:numCache>
            </c:numRef>
          </c:val>
        </c:ser>
        <c:dLbls>
          <c:showVal val="1"/>
        </c:dLbls>
        <c:gapWidth val="75"/>
        <c:shape val="cylinder"/>
        <c:axId val="67167744"/>
        <c:axId val="67169280"/>
        <c:axId val="0"/>
      </c:bar3DChart>
      <c:catAx>
        <c:axId val="67167744"/>
        <c:scaling>
          <c:orientation val="minMax"/>
        </c:scaling>
        <c:axPos val="b"/>
        <c:majorTickMark val="none"/>
        <c:tickLblPos val="nextTo"/>
        <c:crossAx val="67169280"/>
        <c:crosses val="autoZero"/>
        <c:auto val="1"/>
        <c:lblAlgn val="ctr"/>
        <c:lblOffset val="100"/>
      </c:catAx>
      <c:valAx>
        <c:axId val="67169280"/>
        <c:scaling>
          <c:orientation val="minMax"/>
        </c:scaling>
        <c:axPos val="l"/>
        <c:numFmt formatCode="General" sourceLinked="1"/>
        <c:majorTickMark val="none"/>
        <c:tickLblPos val="nextTo"/>
        <c:crossAx val="67167744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4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үлгерім</c:v>
                </c:pt>
              </c:strCache>
            </c:strRef>
          </c:tx>
          <c:dLbls>
            <c:showVal val="1"/>
          </c:dLbls>
          <c:cat>
            <c:strRef>
              <c:f>Лист1!$A$2:$A$9</c:f>
              <c:strCache>
                <c:ptCount val="8"/>
                <c:pt idx="0">
                  <c:v>1 А</c:v>
                </c:pt>
                <c:pt idx="1">
                  <c:v>1 Ә</c:v>
                </c:pt>
                <c:pt idx="2">
                  <c:v>2 А</c:v>
                </c:pt>
                <c:pt idx="3">
                  <c:v>2 Ә</c:v>
                </c:pt>
                <c:pt idx="4">
                  <c:v>3 А</c:v>
                </c:pt>
                <c:pt idx="5">
                  <c:v>3 Ә</c:v>
                </c:pt>
                <c:pt idx="6">
                  <c:v>4 А</c:v>
                </c:pt>
                <c:pt idx="7">
                  <c:v>4 Ә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сапа</c:v>
                </c:pt>
              </c:strCache>
            </c:strRef>
          </c:tx>
          <c:dLbls>
            <c:showVal val="1"/>
          </c:dLbls>
          <c:cat>
            <c:strRef>
              <c:f>Лист1!$A$2:$A$9</c:f>
              <c:strCache>
                <c:ptCount val="8"/>
                <c:pt idx="0">
                  <c:v>1 А</c:v>
                </c:pt>
                <c:pt idx="1">
                  <c:v>1 Ә</c:v>
                </c:pt>
                <c:pt idx="2">
                  <c:v>2 А</c:v>
                </c:pt>
                <c:pt idx="3">
                  <c:v>2 Ә</c:v>
                </c:pt>
                <c:pt idx="4">
                  <c:v>3 А</c:v>
                </c:pt>
                <c:pt idx="5">
                  <c:v>3 Ә</c:v>
                </c:pt>
                <c:pt idx="6">
                  <c:v>4 А</c:v>
                </c:pt>
                <c:pt idx="7">
                  <c:v>4 Ә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74</c:v>
                </c:pt>
                <c:pt idx="1">
                  <c:v>76</c:v>
                </c:pt>
                <c:pt idx="2">
                  <c:v>64</c:v>
                </c:pt>
                <c:pt idx="3">
                  <c:v>81</c:v>
                </c:pt>
                <c:pt idx="4">
                  <c:v>100</c:v>
                </c:pt>
                <c:pt idx="5">
                  <c:v>52</c:v>
                </c:pt>
                <c:pt idx="6">
                  <c:v>70</c:v>
                </c:pt>
                <c:pt idx="7">
                  <c:v>76</c:v>
                </c:pt>
              </c:numCache>
            </c:numRef>
          </c:val>
        </c:ser>
        <c:dLbls>
          <c:showVal val="1"/>
        </c:dLbls>
        <c:shape val="cylinder"/>
        <c:axId val="67660032"/>
        <c:axId val="67674112"/>
        <c:axId val="0"/>
      </c:bar3DChart>
      <c:catAx>
        <c:axId val="67660032"/>
        <c:scaling>
          <c:orientation val="minMax"/>
        </c:scaling>
        <c:axPos val="b"/>
        <c:majorTickMark val="none"/>
        <c:tickLblPos val="nextTo"/>
        <c:crossAx val="67674112"/>
        <c:crosses val="autoZero"/>
        <c:auto val="1"/>
        <c:lblAlgn val="ctr"/>
        <c:lblOffset val="100"/>
      </c:catAx>
      <c:valAx>
        <c:axId val="67674112"/>
        <c:scaling>
          <c:orientation val="minMax"/>
        </c:scaling>
        <c:delete val="1"/>
        <c:axPos val="l"/>
        <c:numFmt formatCode="General" sourceLinked="1"/>
        <c:tickLblPos val="nextTo"/>
        <c:crossAx val="67660032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0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Лист1!$B$23</c:f>
              <c:strCache>
                <c:ptCount val="1"/>
                <c:pt idx="0">
                  <c:v>үлгерім</c:v>
                </c:pt>
              </c:strCache>
            </c:strRef>
          </c:tx>
          <c:dLbls>
            <c:txPr>
              <a:bodyPr/>
              <a:lstStyle/>
              <a:p>
                <a:pPr>
                  <a:defRPr sz="11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Лист1!$A$24:$A$31</c:f>
              <c:strCache>
                <c:ptCount val="8"/>
                <c:pt idx="0">
                  <c:v>1 А</c:v>
                </c:pt>
                <c:pt idx="1">
                  <c:v>1 Ә</c:v>
                </c:pt>
                <c:pt idx="2">
                  <c:v>2 А</c:v>
                </c:pt>
                <c:pt idx="3">
                  <c:v>2 Ә</c:v>
                </c:pt>
                <c:pt idx="4">
                  <c:v>3 А</c:v>
                </c:pt>
                <c:pt idx="5">
                  <c:v>3 Ә</c:v>
                </c:pt>
                <c:pt idx="6">
                  <c:v>4А</c:v>
                </c:pt>
                <c:pt idx="7">
                  <c:v>4 Ә</c:v>
                </c:pt>
              </c:strCache>
            </c:strRef>
          </c:cat>
          <c:val>
            <c:numRef>
              <c:f>Лист1!$B$24:$B$31</c:f>
              <c:numCache>
                <c:formatCode>General</c:formatCode>
                <c:ptCount val="8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</c:numCache>
            </c:numRef>
          </c:val>
        </c:ser>
        <c:ser>
          <c:idx val="1"/>
          <c:order val="1"/>
          <c:tx>
            <c:strRef>
              <c:f>Лист1!$C$23</c:f>
              <c:strCache>
                <c:ptCount val="1"/>
                <c:pt idx="0">
                  <c:v>сапа</c:v>
                </c:pt>
              </c:strCache>
            </c:strRef>
          </c:tx>
          <c:dLbls>
            <c:txPr>
              <a:bodyPr/>
              <a:lstStyle/>
              <a:p>
                <a:pPr>
                  <a:defRPr sz="11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Лист1!$A$24:$A$31</c:f>
              <c:strCache>
                <c:ptCount val="8"/>
                <c:pt idx="0">
                  <c:v>1 А</c:v>
                </c:pt>
                <c:pt idx="1">
                  <c:v>1 Ә</c:v>
                </c:pt>
                <c:pt idx="2">
                  <c:v>2 А</c:v>
                </c:pt>
                <c:pt idx="3">
                  <c:v>2 Ә</c:v>
                </c:pt>
                <c:pt idx="4">
                  <c:v>3 А</c:v>
                </c:pt>
                <c:pt idx="5">
                  <c:v>3 Ә</c:v>
                </c:pt>
                <c:pt idx="6">
                  <c:v>4А</c:v>
                </c:pt>
                <c:pt idx="7">
                  <c:v>4 Ә</c:v>
                </c:pt>
              </c:strCache>
            </c:strRef>
          </c:cat>
          <c:val>
            <c:numRef>
              <c:f>Лист1!$C$24:$C$31</c:f>
              <c:numCache>
                <c:formatCode>General</c:formatCode>
                <c:ptCount val="8"/>
                <c:pt idx="0">
                  <c:v>74</c:v>
                </c:pt>
                <c:pt idx="1">
                  <c:v>76</c:v>
                </c:pt>
                <c:pt idx="2">
                  <c:v>68</c:v>
                </c:pt>
                <c:pt idx="3">
                  <c:v>66</c:v>
                </c:pt>
                <c:pt idx="4">
                  <c:v>100</c:v>
                </c:pt>
                <c:pt idx="5">
                  <c:v>42</c:v>
                </c:pt>
                <c:pt idx="6">
                  <c:v>62</c:v>
                </c:pt>
                <c:pt idx="7">
                  <c:v>66</c:v>
                </c:pt>
              </c:numCache>
            </c:numRef>
          </c:val>
        </c:ser>
        <c:dLbls>
          <c:showVal val="1"/>
        </c:dLbls>
        <c:gapWidth val="75"/>
        <c:shape val="cylinder"/>
        <c:axId val="67688320"/>
        <c:axId val="67689856"/>
        <c:axId val="0"/>
      </c:bar3DChart>
      <c:catAx>
        <c:axId val="6768832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7689856"/>
        <c:crosses val="autoZero"/>
        <c:auto val="1"/>
        <c:lblAlgn val="ctr"/>
        <c:lblOffset val="100"/>
      </c:catAx>
      <c:valAx>
        <c:axId val="67689856"/>
        <c:scaling>
          <c:orientation val="minMax"/>
        </c:scaling>
        <c:axPos val="l"/>
        <c:numFmt formatCode="General" sourceLinked="1"/>
        <c:majorTickMark val="none"/>
        <c:tickLblPos val="nextTo"/>
        <c:crossAx val="67688320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0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Лист1!$B$55</c:f>
              <c:strCache>
                <c:ptCount val="1"/>
                <c:pt idx="0">
                  <c:v>үлгерім</c:v>
                </c:pt>
              </c:strCache>
            </c:strRef>
          </c:tx>
          <c:dLbls>
            <c:showVal val="1"/>
          </c:dLbls>
          <c:cat>
            <c:strRef>
              <c:f>Лист1!$A$56:$A$63</c:f>
              <c:strCache>
                <c:ptCount val="8"/>
                <c:pt idx="0">
                  <c:v>1А</c:v>
                </c:pt>
                <c:pt idx="1">
                  <c:v>1 Ә</c:v>
                </c:pt>
                <c:pt idx="2">
                  <c:v>2 А</c:v>
                </c:pt>
                <c:pt idx="3">
                  <c:v>2Ә</c:v>
                </c:pt>
                <c:pt idx="4">
                  <c:v>3А</c:v>
                </c:pt>
                <c:pt idx="5">
                  <c:v>3Ә</c:v>
                </c:pt>
                <c:pt idx="6">
                  <c:v>4А</c:v>
                </c:pt>
                <c:pt idx="7">
                  <c:v>4Ә</c:v>
                </c:pt>
              </c:strCache>
            </c:strRef>
          </c:cat>
          <c:val>
            <c:numRef>
              <c:f>Лист1!$B$56:$B$63</c:f>
              <c:numCache>
                <c:formatCode>General</c:formatCode>
                <c:ptCount val="8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</c:numCache>
            </c:numRef>
          </c:val>
        </c:ser>
        <c:ser>
          <c:idx val="1"/>
          <c:order val="1"/>
          <c:tx>
            <c:strRef>
              <c:f>Лист1!$C$55</c:f>
              <c:strCache>
                <c:ptCount val="1"/>
                <c:pt idx="0">
                  <c:v>сапа</c:v>
                </c:pt>
              </c:strCache>
            </c:strRef>
          </c:tx>
          <c:dLbls>
            <c:showVal val="1"/>
          </c:dLbls>
          <c:cat>
            <c:strRef>
              <c:f>Лист1!$A$56:$A$63</c:f>
              <c:strCache>
                <c:ptCount val="8"/>
                <c:pt idx="0">
                  <c:v>1А</c:v>
                </c:pt>
                <c:pt idx="1">
                  <c:v>1 Ә</c:v>
                </c:pt>
                <c:pt idx="2">
                  <c:v>2 А</c:v>
                </c:pt>
                <c:pt idx="3">
                  <c:v>2Ә</c:v>
                </c:pt>
                <c:pt idx="4">
                  <c:v>3А</c:v>
                </c:pt>
                <c:pt idx="5">
                  <c:v>3Ә</c:v>
                </c:pt>
                <c:pt idx="6">
                  <c:v>4А</c:v>
                </c:pt>
                <c:pt idx="7">
                  <c:v>4Ә</c:v>
                </c:pt>
              </c:strCache>
            </c:strRef>
          </c:cat>
          <c:val>
            <c:numRef>
              <c:f>Лист1!$C$56:$C$63</c:f>
              <c:numCache>
                <c:formatCode>General</c:formatCode>
                <c:ptCount val="8"/>
                <c:pt idx="0">
                  <c:v>81</c:v>
                </c:pt>
                <c:pt idx="1">
                  <c:v>83</c:v>
                </c:pt>
                <c:pt idx="2">
                  <c:v>68</c:v>
                </c:pt>
                <c:pt idx="3">
                  <c:v>81</c:v>
                </c:pt>
                <c:pt idx="4">
                  <c:v>96</c:v>
                </c:pt>
                <c:pt idx="5">
                  <c:v>63</c:v>
                </c:pt>
                <c:pt idx="6">
                  <c:v>62</c:v>
                </c:pt>
                <c:pt idx="7">
                  <c:v>68</c:v>
                </c:pt>
              </c:numCache>
            </c:numRef>
          </c:val>
        </c:ser>
        <c:dLbls>
          <c:showVal val="1"/>
        </c:dLbls>
        <c:shape val="cylinder"/>
        <c:axId val="67753472"/>
        <c:axId val="67755008"/>
        <c:axId val="0"/>
      </c:bar3DChart>
      <c:catAx>
        <c:axId val="67753472"/>
        <c:scaling>
          <c:orientation val="minMax"/>
        </c:scaling>
        <c:axPos val="b"/>
        <c:majorTickMark val="none"/>
        <c:tickLblPos val="nextTo"/>
        <c:crossAx val="67755008"/>
        <c:crosses val="autoZero"/>
        <c:auto val="1"/>
        <c:lblAlgn val="ctr"/>
        <c:lblOffset val="100"/>
      </c:catAx>
      <c:valAx>
        <c:axId val="67755008"/>
        <c:scaling>
          <c:orientation val="minMax"/>
        </c:scaling>
        <c:delete val="1"/>
        <c:axPos val="l"/>
        <c:numFmt formatCode="General" sourceLinked="1"/>
        <c:tickLblPos val="nextTo"/>
        <c:crossAx val="67753472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4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Лист1!$B$77</c:f>
              <c:strCache>
                <c:ptCount val="1"/>
                <c:pt idx="0">
                  <c:v>үлгерім</c:v>
                </c:pt>
              </c:strCache>
            </c:strRef>
          </c:tx>
          <c:dLbls>
            <c:showVal val="1"/>
          </c:dLbls>
          <c:cat>
            <c:strRef>
              <c:f>Лист1!$A$78:$A$90</c:f>
              <c:strCache>
                <c:ptCount val="12"/>
                <c:pt idx="0">
                  <c:v>2 а II</c:v>
                </c:pt>
                <c:pt idx="1">
                  <c:v>2а III</c:v>
                </c:pt>
                <c:pt idx="2">
                  <c:v>2Ә II</c:v>
                </c:pt>
                <c:pt idx="3">
                  <c:v>2ә III</c:v>
                </c:pt>
                <c:pt idx="4">
                  <c:v>3А II</c:v>
                </c:pt>
                <c:pt idx="5">
                  <c:v>3а III</c:v>
                </c:pt>
                <c:pt idx="6">
                  <c:v>3ә II</c:v>
                </c:pt>
                <c:pt idx="7">
                  <c:v>3ә III</c:v>
                </c:pt>
                <c:pt idx="8">
                  <c:v>4а II</c:v>
                </c:pt>
                <c:pt idx="9">
                  <c:v>4а III</c:v>
                </c:pt>
                <c:pt idx="10">
                  <c:v>4ә II</c:v>
                </c:pt>
                <c:pt idx="11">
                  <c:v>4ә III</c:v>
                </c:pt>
              </c:strCache>
            </c:strRef>
          </c:cat>
          <c:val>
            <c:numRef>
              <c:f>Лист1!$B$78:$B$90</c:f>
              <c:numCache>
                <c:formatCode>General</c:formatCode>
                <c:ptCount val="13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</c:numCache>
            </c:numRef>
          </c:val>
        </c:ser>
        <c:ser>
          <c:idx val="1"/>
          <c:order val="1"/>
          <c:tx>
            <c:strRef>
              <c:f>Лист1!$C$77</c:f>
              <c:strCache>
                <c:ptCount val="1"/>
                <c:pt idx="0">
                  <c:v>сапа</c:v>
                </c:pt>
              </c:strCache>
            </c:strRef>
          </c:tx>
          <c:dLbls>
            <c:showVal val="1"/>
          </c:dLbls>
          <c:cat>
            <c:strRef>
              <c:f>Лист1!$A$78:$A$90</c:f>
              <c:strCache>
                <c:ptCount val="12"/>
                <c:pt idx="0">
                  <c:v>2 а II</c:v>
                </c:pt>
                <c:pt idx="1">
                  <c:v>2а III</c:v>
                </c:pt>
                <c:pt idx="2">
                  <c:v>2Ә II</c:v>
                </c:pt>
                <c:pt idx="3">
                  <c:v>2ә III</c:v>
                </c:pt>
                <c:pt idx="4">
                  <c:v>3А II</c:v>
                </c:pt>
                <c:pt idx="5">
                  <c:v>3а III</c:v>
                </c:pt>
                <c:pt idx="6">
                  <c:v>3ә II</c:v>
                </c:pt>
                <c:pt idx="7">
                  <c:v>3ә III</c:v>
                </c:pt>
                <c:pt idx="8">
                  <c:v>4а II</c:v>
                </c:pt>
                <c:pt idx="9">
                  <c:v>4а III</c:v>
                </c:pt>
                <c:pt idx="10">
                  <c:v>4ә II</c:v>
                </c:pt>
                <c:pt idx="11">
                  <c:v>4ә III</c:v>
                </c:pt>
              </c:strCache>
            </c:strRef>
          </c:cat>
          <c:val>
            <c:numRef>
              <c:f>Лист1!$C$78:$C$90</c:f>
              <c:numCache>
                <c:formatCode>General</c:formatCode>
                <c:ptCount val="13"/>
                <c:pt idx="0">
                  <c:v>56</c:v>
                </c:pt>
                <c:pt idx="1">
                  <c:v>56</c:v>
                </c:pt>
                <c:pt idx="2">
                  <c:v>68</c:v>
                </c:pt>
                <c:pt idx="3">
                  <c:v>59</c:v>
                </c:pt>
                <c:pt idx="4">
                  <c:v>85</c:v>
                </c:pt>
                <c:pt idx="5">
                  <c:v>80</c:v>
                </c:pt>
                <c:pt idx="6">
                  <c:v>40</c:v>
                </c:pt>
                <c:pt idx="7">
                  <c:v>31</c:v>
                </c:pt>
                <c:pt idx="8">
                  <c:v>56</c:v>
                </c:pt>
                <c:pt idx="9">
                  <c:v>58</c:v>
                </c:pt>
                <c:pt idx="10">
                  <c:v>55</c:v>
                </c:pt>
                <c:pt idx="11">
                  <c:v>64</c:v>
                </c:pt>
              </c:numCache>
            </c:numRef>
          </c:val>
        </c:ser>
        <c:dLbls>
          <c:showVal val="1"/>
        </c:dLbls>
        <c:shape val="cylinder"/>
        <c:axId val="67820160"/>
        <c:axId val="68166016"/>
        <c:axId val="0"/>
      </c:bar3DChart>
      <c:catAx>
        <c:axId val="67820160"/>
        <c:scaling>
          <c:orientation val="minMax"/>
        </c:scaling>
        <c:axPos val="b"/>
        <c:majorTickMark val="none"/>
        <c:tickLblPos val="nextTo"/>
        <c:crossAx val="68166016"/>
        <c:crosses val="autoZero"/>
        <c:auto val="1"/>
        <c:lblAlgn val="ctr"/>
        <c:lblOffset val="100"/>
      </c:catAx>
      <c:valAx>
        <c:axId val="68166016"/>
        <c:scaling>
          <c:orientation val="minMax"/>
        </c:scaling>
        <c:delete val="1"/>
        <c:axPos val="l"/>
        <c:numFmt formatCode="General" sourceLinked="1"/>
        <c:majorTickMark val="none"/>
        <c:tickLblPos val="nextTo"/>
        <c:crossAx val="67820160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BA2C97-14CC-4E0B-959D-A888E5C4F9DD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070BB9-B31E-41F1-9F03-E71C7DEBB3E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14904-C443-4C8F-9BB9-D9A54FED091B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2FF7E-045B-4B61-AF88-A2F5BF427B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14904-C443-4C8F-9BB9-D9A54FED091B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2FF7E-045B-4B61-AF88-A2F5BF427B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14904-C443-4C8F-9BB9-D9A54FED091B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2FF7E-045B-4B61-AF88-A2F5BF427B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14904-C443-4C8F-9BB9-D9A54FED091B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2FF7E-045B-4B61-AF88-A2F5BF427B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14904-C443-4C8F-9BB9-D9A54FED091B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2FF7E-045B-4B61-AF88-A2F5BF427B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14904-C443-4C8F-9BB9-D9A54FED091B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2FF7E-045B-4B61-AF88-A2F5BF427B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14904-C443-4C8F-9BB9-D9A54FED091B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2FF7E-045B-4B61-AF88-A2F5BF427B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14904-C443-4C8F-9BB9-D9A54FED091B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2FF7E-045B-4B61-AF88-A2F5BF427B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14904-C443-4C8F-9BB9-D9A54FED091B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2FF7E-045B-4B61-AF88-A2F5BF427B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14904-C443-4C8F-9BB9-D9A54FED091B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2FF7E-045B-4B61-AF88-A2F5BF427B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14904-C443-4C8F-9BB9-D9A54FED091B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2FF7E-045B-4B61-AF88-A2F5BF427B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14904-C443-4C8F-9BB9-D9A54FED091B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2FF7E-045B-4B61-AF88-A2F5BF427B4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85728"/>
            <a:ext cx="935834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357290" y="357166"/>
            <a:ext cx="6429420" cy="3857651"/>
          </a:xfrm>
          <a:ln w="19050">
            <a:solidFill>
              <a:schemeClr val="tx1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kk-KZ" sz="4800" b="1" dirty="0" smtClean="0">
                <a:solidFill>
                  <a:schemeClr val="accent4">
                    <a:lumMod val="75000"/>
                  </a:schemeClr>
                </a:solidFill>
              </a:rPr>
              <a:t>Бастауыш класс</a:t>
            </a:r>
            <a:br>
              <a:rPr lang="kk-KZ" sz="48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kk-KZ" sz="4800" b="1" dirty="0" smtClean="0">
                <a:solidFill>
                  <a:schemeClr val="accent4">
                    <a:lumMod val="75000"/>
                  </a:schemeClr>
                </a:solidFill>
              </a:rPr>
              <a:t>3-тоқсан қорытындысы</a:t>
            </a:r>
            <a:endParaRPr lang="ru-RU" sz="48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357290" y="2071678"/>
            <a:ext cx="6357982" cy="500066"/>
          </a:xfrm>
        </p:spPr>
        <p:txBody>
          <a:bodyPr>
            <a:noAutofit/>
          </a:bodyPr>
          <a:lstStyle/>
          <a:p>
            <a:pPr algn="l"/>
            <a:endParaRPr lang="ru-RU" sz="36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Подзаголовок 3"/>
          <p:cNvSpPr txBox="1">
            <a:spLocks/>
          </p:cNvSpPr>
          <p:nvPr/>
        </p:nvSpPr>
        <p:spPr>
          <a:xfrm>
            <a:off x="1285852" y="3071810"/>
            <a:ext cx="7715304" cy="5000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Подзаголовок 3"/>
          <p:cNvSpPr txBox="1">
            <a:spLocks/>
          </p:cNvSpPr>
          <p:nvPr/>
        </p:nvSpPr>
        <p:spPr>
          <a:xfrm>
            <a:off x="1357290" y="3929066"/>
            <a:ext cx="6357982" cy="5000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Рисунок 6" descr="дум. реб_0.t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6248" y="5214950"/>
            <a:ext cx="1228725" cy="1428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35834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Заголовок 9"/>
          <p:cNvSpPr>
            <a:spLocks noGrp="1"/>
          </p:cNvSpPr>
          <p:nvPr>
            <p:ph type="title"/>
          </p:nvPr>
        </p:nvSpPr>
        <p:spPr>
          <a:xfrm>
            <a:off x="1928794" y="274638"/>
            <a:ext cx="5000660" cy="868346"/>
          </a:xfrm>
        </p:spPr>
        <p:txBody>
          <a:bodyPr>
            <a:noAutofit/>
          </a:bodyPr>
          <a:lstStyle/>
          <a:p>
            <a:endParaRPr lang="ru-RU" sz="2800" dirty="0"/>
          </a:p>
        </p:txBody>
      </p:sp>
      <p:sp>
        <p:nvSpPr>
          <p:cNvPr id="10" name="Заголовок 3"/>
          <p:cNvSpPr txBox="1">
            <a:spLocks/>
          </p:cNvSpPr>
          <p:nvPr/>
        </p:nvSpPr>
        <p:spPr>
          <a:xfrm>
            <a:off x="1571604" y="4500570"/>
            <a:ext cx="7000924" cy="17145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643042" y="285729"/>
            <a:ext cx="7043758" cy="64294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kk-KZ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3-тоқсан қорытындысы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785786" y="1285860"/>
          <a:ext cx="8072494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35834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686700" cy="1143000"/>
          </a:xfrm>
          <a:ln w="28575">
            <a:solidFill>
              <a:schemeClr val="tx1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kk-KZ" b="1" dirty="0" smtClean="0">
                <a:solidFill>
                  <a:schemeClr val="accent4">
                    <a:lumMod val="50000"/>
                  </a:schemeClr>
                </a:solidFill>
              </a:rPr>
              <a:t>Қазақ тілі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8" name="Chart 17"/>
          <p:cNvGraphicFramePr>
            <a:graphicFrameLocks noGrp="1"/>
          </p:cNvGraphicFramePr>
          <p:nvPr>
            <p:ph idx="1"/>
          </p:nvPr>
        </p:nvGraphicFramePr>
        <p:xfrm>
          <a:off x="1071538" y="1571612"/>
          <a:ext cx="7615262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35834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686700" cy="1143000"/>
          </a:xfrm>
          <a:ln w="28575">
            <a:solidFill>
              <a:schemeClr val="tx1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kk-KZ" b="1" dirty="0" smtClean="0">
                <a:solidFill>
                  <a:schemeClr val="accent4">
                    <a:lumMod val="50000"/>
                  </a:schemeClr>
                </a:solidFill>
              </a:rPr>
              <a:t>Әдебиеттік оқу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928662" y="1714488"/>
          <a:ext cx="7829576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2852"/>
            <a:ext cx="935834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686700" cy="1143000"/>
          </a:xfrm>
          <a:ln w="28575">
            <a:solidFill>
              <a:schemeClr val="tx1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kk-KZ" b="1" dirty="0" smtClean="0">
                <a:solidFill>
                  <a:schemeClr val="accent4">
                    <a:lumMod val="50000"/>
                  </a:schemeClr>
                </a:solidFill>
              </a:rPr>
              <a:t>Математика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1000100" y="1600200"/>
          <a:ext cx="76867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35834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686700" cy="1143000"/>
          </a:xfrm>
          <a:ln w="28575">
            <a:solidFill>
              <a:schemeClr val="tx1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kk-KZ" b="1" dirty="0" smtClean="0">
                <a:solidFill>
                  <a:schemeClr val="accent4">
                    <a:lumMod val="50000"/>
                  </a:schemeClr>
                </a:solidFill>
              </a:rPr>
              <a:t>Дүниетану   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428652"/>
            <a:ext cx="935834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4" descr="SCHOOL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1" y="5143512"/>
            <a:ext cx="1285884" cy="1543040"/>
          </a:xfrm>
          <a:prstGeom prst="rect">
            <a:avLst/>
          </a:prstGeom>
          <a:noFill/>
        </p:spPr>
      </p:pic>
      <p:sp>
        <p:nvSpPr>
          <p:cNvPr id="4" name="Заголовок 4"/>
          <p:cNvSpPr txBox="1">
            <a:spLocks/>
          </p:cNvSpPr>
          <p:nvPr/>
        </p:nvSpPr>
        <p:spPr>
          <a:xfrm>
            <a:off x="928662" y="274638"/>
            <a:ext cx="7758138" cy="654032"/>
          </a:xfrm>
          <a:prstGeom prst="rect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txBody>
          <a:bodyPr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2357422" y="1071546"/>
            <a:ext cx="4429156" cy="500066"/>
          </a:xfrm>
        </p:spPr>
        <p:txBody>
          <a:bodyPr>
            <a:noAutofit/>
          </a:bodyPr>
          <a:lstStyle/>
          <a:p>
            <a:endParaRPr lang="ru-RU" sz="2800" dirty="0"/>
          </a:p>
        </p:txBody>
      </p:sp>
      <p:sp>
        <p:nvSpPr>
          <p:cNvPr id="14" name="Заголовок 3"/>
          <p:cNvSpPr txBox="1">
            <a:spLocks/>
          </p:cNvSpPr>
          <p:nvPr/>
        </p:nvSpPr>
        <p:spPr>
          <a:xfrm>
            <a:off x="2857488" y="4500570"/>
            <a:ext cx="6115064" cy="17145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idx="1"/>
          </p:nvPr>
        </p:nvGraphicFramePr>
        <p:xfrm>
          <a:off x="1142976" y="1785926"/>
          <a:ext cx="7615262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theme/theme1.xml><?xml version="1.0" encoding="utf-8"?>
<a:theme xmlns:a="http://schemas.openxmlformats.org/drawingml/2006/main" name="Тема Office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962</TotalTime>
  <Words>12</Words>
  <Application>Microsoft Office PowerPoint</Application>
  <PresentationFormat>Экран 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Бастауыш класс 3-тоқсан қорытындысы</vt:lpstr>
      <vt:lpstr>Слайд 2</vt:lpstr>
      <vt:lpstr>Қазақ тілі</vt:lpstr>
      <vt:lpstr>Әдебиеттік оқу</vt:lpstr>
      <vt:lpstr>Математика</vt:lpstr>
      <vt:lpstr>Дүниетану   </vt:lpstr>
      <vt:lpstr>Слайд 7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Марина</dc:creator>
  <cp:lastModifiedBy>User</cp:lastModifiedBy>
  <cp:revision>106</cp:revision>
  <dcterms:created xsi:type="dcterms:W3CDTF">2012-11-03T10:02:16Z</dcterms:created>
  <dcterms:modified xsi:type="dcterms:W3CDTF">2014-03-28T16:21:50Z</dcterms:modified>
</cp:coreProperties>
</file>