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E5ED"/>
    <a:srgbClr val="FF99FF"/>
    <a:srgbClr val="FF0066"/>
    <a:srgbClr val="FBD9FB"/>
    <a:srgbClr val="FFFF00"/>
    <a:srgbClr val="AFFFAF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29" autoAdjust="0"/>
  </p:normalViewPr>
  <p:slideViewPr>
    <p:cSldViewPr>
      <p:cViewPr varScale="1">
        <p:scale>
          <a:sx n="67" d="100"/>
          <a:sy n="67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636EE-C211-4D90-B972-543312732776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5E993-1270-42DB-921F-8F28C0BEA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5E993-1270-42DB-921F-8F28C0BEAC8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100" dirty="0" smtClean="0"/>
              <a:t>Знак</a:t>
            </a:r>
            <a:r>
              <a:rPr lang="ru-RU" sz="1100" baseline="0" dirty="0" smtClean="0"/>
              <a:t> неравенства открывается щелчком мышки по числу слева; 3дм и 16см (3дм=30см) обсуждение, </a:t>
            </a:r>
            <a:r>
              <a:rPr lang="ru-RU" sz="1100" baseline="0" dirty="0" err="1" smtClean="0"/>
              <a:t>откр</a:t>
            </a:r>
            <a:r>
              <a:rPr lang="ru-RU" sz="1100" baseline="0" dirty="0" smtClean="0"/>
              <a:t>. прямоугольник внизу, потом знак </a:t>
            </a:r>
            <a:r>
              <a:rPr lang="en-US" sz="1100" baseline="0" dirty="0" smtClean="0"/>
              <a:t>&gt;.</a:t>
            </a:r>
            <a:r>
              <a:rPr lang="ru-RU" sz="1100" baseline="0" dirty="0" smtClean="0"/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5E993-1270-42DB-921F-8F28C0BEAC8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5E993-1270-42DB-921F-8F28C0BEAC8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B8162-DBB6-4E8C-B687-D76783BDF2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40C59-1796-4EDD-A3AD-55474754D8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7A3B5-0085-4558-BE0E-2702910DEC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7D406-0E3A-4E2C-9C66-8825D78123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A4F27-2792-4051-A4DB-5147DD636F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A89ED-4761-4979-B751-E37A109E5E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C7D2E-0F78-4114-92BA-9DEF0B19E7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4C68A-2644-4508-B26B-E6FAADD9C7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F7DA15-082C-4544-8346-D7109FB5FB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DE021-AC5B-4104-817D-F781DB7204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F6E96-B191-4E14-AE2B-27269D97CA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B4EEC3C-47D2-4BBC-825A-8135EEA4CD7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D:\&#1048;&#1056;&#1048;&#1053;&#1040;\ustnyi_sch&#1077;t2kl\&#1052;&#1072;&#1075;&#1080;&#1095;&#1077;&#1089;&#1082;&#1080;&#1077;%20&#1082;&#1074;&#1072;&#1076;&#1088;&#1072;&#1090;&#1099;.pptx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ru-RU" sz="6000" b="1" dirty="0" smtClean="0">
                <a:solidFill>
                  <a:srgbClr val="FFFF00"/>
                </a:solidFill>
              </a:rPr>
              <a:t>Устный счёт</a:t>
            </a:r>
            <a:br>
              <a:rPr lang="ru-RU" sz="6000" b="1" dirty="0" smtClean="0">
                <a:solidFill>
                  <a:srgbClr val="FFFF00"/>
                </a:solidFill>
              </a:rPr>
            </a:br>
            <a:r>
              <a:rPr lang="ru-RU" sz="6000" b="1" dirty="0" smtClean="0">
                <a:solidFill>
                  <a:srgbClr val="FFFF00"/>
                </a:solidFill>
              </a:rPr>
              <a:t>«Помоги Незнайке»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0166" y="3857628"/>
            <a:ext cx="6400800" cy="2071702"/>
          </a:xfrm>
        </p:spPr>
        <p:txBody>
          <a:bodyPr/>
          <a:lstStyle/>
          <a:p>
            <a:r>
              <a:rPr lang="ru-RU" sz="4000" u="sng" dirty="0" smtClean="0">
                <a:solidFill>
                  <a:schemeClr val="bg1"/>
                </a:solidFill>
              </a:rPr>
              <a:t>урок №12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Математика 2 класс ч.</a:t>
            </a:r>
            <a:r>
              <a:rPr lang="en-US" sz="4000" dirty="0" smtClean="0">
                <a:solidFill>
                  <a:schemeClr val="bg1"/>
                </a:solidFill>
              </a:rPr>
              <a:t>I</a:t>
            </a:r>
            <a:r>
              <a:rPr lang="ru-RU" sz="4000" dirty="0" smtClean="0">
                <a:solidFill>
                  <a:schemeClr val="bg1"/>
                </a:solidFill>
              </a:rPr>
              <a:t>, автор </a:t>
            </a:r>
            <a:r>
              <a:rPr lang="ru-RU" sz="4000" dirty="0" err="1" smtClean="0">
                <a:solidFill>
                  <a:schemeClr val="bg1"/>
                </a:solidFill>
              </a:rPr>
              <a:t>Петерсон</a:t>
            </a:r>
            <a:r>
              <a:rPr lang="ru-RU" sz="4000" dirty="0" smtClean="0">
                <a:solidFill>
                  <a:schemeClr val="bg1"/>
                </a:solidFill>
              </a:rPr>
              <a:t> Л.Г. </a:t>
            </a:r>
          </a:p>
          <a:p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14282" y="214290"/>
            <a:ext cx="6643734" cy="1203348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Помоги Незнайке –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u="sng" dirty="0" smtClean="0">
                <a:solidFill>
                  <a:srgbClr val="FFFF00"/>
                </a:solidFill>
              </a:rPr>
              <a:t>вычисляй устно </a:t>
            </a:r>
            <a:r>
              <a:rPr lang="ru-RU" sz="2000" u="sng" dirty="0" smtClean="0">
                <a:solidFill>
                  <a:srgbClr val="FFFF00"/>
                </a:solidFill>
              </a:rPr>
              <a:t>(№1с.22)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7" name="Рисунок 6" descr="73880415.jpg"/>
          <p:cNvPicPr>
            <a:picLocks noChangeAspect="1"/>
          </p:cNvPicPr>
          <p:nvPr/>
        </p:nvPicPr>
        <p:blipFill>
          <a:blip r:embed="rId3" cstate="print"/>
          <a:srcRect t="3125" b="5208"/>
          <a:stretch>
            <a:fillRect/>
          </a:stretch>
        </p:blipFill>
        <p:spPr>
          <a:xfrm>
            <a:off x="6665822" y="142852"/>
            <a:ext cx="2254949" cy="2928958"/>
          </a:xfrm>
          <a:prstGeom prst="snip2DiagRect">
            <a:avLst>
              <a:gd name="adj1" fmla="val 17175"/>
              <a:gd name="adj2" fmla="val 18385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357158" y="1571612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40 + 5 =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2272721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45 + 30 =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3000372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40 + 35 =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00232" y="1558341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45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14546" y="2285992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75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14546" y="3000372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75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58" y="4357694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45 + 5 =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58" y="4987365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50 + 30 =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158" y="5630307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45 + 35 =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00232" y="4357694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50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14546" y="4987365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80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14546" y="5630307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80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29058" y="1571612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40 – 5 =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72132" y="1571612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35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29058" y="2285992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35 – 30 =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86446" y="2272721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5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29058" y="3000372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40 – 35 =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86446" y="3000372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5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86248" y="4429132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45 – 5 =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29322" y="4429132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40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86248" y="5000636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40 – 30 =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43636" y="5000636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10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248" y="5643578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45 – 35 =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43636" y="5643578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10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22" grpId="0"/>
      <p:bldP spid="24" grpId="0"/>
      <p:bldP spid="26" grpId="0"/>
      <p:bldP spid="28" grpId="0"/>
      <p:bldP spid="30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Сравни, если возможно</a:t>
            </a:r>
            <a:endParaRPr lang="ru-RU" b="1" i="1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1864200-we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14282" y="3500438"/>
            <a:ext cx="1785950" cy="319054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428728" y="3362926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?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1285860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23 кг        5 кг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3042" y="1285860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&gt;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2214554"/>
            <a:ext cx="285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18 </a:t>
            </a:r>
            <a:r>
              <a:rPr lang="ru-RU" sz="3200" b="1" dirty="0" smtClean="0">
                <a:solidFill>
                  <a:srgbClr val="FFFF00"/>
                </a:solidFill>
              </a:rPr>
              <a:t>л        37 л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71604" y="214311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&lt;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3438" y="1428736"/>
            <a:ext cx="3500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68 </a:t>
            </a:r>
            <a:r>
              <a:rPr lang="ru-RU" sz="3200" b="1" dirty="0" smtClean="0">
                <a:solidFill>
                  <a:srgbClr val="FFFF00"/>
                </a:solidFill>
              </a:rPr>
              <a:t> см        86 см       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43636" y="1357298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&lt;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6314" y="2214554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3 дм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6578" y="2214554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16 см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14876" y="2987101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30 см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86578" y="3000372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16 см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43636" y="2928934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&gt;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500562" y="3071810"/>
            <a:ext cx="4286280" cy="571504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6072198" y="2143116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&gt;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43240" y="4071942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51 дм         57 дм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2000" y="4000504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&lt;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14744" y="5000636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7 </a:t>
            </a:r>
            <a:r>
              <a:rPr lang="ru-RU" sz="3200" b="1" dirty="0" smtClean="0">
                <a:solidFill>
                  <a:srgbClr val="FFFF00"/>
                </a:solidFill>
              </a:rPr>
              <a:t>м         8 кг</a:t>
            </a:r>
            <a:endParaRPr lang="ru-RU" sz="3200" b="1" dirty="0">
              <a:solidFill>
                <a:srgbClr val="FFFF00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3357554" y="5000636"/>
            <a:ext cx="3286148" cy="5715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20" grpId="0" animBg="1"/>
      <p:bldP spid="21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6500826" y="4572008"/>
            <a:ext cx="157163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4218.jpg"/>
          <p:cNvPicPr>
            <a:picLocks noChangeAspect="1"/>
          </p:cNvPicPr>
          <p:nvPr/>
        </p:nvPicPr>
        <p:blipFill>
          <a:blip r:embed="rId3" cstate="print"/>
          <a:srcRect l="45909" t="19151" b="19152"/>
          <a:stretch>
            <a:fillRect/>
          </a:stretch>
        </p:blipFill>
        <p:spPr>
          <a:xfrm rot="198106">
            <a:off x="274586" y="339567"/>
            <a:ext cx="1914074" cy="1544136"/>
          </a:xfrm>
          <a:prstGeom prst="rect">
            <a:avLst/>
          </a:prstGeom>
          <a:ln w="127000" cap="sq">
            <a:solidFill>
              <a:schemeClr val="accent1">
                <a:lumMod val="9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229468" cy="1225536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    Помогите Незнайке</a:t>
            </a:r>
            <a:br>
              <a:rPr lang="ru-RU" sz="3600" b="1" dirty="0" smtClean="0">
                <a:solidFill>
                  <a:srgbClr val="FFFF00"/>
                </a:solidFill>
              </a:rPr>
            </a:br>
            <a:r>
              <a:rPr lang="ru-RU" sz="3600" b="1" dirty="0" smtClean="0">
                <a:solidFill>
                  <a:srgbClr val="FFFF00"/>
                </a:solidFill>
              </a:rPr>
              <a:t> решить задачу.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1428736"/>
            <a:ext cx="6858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Одна сторона треугольника равна </a:t>
            </a:r>
            <a:r>
              <a:rPr lang="ru-RU" sz="2400" b="1" i="1" u="sng" dirty="0" smtClean="0">
                <a:solidFill>
                  <a:schemeClr val="bg1"/>
                </a:solidFill>
              </a:rPr>
              <a:t>7 см</a:t>
            </a:r>
            <a:r>
              <a:rPr lang="ru-RU" sz="2400" b="1" i="1" dirty="0" smtClean="0">
                <a:solidFill>
                  <a:schemeClr val="bg1"/>
                </a:solidFill>
              </a:rPr>
              <a:t>, вторая – </a:t>
            </a:r>
            <a:r>
              <a:rPr lang="ru-RU" sz="2400" b="1" i="1" u="sng" dirty="0" smtClean="0">
                <a:solidFill>
                  <a:schemeClr val="bg1"/>
                </a:solidFill>
              </a:rPr>
              <a:t>8 см</a:t>
            </a:r>
            <a:r>
              <a:rPr lang="ru-RU" sz="2400" b="1" i="1" dirty="0" smtClean="0">
                <a:solidFill>
                  <a:schemeClr val="bg1"/>
                </a:solidFill>
              </a:rPr>
              <a:t>, а третья – </a:t>
            </a:r>
            <a:r>
              <a:rPr lang="ru-RU" sz="2400" b="1" i="1" u="sng" dirty="0" smtClean="0">
                <a:solidFill>
                  <a:schemeClr val="bg1"/>
                </a:solidFill>
              </a:rPr>
              <a:t>на 4 см больше второй стороны</a:t>
            </a:r>
            <a:r>
              <a:rPr lang="ru-RU" sz="2400" b="1" i="1" dirty="0" smtClean="0">
                <a:solidFill>
                  <a:schemeClr val="bg1"/>
                </a:solidFill>
              </a:rPr>
              <a:t>. Найди периметр треугольника.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85720" y="3143248"/>
            <a:ext cx="2143140" cy="1143008"/>
          </a:xfrm>
          <a:prstGeom prst="triangle">
            <a:avLst>
              <a:gd name="adj" fmla="val 65029"/>
            </a:avLst>
          </a:prstGeom>
          <a:solidFill>
            <a:srgbClr val="FBD9F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143108" y="3357562"/>
            <a:ext cx="1095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</a:rPr>
              <a:t>7 см</a:t>
            </a:r>
            <a:endParaRPr lang="ru-RU" sz="2800" b="1" i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3286124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8 см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4263102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(8 + 4) см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1934" y="3214686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FBD9FB"/>
                </a:solidFill>
              </a:rPr>
              <a:t>Решение:</a:t>
            </a:r>
            <a:endParaRPr lang="ru-RU" sz="2400" b="1" u="sng" dirty="0">
              <a:solidFill>
                <a:srgbClr val="FBD9FB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868" y="3896029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BD9FB"/>
                </a:solidFill>
              </a:rPr>
              <a:t>1)</a:t>
            </a:r>
            <a:endParaRPr lang="ru-RU" sz="2400" b="1" dirty="0">
              <a:solidFill>
                <a:srgbClr val="FBD9FB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71934" y="3915795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8 + 4 = 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43306" y="454885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BD9FB"/>
                </a:solidFill>
              </a:rPr>
              <a:t>2)</a:t>
            </a:r>
            <a:endParaRPr lang="ru-RU" sz="2800" b="1" dirty="0">
              <a:solidFill>
                <a:srgbClr val="FBD9FB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14810" y="4572008"/>
            <a:ext cx="242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7 + 8 + 12 =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00826" y="4572008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ysClr val="windowText" lastClr="000000"/>
                </a:solidFill>
              </a:rPr>
              <a:t>27 (см)</a:t>
            </a:r>
            <a:endParaRPr lang="ru-RU" sz="32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5720" y="5357826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FBD9FB"/>
                </a:solidFill>
              </a:rPr>
              <a:t>Ответ:</a:t>
            </a:r>
            <a:endParaRPr lang="ru-RU" sz="2800" b="1" u="sng" dirty="0">
              <a:solidFill>
                <a:srgbClr val="FBD9FB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43042" y="5357826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периметр треугольника равен 27 см.</a:t>
            </a:r>
            <a:endParaRPr lang="ru-RU" sz="2800" b="1" dirty="0">
              <a:solidFill>
                <a:schemeClr val="bg1"/>
              </a:solidFill>
            </a:endParaRPr>
          </a:p>
        </p:txBody>
      </p:sp>
      <p:cxnSp>
        <p:nvCxnSpPr>
          <p:cNvPr id="21" name="Прямая соединительная линия 20"/>
          <p:cNvCxnSpPr>
            <a:stCxn id="7" idx="0"/>
            <a:endCxn id="7" idx="4"/>
          </p:cNvCxnSpPr>
          <p:nvPr/>
        </p:nvCxnSpPr>
        <p:spPr>
          <a:xfrm rot="16200000" flipH="1">
            <a:off x="1482617" y="3340013"/>
            <a:ext cx="1143008" cy="74947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7" idx="2"/>
            <a:endCxn id="7" idx="0"/>
          </p:cNvCxnSpPr>
          <p:nvPr/>
        </p:nvCxnSpPr>
        <p:spPr>
          <a:xfrm rot="5400000" flipH="1" flipV="1">
            <a:off x="411047" y="3017921"/>
            <a:ext cx="1143008" cy="13936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7" idx="2"/>
            <a:endCxn id="7" idx="4"/>
          </p:cNvCxnSpPr>
          <p:nvPr/>
        </p:nvCxnSpPr>
        <p:spPr>
          <a:xfrm rot="16200000" flipH="1">
            <a:off x="1357290" y="3214686"/>
            <a:ext cx="1588" cy="214314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5572132" y="3929066"/>
            <a:ext cx="157163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500694" y="3929066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ysClr val="windowText" lastClr="000000"/>
                </a:solidFill>
              </a:rPr>
              <a:t>12 (см)</a:t>
            </a:r>
            <a:endParaRPr lang="ru-RU" sz="32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6" grpId="0"/>
      <p:bldP spid="17" grpId="0"/>
      <p:bldP spid="19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74638"/>
            <a:ext cx="8643998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Научим Незнайку заполнять магический квадрат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BD9FB"/>
                </a:solidFill>
              </a:rPr>
              <a:t>Все 3 числа по одной любой линии квадрата дают одинаковую сумму;</a:t>
            </a:r>
          </a:p>
          <a:p>
            <a:r>
              <a:rPr lang="ru-RU" i="1" dirty="0" smtClean="0">
                <a:solidFill>
                  <a:srgbClr val="FBD9FB"/>
                </a:solidFill>
              </a:rPr>
              <a:t>Эта сумма называется «КЛЮЧ»                           </a:t>
            </a:r>
            <a:endParaRPr lang="ru-RU" sz="4000" u="sng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738804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834668">
            <a:off x="512118" y="3478175"/>
            <a:ext cx="2067034" cy="2928934"/>
          </a:xfrm>
          <a:prstGeom prst="roundRect">
            <a:avLst>
              <a:gd name="adj" fmla="val 16667"/>
            </a:avLst>
          </a:prstGeom>
          <a:ln w="76200">
            <a:solidFill>
              <a:srgbClr val="00B05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143371" y="3357562"/>
          <a:ext cx="2071704" cy="1857387"/>
        </p:xfrm>
        <a:graphic>
          <a:graphicData uri="http://schemas.openxmlformats.org/drawingml/2006/table">
            <a:tbl>
              <a:tblPr/>
              <a:tblGrid>
                <a:gridCol w="690568"/>
                <a:gridCol w="690568"/>
                <a:gridCol w="690568"/>
              </a:tblGrid>
              <a:tr h="619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>
            <a:off x="4286248" y="3571876"/>
            <a:ext cx="1643074" cy="135732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3714744" y="4286256"/>
            <a:ext cx="1571636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214810" y="4286256"/>
            <a:ext cx="178595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Солнце 16"/>
          <p:cNvSpPr/>
          <p:nvPr/>
        </p:nvSpPr>
        <p:spPr>
          <a:xfrm>
            <a:off x="6643702" y="2928934"/>
            <a:ext cx="1500198" cy="1357322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7000892" y="341685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ключ</a:t>
            </a:r>
            <a:endParaRPr lang="ru-RU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3714744" y="5429264"/>
            <a:ext cx="2786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u="sng" dirty="0" smtClean="0">
                <a:solidFill>
                  <a:srgbClr val="FF99FF"/>
                </a:solidFill>
              </a:rPr>
              <a:t>Удачи!</a:t>
            </a:r>
            <a:endParaRPr lang="ru-RU" sz="5400" b="1" u="sng" dirty="0">
              <a:solidFill>
                <a:srgbClr val="FF99FF"/>
              </a:solidFill>
            </a:endParaRPr>
          </a:p>
        </p:txBody>
      </p:sp>
      <p:sp>
        <p:nvSpPr>
          <p:cNvPr id="13" name="Управляющая кнопка: далее 12">
            <a:hlinkClick r:id="rId3" action="ppaction://hlinkpres?slideindex=2&amp;slidetitle=Слайд 2" highlightClick="1"/>
          </p:cNvPr>
          <p:cNvSpPr/>
          <p:nvPr/>
        </p:nvSpPr>
        <p:spPr>
          <a:xfrm>
            <a:off x="7000892" y="5143512"/>
            <a:ext cx="1214446" cy="1143008"/>
          </a:xfrm>
          <a:prstGeom prst="actionButtonForwardNex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14480" y="-24"/>
            <a:ext cx="4643470" cy="1143000"/>
          </a:xfrm>
        </p:spPr>
        <p:txBody>
          <a:bodyPr/>
          <a:lstStyle/>
          <a:p>
            <a:r>
              <a:rPr lang="ru-RU" sz="4800" i="1" dirty="0" smtClean="0">
                <a:solidFill>
                  <a:srgbClr val="FFC000"/>
                </a:solidFill>
              </a:rPr>
              <a:t>Спасибо!</a:t>
            </a:r>
            <a:endParaRPr lang="ru-RU" sz="4800" i="1" dirty="0">
              <a:solidFill>
                <a:srgbClr val="FFC000"/>
              </a:solidFill>
            </a:endParaRPr>
          </a:p>
        </p:txBody>
      </p:sp>
      <p:pic>
        <p:nvPicPr>
          <p:cNvPr id="5" name="Рисунок 4" descr="1864200-we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9420" y="214290"/>
            <a:ext cx="2768860" cy="4628543"/>
          </a:xfrm>
          <a:prstGeom prst="rect">
            <a:avLst/>
          </a:prstGeom>
          <a:ln w="76200">
            <a:solidFill>
              <a:srgbClr val="9BE5ED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8" name="TextBox 7"/>
          <p:cNvSpPr txBox="1"/>
          <p:nvPr/>
        </p:nvSpPr>
        <p:spPr>
          <a:xfrm>
            <a:off x="214282" y="1500174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5129111"/>
            <a:ext cx="72866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Вы скачали презентацию на сайте</a:t>
            </a:r>
          </a:p>
          <a:p>
            <a:pPr algn="ctr"/>
            <a:r>
              <a:rPr lang="en-US" sz="2800" b="1" dirty="0" smtClean="0"/>
              <a:t>viki.rdf.ru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Голубая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Голубая</Template>
  <TotalTime>243</TotalTime>
  <Words>247</Words>
  <Application>Microsoft Office PowerPoint</Application>
  <PresentationFormat>Экран (4:3)</PresentationFormat>
  <Paragraphs>80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Голубая</vt:lpstr>
      <vt:lpstr>Устный счёт «Помоги Незнайке»</vt:lpstr>
      <vt:lpstr> Помоги Незнайке – вычисляй устно (№1с.22) </vt:lpstr>
      <vt:lpstr>Сравни, если возможно</vt:lpstr>
      <vt:lpstr>    Помогите Незнайке  решить задачу.</vt:lpstr>
      <vt:lpstr>Научим Незнайку заполнять магический квадрат</vt:lpstr>
      <vt:lpstr>Спасибо!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счёт</dc:title>
  <dc:creator>Admin</dc:creator>
  <cp:lastModifiedBy>Windows User</cp:lastModifiedBy>
  <cp:revision>30</cp:revision>
  <dcterms:created xsi:type="dcterms:W3CDTF">2010-06-29T12:09:41Z</dcterms:created>
  <dcterms:modified xsi:type="dcterms:W3CDTF">2015-03-01T16:17:00Z</dcterms:modified>
</cp:coreProperties>
</file>