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4" r:id="rId2"/>
    <p:sldId id="256" r:id="rId3"/>
    <p:sldId id="257" r:id="rId4"/>
    <p:sldId id="258" r:id="rId5"/>
    <p:sldId id="259" r:id="rId6"/>
    <p:sldId id="260" r:id="rId7"/>
    <p:sldId id="261" r:id="rId8"/>
    <p:sldId id="262" r:id="rId9"/>
    <p:sldId id="263" r:id="rId10"/>
    <p:sldId id="265" r:id="rId11"/>
    <p:sldId id="266" r:id="rId12"/>
    <p:sldId id="267" r:id="rId13"/>
    <p:sldId id="270" r:id="rId14"/>
    <p:sldId id="268" r:id="rId15"/>
    <p:sldId id="269"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28.02.2014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C71EC6-210F-42DE-9C53-41977AD35B3D}" type="datetimeFigureOut">
              <a:rPr lang="ru-RU" smtClean="0"/>
              <a:t>28.02.2014</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fontScale="90000"/>
          </a:bodyPr>
          <a:lstStyle/>
          <a:p>
            <a:r>
              <a:rPr lang="ru-RU" dirty="0" smtClean="0"/>
              <a:t>Предметные результаты обучения в начальной школе.</a:t>
            </a:r>
            <a:endParaRPr lang="ru-RU" dirty="0"/>
          </a:p>
        </p:txBody>
      </p:sp>
      <p:sp>
        <p:nvSpPr>
          <p:cNvPr id="5" name="Подзаголовок 4"/>
          <p:cNvSpPr>
            <a:spLocks noGrp="1"/>
          </p:cNvSpPr>
          <p:nvPr>
            <p:ph type="subTitle" idx="1"/>
          </p:nvPr>
        </p:nvSpPr>
        <p:spPr/>
        <p:txBody>
          <a:bodyPr/>
          <a:lstStyle/>
          <a:p>
            <a:r>
              <a:rPr lang="ru-RU" dirty="0" smtClean="0"/>
              <a:t>УМК «Планета знаний» под редакцией </a:t>
            </a:r>
            <a:r>
              <a:rPr lang="ru-RU" dirty="0" err="1" smtClean="0"/>
              <a:t>И.А.Петровой</a:t>
            </a:r>
            <a:endParaRPr lang="ru-RU" dirty="0"/>
          </a:p>
        </p:txBody>
      </p:sp>
    </p:spTree>
    <p:extLst>
      <p:ext uri="{BB962C8B-B14F-4D97-AF65-F5344CB8AC3E}">
        <p14:creationId xmlns:p14="http://schemas.microsoft.com/office/powerpoint/2010/main" val="1650110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0712" y="116632"/>
            <a:ext cx="8183880" cy="300584"/>
          </a:xfrm>
        </p:spPr>
        <p:txBody>
          <a:bodyPr>
            <a:normAutofit fontScale="90000"/>
          </a:bodyPr>
          <a:lstStyle/>
          <a:p>
            <a:r>
              <a:rPr lang="ru-RU" dirty="0"/>
              <a:t>Математика </a:t>
            </a:r>
          </a:p>
        </p:txBody>
      </p:sp>
      <p:sp>
        <p:nvSpPr>
          <p:cNvPr id="5" name="Текст 4"/>
          <p:cNvSpPr>
            <a:spLocks noGrp="1"/>
          </p:cNvSpPr>
          <p:nvPr>
            <p:ph type="body" idx="1"/>
          </p:nvPr>
        </p:nvSpPr>
        <p:spPr>
          <a:xfrm>
            <a:off x="107504" y="332656"/>
            <a:ext cx="8784976" cy="6525344"/>
          </a:xfrm>
        </p:spPr>
        <p:txBody>
          <a:bodyPr>
            <a:normAutofit lnSpcReduction="10000"/>
          </a:bodyPr>
          <a:lstStyle/>
          <a:p>
            <a:pPr marL="285750" indent="-285750" algn="just">
              <a:buFont typeface="Arial" pitchFamily="34" charset="0"/>
              <a:buChar char="•"/>
            </a:pPr>
            <a:r>
              <a:rPr lang="ru-RU" dirty="0" smtClean="0"/>
              <a:t> </a:t>
            </a:r>
            <a:r>
              <a:rPr lang="ru-RU" sz="1900" dirty="0"/>
              <a:t>вычислять значение числового выражения, содержащего 3-4 действия на основе знания правил порядка выполнения </a:t>
            </a:r>
            <a:r>
              <a:rPr lang="ru-RU" sz="1900" dirty="0" smtClean="0"/>
              <a:t>действий;</a:t>
            </a:r>
          </a:p>
          <a:p>
            <a:pPr marL="342900" indent="-342900" algn="just">
              <a:buFont typeface="Arial" pitchFamily="34" charset="0"/>
              <a:buChar char="•"/>
            </a:pPr>
            <a:r>
              <a:rPr lang="ru-RU" sz="1900" dirty="0" smtClean="0"/>
              <a:t>выполнять </a:t>
            </a:r>
            <a:r>
              <a:rPr lang="ru-RU" sz="1900" dirty="0"/>
              <a:t>арифметические действия с числами 0 и 1;</a:t>
            </a:r>
          </a:p>
          <a:p>
            <a:pPr marL="342900" indent="-342900" algn="just">
              <a:buFont typeface="Arial" pitchFamily="34" charset="0"/>
              <a:buChar char="•"/>
            </a:pPr>
            <a:r>
              <a:rPr lang="ru-RU" sz="1900" dirty="0" smtClean="0"/>
              <a:t>выполнять </a:t>
            </a:r>
            <a:r>
              <a:rPr lang="ru-RU" sz="1900" dirty="0"/>
              <a:t>простые устные вычисления в пределах 1000;</a:t>
            </a:r>
          </a:p>
          <a:p>
            <a:pPr marL="342900" indent="-342900" algn="just">
              <a:buFont typeface="Arial" pitchFamily="34" charset="0"/>
              <a:buChar char="•"/>
            </a:pPr>
            <a:r>
              <a:rPr lang="ru-RU" sz="1900" dirty="0" smtClean="0"/>
              <a:t>устно </a:t>
            </a:r>
            <a:r>
              <a:rPr lang="ru-RU" sz="1900" dirty="0"/>
              <a:t>выполнять простые арифметические действия с многозначными числами;</a:t>
            </a:r>
          </a:p>
          <a:p>
            <a:pPr marL="342900" indent="-342900" algn="just">
              <a:buFont typeface="Arial" pitchFamily="34" charset="0"/>
              <a:buChar char="•"/>
            </a:pPr>
            <a:r>
              <a:rPr lang="ru-RU" sz="1900" dirty="0" smtClean="0"/>
              <a:t>письменно </a:t>
            </a:r>
            <a:r>
              <a:rPr lang="ru-RU" sz="1900" dirty="0"/>
              <a:t>выполнять сложение и вычитание многозначных чисел; умножение и деление многозначных чисел на однозначные и двузначные числа;</a:t>
            </a:r>
          </a:p>
          <a:p>
            <a:pPr marL="342900" indent="-342900" algn="just">
              <a:buFont typeface="Arial" pitchFamily="34" charset="0"/>
              <a:buChar char="•"/>
            </a:pPr>
            <a:r>
              <a:rPr lang="ru-RU" sz="1900" dirty="0" smtClean="0"/>
              <a:t>проверять </a:t>
            </a:r>
            <a:r>
              <a:rPr lang="ru-RU" sz="1900" dirty="0"/>
              <a:t>результаты арифметических действий разными способами;</a:t>
            </a:r>
          </a:p>
          <a:p>
            <a:pPr marL="342900" indent="-342900" algn="just">
              <a:buFont typeface="Arial" pitchFamily="34" charset="0"/>
              <a:buChar char="•"/>
            </a:pPr>
            <a:r>
              <a:rPr lang="ru-RU" sz="1900" dirty="0" smtClean="0"/>
              <a:t>использовать </a:t>
            </a:r>
            <a:r>
              <a:rPr lang="ru-RU" sz="1900" dirty="0"/>
              <a:t>изученные свойства арифметических действий при вычислении значений выражений; </a:t>
            </a:r>
          </a:p>
          <a:p>
            <a:pPr marL="342900" indent="-342900" algn="just">
              <a:buFont typeface="Arial" pitchFamily="34" charset="0"/>
              <a:buChar char="•"/>
            </a:pPr>
            <a:r>
              <a:rPr lang="ru-RU" sz="1900" dirty="0" smtClean="0"/>
              <a:t>осуществлять </a:t>
            </a:r>
            <a:r>
              <a:rPr lang="ru-RU" sz="1900" dirty="0"/>
              <a:t>анализ числового выражения, условия текстовой задачи и устанавливать зависимости между компонентами числового выражения, данными текстовой задачи;</a:t>
            </a:r>
          </a:p>
          <a:p>
            <a:pPr marL="342900" indent="-342900" algn="just">
              <a:buFont typeface="Arial" pitchFamily="34" charset="0"/>
              <a:buChar char="•"/>
            </a:pPr>
            <a:r>
              <a:rPr lang="ru-RU" sz="1900" dirty="0" smtClean="0"/>
              <a:t>понимать </a:t>
            </a:r>
            <a:r>
              <a:rPr lang="ru-RU" sz="1900" dirty="0"/>
              <a:t>зависимости между: скоростью, временем движением и длиной пройденного пути; стоимостью единицы товара, количеством купленных единиц товара и общей стоимостью покупки; производительностью, временем работы и общим объёмом выполненной работы; затратами на изготовление изделия, количеством изделий и расходом материалов;</a:t>
            </a:r>
          </a:p>
          <a:p>
            <a:pPr marL="285750" indent="-285750">
              <a:buFont typeface="Arial" pitchFamily="34" charset="0"/>
              <a:buChar char="•"/>
            </a:pPr>
            <a:endParaRPr lang="ru-RU" dirty="0"/>
          </a:p>
        </p:txBody>
      </p:sp>
    </p:spTree>
    <p:extLst>
      <p:ext uri="{BB962C8B-B14F-4D97-AF65-F5344CB8AC3E}">
        <p14:creationId xmlns:p14="http://schemas.microsoft.com/office/powerpoint/2010/main" val="4036972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2239" y="-9523"/>
            <a:ext cx="8183880" cy="372592"/>
          </a:xfrm>
        </p:spPr>
        <p:txBody>
          <a:bodyPr>
            <a:normAutofit fontScale="90000"/>
          </a:bodyPr>
          <a:lstStyle/>
          <a:p>
            <a:r>
              <a:rPr lang="ru-RU" dirty="0"/>
              <a:t>Математика </a:t>
            </a:r>
          </a:p>
        </p:txBody>
      </p:sp>
      <p:sp>
        <p:nvSpPr>
          <p:cNvPr id="5" name="Текст 4"/>
          <p:cNvSpPr>
            <a:spLocks noGrp="1"/>
          </p:cNvSpPr>
          <p:nvPr>
            <p:ph type="body" idx="1"/>
          </p:nvPr>
        </p:nvSpPr>
        <p:spPr>
          <a:xfrm>
            <a:off x="107504" y="332656"/>
            <a:ext cx="8712968" cy="6336704"/>
          </a:xfrm>
        </p:spPr>
        <p:txBody>
          <a:bodyPr>
            <a:normAutofit/>
          </a:bodyPr>
          <a:lstStyle/>
          <a:p>
            <a:pPr marL="285750" indent="-285750" algn="just">
              <a:buFont typeface="Arial" pitchFamily="34" charset="0"/>
              <a:buChar char="•"/>
            </a:pPr>
            <a:r>
              <a:rPr lang="ru-RU" sz="1900" dirty="0"/>
              <a:t>решать текстовые задачи в 2–3 действия: на увеличение/уменьшение количества; нахождение суммы, остатка, слагаемого, уменьшаемого, вычитаемого; нахождение произведения, деления на части и по содержанию, нахождение множителя, делимого, делителя; на стоимость; движение одного объекта; разностное и кратное сравнение;</a:t>
            </a:r>
          </a:p>
          <a:p>
            <a:pPr marL="285750" indent="-285750" algn="just">
              <a:buFont typeface="Arial" pitchFamily="34" charset="0"/>
              <a:buChar char="•"/>
            </a:pPr>
            <a:r>
              <a:rPr lang="ru-RU" sz="1900" dirty="0" smtClean="0"/>
              <a:t>задачи </a:t>
            </a:r>
            <a:r>
              <a:rPr lang="ru-RU" sz="1900" dirty="0"/>
              <a:t>в 1-2 действия на нахождение доли числа и числа по доле; на </a:t>
            </a:r>
            <a:r>
              <a:rPr lang="ru-RU" sz="1900" dirty="0" smtClean="0"/>
              <a:t>встречное движение </a:t>
            </a:r>
            <a:r>
              <a:rPr lang="ru-RU" sz="1900" dirty="0"/>
              <a:t>и движение в противоположных направлениях: на производительность; </a:t>
            </a:r>
            <a:r>
              <a:rPr lang="ru-RU" sz="1900" dirty="0" smtClean="0"/>
              <a:t>на расход </a:t>
            </a:r>
            <a:r>
              <a:rPr lang="ru-RU" sz="1900" dirty="0"/>
              <a:t>материалов;</a:t>
            </a:r>
          </a:p>
          <a:p>
            <a:pPr marL="285750" indent="-285750" algn="just">
              <a:buFont typeface="Arial" pitchFamily="34" charset="0"/>
              <a:buChar char="•"/>
            </a:pPr>
            <a:r>
              <a:rPr lang="ru-RU" sz="1900" dirty="0" smtClean="0"/>
              <a:t>распознавать </a:t>
            </a:r>
            <a:r>
              <a:rPr lang="ru-RU" sz="1900" dirty="0"/>
              <a:t>изображения геометрических фигур и называть их (точка, отрезок, ломаная, прямая, треугольник, четырёхугольник, многоугольник, прямоугольник, квадрат, куб, шар);</a:t>
            </a:r>
          </a:p>
          <a:p>
            <a:pPr marL="285750" indent="-285750" algn="just">
              <a:buFont typeface="Arial" pitchFamily="34" charset="0"/>
              <a:buChar char="•"/>
            </a:pPr>
            <a:r>
              <a:rPr lang="ru-RU" sz="1900" dirty="0" smtClean="0"/>
              <a:t>различать </a:t>
            </a:r>
            <a:r>
              <a:rPr lang="ru-RU" sz="1900" dirty="0"/>
              <a:t>плоские и пространственные геометрические фигуры;</a:t>
            </a:r>
          </a:p>
          <a:p>
            <a:pPr marL="285750" indent="-285750" algn="just">
              <a:buFont typeface="Arial" pitchFamily="34" charset="0"/>
              <a:buChar char="•"/>
            </a:pPr>
            <a:r>
              <a:rPr lang="ru-RU" sz="1900" dirty="0" smtClean="0"/>
              <a:t>изображать </a:t>
            </a:r>
            <a:r>
              <a:rPr lang="ru-RU" sz="1900" dirty="0"/>
              <a:t>геометрические фигуры на клетчатой бумаге;</a:t>
            </a:r>
          </a:p>
          <a:p>
            <a:pPr marL="285750" indent="-285750" algn="just">
              <a:buFont typeface="Arial" pitchFamily="34" charset="0"/>
              <a:buChar char="•"/>
            </a:pPr>
            <a:r>
              <a:rPr lang="ru-RU" sz="1900" dirty="0" smtClean="0"/>
              <a:t>строить </a:t>
            </a:r>
            <a:r>
              <a:rPr lang="ru-RU" sz="1900" dirty="0"/>
              <a:t>прямоугольник с заданными параметрами с помощью угольника;</a:t>
            </a:r>
          </a:p>
          <a:p>
            <a:pPr marL="285750" indent="-285750" algn="just">
              <a:buFont typeface="Arial" pitchFamily="34" charset="0"/>
              <a:buChar char="•"/>
            </a:pPr>
            <a:r>
              <a:rPr lang="ru-RU" sz="1900" dirty="0" smtClean="0"/>
              <a:t>решать </a:t>
            </a:r>
            <a:r>
              <a:rPr lang="ru-RU" sz="1900" dirty="0"/>
              <a:t>геометрические задачи на определение площади и периметра прямоугольника.</a:t>
            </a:r>
          </a:p>
          <a:p>
            <a:pPr marL="285750" indent="-285750" algn="just">
              <a:buFont typeface="Arial" pitchFamily="34" charset="0"/>
              <a:buChar char="•"/>
            </a:pPr>
            <a:endParaRPr lang="ru-RU" sz="1900" dirty="0"/>
          </a:p>
        </p:txBody>
      </p:sp>
    </p:spTree>
    <p:extLst>
      <p:ext uri="{BB962C8B-B14F-4D97-AF65-F5344CB8AC3E}">
        <p14:creationId xmlns:p14="http://schemas.microsoft.com/office/powerpoint/2010/main" val="1744866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7504" y="8950"/>
            <a:ext cx="8183880" cy="300584"/>
          </a:xfrm>
        </p:spPr>
        <p:txBody>
          <a:bodyPr>
            <a:normAutofit fontScale="90000"/>
          </a:bodyPr>
          <a:lstStyle/>
          <a:p>
            <a:r>
              <a:rPr lang="ru-RU" dirty="0" smtClean="0"/>
              <a:t>Математика</a:t>
            </a:r>
            <a:endParaRPr lang="ru-RU" dirty="0"/>
          </a:p>
        </p:txBody>
      </p:sp>
      <p:sp>
        <p:nvSpPr>
          <p:cNvPr id="5" name="Текст 4"/>
          <p:cNvSpPr>
            <a:spLocks noGrp="1"/>
          </p:cNvSpPr>
          <p:nvPr>
            <p:ph type="body" idx="1"/>
          </p:nvPr>
        </p:nvSpPr>
        <p:spPr>
          <a:xfrm>
            <a:off x="323528" y="404664"/>
            <a:ext cx="8352928" cy="6120680"/>
          </a:xfrm>
        </p:spPr>
        <p:txBody>
          <a:bodyPr>
            <a:normAutofit/>
          </a:bodyPr>
          <a:lstStyle/>
          <a:p>
            <a:pPr algn="just"/>
            <a:r>
              <a:rPr lang="ru-RU" sz="2000" dirty="0" smtClean="0"/>
              <a:t>вычислять </a:t>
            </a:r>
            <a:r>
              <a:rPr lang="ru-RU" sz="2000" dirty="0"/>
              <a:t>значения числовых выражений рациональными способами, используя свойства арифметических действий;</a:t>
            </a:r>
          </a:p>
          <a:p>
            <a:pPr algn="just"/>
            <a:r>
              <a:rPr lang="ru-RU" sz="2000" dirty="0" smtClean="0"/>
              <a:t>прогнозировать </a:t>
            </a:r>
            <a:r>
              <a:rPr lang="ru-RU" sz="2000" dirty="0"/>
              <a:t>результаты вычислений; оценивать результаты арифметических действий разными способами; </a:t>
            </a:r>
          </a:p>
          <a:p>
            <a:pPr algn="just"/>
            <a:r>
              <a:rPr lang="ru-RU" sz="2000" dirty="0" smtClean="0"/>
              <a:t>решать </a:t>
            </a:r>
            <a:r>
              <a:rPr lang="ru-RU" sz="2000" dirty="0"/>
              <a:t>текстовые задачи в 3–4 действия: на увеличение/уменьшение количества; нахождение суммы, остатка, слагаемого, уменьшаемого, вычитаемого; произведения, деления на части и по содержанию; нахождение множителя, делимого, делителя; задачи на стоимость; движение одного объекта; задачи в 1-2 действия на движение в одном направлении; </a:t>
            </a:r>
          </a:p>
          <a:p>
            <a:pPr algn="just"/>
            <a:r>
              <a:rPr lang="ru-RU" sz="2000" dirty="0" smtClean="0"/>
              <a:t>видеть </a:t>
            </a:r>
            <a:r>
              <a:rPr lang="ru-RU" sz="2000" dirty="0" err="1"/>
              <a:t>прямопропорциональную</a:t>
            </a:r>
            <a:r>
              <a:rPr lang="ru-RU" sz="2000" dirty="0"/>
              <a:t> зависимость между величинами и использовать её при решении текстовых задач;</a:t>
            </a:r>
          </a:p>
          <a:p>
            <a:pPr algn="just"/>
            <a:r>
              <a:rPr lang="ru-RU" sz="2000" dirty="0" smtClean="0"/>
              <a:t>решать </a:t>
            </a:r>
            <a:r>
              <a:rPr lang="ru-RU" sz="2000" dirty="0"/>
              <a:t>задачи разными способами.</a:t>
            </a:r>
          </a:p>
          <a:p>
            <a:endParaRPr lang="ru-RU" sz="2000" dirty="0"/>
          </a:p>
        </p:txBody>
      </p:sp>
    </p:spTree>
    <p:extLst>
      <p:ext uri="{BB962C8B-B14F-4D97-AF65-F5344CB8AC3E}">
        <p14:creationId xmlns:p14="http://schemas.microsoft.com/office/powerpoint/2010/main" val="2149727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113"/>
            <a:ext cx="8183880" cy="430777"/>
          </a:xfrm>
        </p:spPr>
        <p:txBody>
          <a:bodyPr>
            <a:normAutofit fontScale="90000"/>
          </a:bodyPr>
          <a:lstStyle/>
          <a:p>
            <a:r>
              <a:rPr lang="ru-RU" dirty="0" smtClean="0"/>
              <a:t>Окружающий мир</a:t>
            </a:r>
            <a:endParaRPr lang="ru-RU" dirty="0"/>
          </a:p>
        </p:txBody>
      </p:sp>
      <p:sp>
        <p:nvSpPr>
          <p:cNvPr id="3" name="Текст 2"/>
          <p:cNvSpPr>
            <a:spLocks noGrp="1"/>
          </p:cNvSpPr>
          <p:nvPr>
            <p:ph type="body" idx="1"/>
          </p:nvPr>
        </p:nvSpPr>
        <p:spPr>
          <a:xfrm>
            <a:off x="107504" y="476672"/>
            <a:ext cx="9001000" cy="6192688"/>
          </a:xfrm>
        </p:spPr>
        <p:txBody>
          <a:bodyPr>
            <a:noAutofit/>
          </a:bodyPr>
          <a:lstStyle/>
          <a:p>
            <a:pPr algn="just"/>
            <a:r>
              <a:rPr lang="ru-RU" sz="1900" b="1" dirty="0"/>
              <a:t>Человек и природа</a:t>
            </a:r>
            <a:endParaRPr lang="ru-RU" sz="1900" dirty="0"/>
          </a:p>
          <a:p>
            <a:pPr algn="just"/>
            <a:r>
              <a:rPr lang="ru-RU" sz="2000" i="1" dirty="0"/>
              <a:t>Учащиеся научатся:</a:t>
            </a:r>
            <a:endParaRPr lang="ru-RU" sz="2000" dirty="0"/>
          </a:p>
          <a:p>
            <a:pPr marL="285750" lvl="0" indent="-285750" algn="just">
              <a:buFont typeface="Arial" pitchFamily="34" charset="0"/>
              <a:buChar char="•"/>
            </a:pPr>
            <a:r>
              <a:rPr lang="ru-RU" sz="2000" dirty="0"/>
              <a:t>проводить самостоятельно наблюдения в природе и элементарные опыты, используя простейшие приборы; фиксировать результаты;</a:t>
            </a:r>
          </a:p>
          <a:p>
            <a:pPr marL="285750" lvl="0" indent="-285750" algn="just">
              <a:buFont typeface="Arial" pitchFamily="34" charset="0"/>
              <a:buChar char="•"/>
            </a:pPr>
            <a:r>
              <a:rPr lang="ru-RU" sz="2000" dirty="0"/>
              <a:t>давать характеристику погоды (облачность, осадки, температура воздуха, направление ветра) по результатам наблюдений за неделю и за месяц;</a:t>
            </a:r>
          </a:p>
          <a:p>
            <a:pPr marL="285750" lvl="0" indent="-285750" algn="just">
              <a:buFont typeface="Arial" pitchFamily="34" charset="0"/>
              <a:buChar char="•"/>
            </a:pPr>
            <a:r>
              <a:rPr lang="ru-RU" sz="2000" dirty="0"/>
              <a:t>различать план местности и географическую карту;</a:t>
            </a:r>
          </a:p>
          <a:p>
            <a:pPr marL="285750" lvl="0" indent="-285750" algn="just">
              <a:buFont typeface="Arial" pitchFamily="34" charset="0"/>
              <a:buChar char="•"/>
            </a:pPr>
            <a:r>
              <a:rPr lang="ru-RU" sz="2000" dirty="0"/>
              <a:t>читать план с помощью условных знаков;</a:t>
            </a:r>
          </a:p>
          <a:p>
            <a:pPr marL="285750" lvl="0" indent="-285750" algn="just">
              <a:buFont typeface="Arial" pitchFamily="34" charset="0"/>
              <a:buChar char="•"/>
            </a:pPr>
            <a:r>
              <a:rPr lang="ru-RU" sz="2000" dirty="0"/>
              <a:t>различать формы поверхности суши (равнины, горы, холмы, овраги), объяснять, как Солнце, вода и ветер изменяют поверхность суши, как изменяется поверхность суши в результате деятельности человека;</a:t>
            </a:r>
          </a:p>
          <a:p>
            <a:pPr marL="285750" lvl="0" indent="-285750" algn="just">
              <a:buFont typeface="Arial" pitchFamily="34" charset="0"/>
              <a:buChar char="•"/>
            </a:pPr>
            <a:r>
              <a:rPr lang="ru-RU" sz="2000" dirty="0"/>
              <a:t>показывать на карте и глобусе материки и океаны, горы, равнины, моря, крупные реки, границы России, некоторые города России;</a:t>
            </a:r>
          </a:p>
          <a:p>
            <a:pPr marL="342900" lvl="0" indent="-342900" algn="just">
              <a:buFont typeface="Arial" pitchFamily="34" charset="0"/>
              <a:buChar char="•"/>
            </a:pPr>
            <a:r>
              <a:rPr lang="ru-RU" sz="2000" dirty="0"/>
              <a:t>приводить примеры полезных ископаемых и доказывать необходимость их бережного использования;</a:t>
            </a:r>
          </a:p>
          <a:p>
            <a:pPr marL="285750" indent="-285750">
              <a:buFont typeface="Arial" pitchFamily="34" charset="0"/>
              <a:buChar char="•"/>
            </a:pPr>
            <a:endParaRPr lang="ru-RU" sz="2000" dirty="0"/>
          </a:p>
        </p:txBody>
      </p:sp>
    </p:spTree>
    <p:extLst>
      <p:ext uri="{BB962C8B-B14F-4D97-AF65-F5344CB8AC3E}">
        <p14:creationId xmlns:p14="http://schemas.microsoft.com/office/powerpoint/2010/main" val="3259511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183880" cy="404664"/>
          </a:xfrm>
        </p:spPr>
        <p:txBody>
          <a:bodyPr>
            <a:normAutofit fontScale="90000"/>
          </a:bodyPr>
          <a:lstStyle/>
          <a:p>
            <a:r>
              <a:rPr lang="ru-RU" dirty="0" smtClean="0"/>
              <a:t>Окружающий мир</a:t>
            </a:r>
            <a:endParaRPr lang="ru-RU" dirty="0"/>
          </a:p>
        </p:txBody>
      </p:sp>
      <p:sp>
        <p:nvSpPr>
          <p:cNvPr id="3" name="Текст 2"/>
          <p:cNvSpPr>
            <a:spLocks noGrp="1"/>
          </p:cNvSpPr>
          <p:nvPr>
            <p:ph type="body" idx="1"/>
          </p:nvPr>
        </p:nvSpPr>
        <p:spPr>
          <a:xfrm>
            <a:off x="107504" y="476672"/>
            <a:ext cx="8856984" cy="6192688"/>
          </a:xfrm>
        </p:spPr>
        <p:txBody>
          <a:bodyPr/>
          <a:lstStyle/>
          <a:p>
            <a:pPr marL="285750" lvl="0" indent="-285750" algn="just">
              <a:buFont typeface="Arial" pitchFamily="34" charset="0"/>
              <a:buChar char="•"/>
            </a:pPr>
            <a:r>
              <a:rPr lang="ru-RU" sz="1900" dirty="0"/>
              <a:t>объяснять, что такое природное сообщество, приводить примеры признаков приспособленности организмов к условиям жизни в сообществах, некоторых взаимосвязей между обитателями природных сообществ, использования природных сообществ и мероприятий по их охране;</a:t>
            </a:r>
          </a:p>
          <a:p>
            <a:pPr marL="285750" lvl="0" indent="-285750" algn="just">
              <a:buFont typeface="Arial" pitchFamily="34" charset="0"/>
              <a:buChar char="•"/>
            </a:pPr>
            <a:r>
              <a:rPr lang="ru-RU" sz="1900" dirty="0"/>
              <a:t>характеризовать особенности природы своего края: формы поверхности, важнейшие полезные ископаемые, водоёмы, почву, природные и искусственные сообщества; рассказывать об использовании природы своего края и её охране;</a:t>
            </a:r>
          </a:p>
          <a:p>
            <a:pPr marL="285750" lvl="0" indent="-285750" algn="just">
              <a:buFont typeface="Arial" pitchFamily="34" charset="0"/>
              <a:buChar char="•"/>
            </a:pPr>
            <a:r>
              <a:rPr lang="ru-RU" sz="1900" dirty="0"/>
              <a:t>устанавливать связи между объектами и явлениями природы (в неживой природе, между неживой и живой природой, в живой природе, между природой и человеком);</a:t>
            </a:r>
          </a:p>
          <a:p>
            <a:pPr marL="285750" lvl="0" indent="-285750" algn="just">
              <a:buFont typeface="Arial" pitchFamily="34" charset="0"/>
              <a:buChar char="•"/>
            </a:pPr>
            <a:r>
              <a:rPr lang="ru-RU" sz="1900" dirty="0"/>
              <a:t>рассказывать о форме Земли, её движении вокруг оси и Солнца, об изображении Земли на карте полушарий;</a:t>
            </a:r>
          </a:p>
          <a:p>
            <a:pPr marL="285750" lvl="0" indent="-285750" algn="just">
              <a:buFont typeface="Arial" pitchFamily="34" charset="0"/>
              <a:buChar char="•"/>
            </a:pPr>
            <a:r>
              <a:rPr lang="ru-RU" sz="1900" dirty="0"/>
              <a:t>объяснять, что такое природные зоны, характеризовать особенности природы и хозяйственной деятельности человека в основных природных зонах России, особенности природоохранных мероприятий в каждой природной зоне;</a:t>
            </a:r>
          </a:p>
          <a:p>
            <a:pPr marL="285750" lvl="0" indent="-285750" algn="just">
              <a:buFont typeface="Arial" pitchFamily="34" charset="0"/>
              <a:buChar char="•"/>
            </a:pPr>
            <a:r>
              <a:rPr lang="ru-RU" sz="1900" dirty="0"/>
              <a:t>выполнять правила поведения в природе.</a:t>
            </a:r>
          </a:p>
          <a:p>
            <a:endParaRPr lang="ru-RU" dirty="0"/>
          </a:p>
        </p:txBody>
      </p:sp>
    </p:spTree>
    <p:extLst>
      <p:ext uri="{BB962C8B-B14F-4D97-AF65-F5344CB8AC3E}">
        <p14:creationId xmlns:p14="http://schemas.microsoft.com/office/powerpoint/2010/main" val="154338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0"/>
            <a:ext cx="8183880" cy="372592"/>
          </a:xfrm>
        </p:spPr>
        <p:txBody>
          <a:bodyPr>
            <a:normAutofit fontScale="90000"/>
          </a:bodyPr>
          <a:lstStyle/>
          <a:p>
            <a:r>
              <a:rPr lang="ru-RU" dirty="0"/>
              <a:t>Окружающий мир</a:t>
            </a:r>
          </a:p>
        </p:txBody>
      </p:sp>
      <p:sp>
        <p:nvSpPr>
          <p:cNvPr id="3" name="Текст 2"/>
          <p:cNvSpPr>
            <a:spLocks noGrp="1"/>
          </p:cNvSpPr>
          <p:nvPr>
            <p:ph type="body" idx="1"/>
          </p:nvPr>
        </p:nvSpPr>
        <p:spPr>
          <a:xfrm>
            <a:off x="179512" y="404664"/>
            <a:ext cx="8712968" cy="6453336"/>
          </a:xfrm>
        </p:spPr>
        <p:txBody>
          <a:bodyPr>
            <a:normAutofit lnSpcReduction="10000"/>
          </a:bodyPr>
          <a:lstStyle/>
          <a:p>
            <a:pPr marL="285750" indent="-285750" algn="just">
              <a:buFont typeface="Arial" pitchFamily="34" charset="0"/>
              <a:buChar char="•"/>
            </a:pPr>
            <a:r>
              <a:rPr lang="ru-RU" b="1" dirty="0"/>
              <a:t>Человек и общество</a:t>
            </a:r>
          </a:p>
          <a:p>
            <a:pPr marL="285750" indent="-285750" algn="just">
              <a:buFont typeface="Arial" pitchFamily="34" charset="0"/>
              <a:buChar char="•"/>
            </a:pPr>
            <a:r>
              <a:rPr lang="ru-RU" i="1" dirty="0"/>
              <a:t>Учащиеся научатся:</a:t>
            </a:r>
            <a:endParaRPr lang="ru-RU" dirty="0"/>
          </a:p>
          <a:p>
            <a:pPr marL="285750" lvl="0" indent="-285750" algn="just">
              <a:buFont typeface="Arial" pitchFamily="34" charset="0"/>
              <a:buChar char="•"/>
            </a:pPr>
            <a:r>
              <a:rPr lang="ru-RU" dirty="0"/>
              <a:t>различать государственную символику Российской Федерации (герб, флаг, гимн); показывать на карте границы Российской Федерации;</a:t>
            </a:r>
          </a:p>
          <a:p>
            <a:pPr marL="285750" lvl="0" indent="-285750" algn="just">
              <a:buFont typeface="Arial" pitchFamily="34" charset="0"/>
              <a:buChar char="•"/>
            </a:pPr>
            <a:r>
              <a:rPr lang="ru-RU" dirty="0"/>
              <a:t>различать права и обязанности гражданина, ребёнка;</a:t>
            </a:r>
          </a:p>
          <a:p>
            <a:pPr marL="285750" lvl="0" indent="-285750" algn="just">
              <a:buFont typeface="Arial" pitchFamily="34" charset="0"/>
              <a:buChar char="•"/>
            </a:pPr>
            <a:r>
              <a:rPr lang="ru-RU" dirty="0"/>
              <a:t>описывать достопримечательности столицы и родного края; показывать их на карте;</a:t>
            </a:r>
          </a:p>
          <a:p>
            <a:pPr marL="285750" lvl="0" indent="-285750" algn="just">
              <a:buFont typeface="Arial" pitchFamily="34" charset="0"/>
              <a:buChar char="•"/>
            </a:pPr>
            <a:r>
              <a:rPr lang="ru-RU" dirty="0"/>
              <a:t>описывать основные этапы развития государства (Древняя Русь, Московское царство, Российская империя, Российское государство);</a:t>
            </a:r>
          </a:p>
          <a:p>
            <a:pPr marL="285750" lvl="0" indent="-285750" algn="just">
              <a:buFont typeface="Arial" pitchFamily="34" charset="0"/>
              <a:buChar char="•"/>
            </a:pPr>
            <a:r>
              <a:rPr lang="ru-RU" dirty="0"/>
              <a:t>называть ключевые даты и описывать события каждого этапа истории (</a:t>
            </a:r>
            <a:r>
              <a:rPr lang="en-US" dirty="0"/>
              <a:t>IX</a:t>
            </a:r>
            <a:r>
              <a:rPr lang="ru-RU" dirty="0"/>
              <a:t> в.  — образование государства у восточных славян; 988 г. — крещение Руси; 1380 г. — Куликовская битва; 1613 г. — изгнание иностранных захватчиков из Москвы, начало новой династии Романовых; 1703 г. —  основание Санкт-Петербурга; </a:t>
            </a:r>
            <a:r>
              <a:rPr lang="en-US" dirty="0"/>
              <a:t>XVIII</a:t>
            </a:r>
            <a:r>
              <a:rPr lang="ru-RU" dirty="0"/>
              <a:t> в. — создание русской армии и флота, новая система летоисчисления; 1755 г. — открытие Московского университета;1812 г. — изгнание Наполеона из Москвы; 1861 г. — отмена крепостного права; февраль 1917 г. — падение династии Романовых; октябрь 1917 г. — революция; 1922 г. — образование СССР; 1941–1945 гг. — Великая Отечественная война; апрель 1961 г. — полёт в космос Гагарина; 1991 г. — распад СССР и провозглашение Российской Федерации суверенным государством);</a:t>
            </a:r>
          </a:p>
          <a:p>
            <a:pPr marL="285750" indent="-285750" algn="just">
              <a:buFont typeface="Arial" pitchFamily="34" charset="0"/>
              <a:buChar char="•"/>
            </a:pPr>
            <a:endParaRPr lang="ru-RU" dirty="0"/>
          </a:p>
        </p:txBody>
      </p:sp>
    </p:spTree>
    <p:extLst>
      <p:ext uri="{BB962C8B-B14F-4D97-AF65-F5344CB8AC3E}">
        <p14:creationId xmlns:p14="http://schemas.microsoft.com/office/powerpoint/2010/main" val="1312987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496" y="0"/>
            <a:ext cx="8183880" cy="300584"/>
          </a:xfrm>
        </p:spPr>
        <p:txBody>
          <a:bodyPr>
            <a:normAutofit fontScale="90000"/>
          </a:bodyPr>
          <a:lstStyle/>
          <a:p>
            <a:r>
              <a:rPr lang="ru-RU" dirty="0" smtClean="0"/>
              <a:t>Окружающий мир</a:t>
            </a:r>
            <a:endParaRPr lang="ru-RU" dirty="0"/>
          </a:p>
        </p:txBody>
      </p:sp>
      <p:sp>
        <p:nvSpPr>
          <p:cNvPr id="3" name="Текст 2"/>
          <p:cNvSpPr>
            <a:spLocks noGrp="1"/>
          </p:cNvSpPr>
          <p:nvPr>
            <p:ph type="body" idx="1"/>
          </p:nvPr>
        </p:nvSpPr>
        <p:spPr>
          <a:xfrm>
            <a:off x="251520" y="404664"/>
            <a:ext cx="8640960" cy="6336704"/>
          </a:xfrm>
        </p:spPr>
        <p:txBody>
          <a:bodyPr>
            <a:normAutofit/>
          </a:bodyPr>
          <a:lstStyle/>
          <a:p>
            <a:pPr marL="285750" lvl="0" indent="-285750" algn="just">
              <a:buFont typeface="Arial" pitchFamily="34" charset="0"/>
              <a:buChar char="•"/>
            </a:pPr>
            <a:r>
              <a:rPr lang="ru-RU" sz="2000" dirty="0"/>
              <a:t>соотносить исторические события с датами, конкретную дату с веком; соотносить дату исторического события с «лентой времени»;</a:t>
            </a:r>
          </a:p>
          <a:p>
            <a:pPr marL="285750" lvl="0" indent="-285750" algn="just">
              <a:buFont typeface="Arial" pitchFamily="34" charset="0"/>
              <a:buChar char="•"/>
            </a:pPr>
            <a:r>
              <a:rPr lang="ru-RU" sz="2000" dirty="0"/>
              <a:t>находить на карте места важнейших исторических событий российской истории;</a:t>
            </a:r>
          </a:p>
          <a:p>
            <a:pPr marL="285750" lvl="0" indent="-285750" algn="just">
              <a:buFont typeface="Arial" pitchFamily="34" charset="0"/>
              <a:buChar char="•"/>
            </a:pPr>
            <a:r>
              <a:rPr lang="ru-RU" sz="2000" dirty="0"/>
              <a:t>рассказывать о ключевых событиях истории государства;</a:t>
            </a:r>
          </a:p>
          <a:p>
            <a:pPr marL="285750" lvl="0" indent="-285750" algn="just">
              <a:buFont typeface="Arial" pitchFamily="34" charset="0"/>
              <a:buChar char="•"/>
            </a:pPr>
            <a:r>
              <a:rPr lang="ru-RU" sz="2000" dirty="0"/>
              <a:t>рассказывать об основных событиях истории своего края.</a:t>
            </a:r>
          </a:p>
          <a:p>
            <a:pPr marL="285750" lvl="0" indent="-285750" algn="just">
              <a:buFont typeface="Arial" pitchFamily="34" charset="0"/>
              <a:buChar char="•"/>
            </a:pPr>
            <a:r>
              <a:rPr lang="ru-RU" sz="2000" dirty="0" smtClean="0"/>
              <a:t>сопоставлять </a:t>
            </a:r>
            <a:r>
              <a:rPr lang="ru-RU" sz="2000" dirty="0"/>
              <a:t>имена исторических личностей с основными этапами развития государства (князь Владимир, Александр Невский, Дмитрий Донской, Иван </a:t>
            </a:r>
            <a:r>
              <a:rPr lang="en-US" sz="2000" dirty="0"/>
              <a:t>III</a:t>
            </a:r>
            <a:r>
              <a:rPr lang="ru-RU" sz="2000" dirty="0"/>
              <a:t>, Иван </a:t>
            </a:r>
            <a:r>
              <a:rPr lang="en-US" sz="2000" dirty="0"/>
              <a:t>IV</a:t>
            </a:r>
            <a:r>
              <a:rPr lang="ru-RU" sz="2000" dirty="0"/>
              <a:t>, Кузьма Минин и Дмитрий Пожарский, царь Алексей Михайлович, император Пётр </a:t>
            </a:r>
            <a:r>
              <a:rPr lang="en-US" sz="2000" dirty="0"/>
              <a:t>I</a:t>
            </a:r>
            <a:r>
              <a:rPr lang="ru-RU" sz="2000" dirty="0"/>
              <a:t>, Екатерина </a:t>
            </a:r>
            <a:r>
              <a:rPr lang="en-US" sz="2000" dirty="0"/>
              <a:t>II</a:t>
            </a:r>
            <a:r>
              <a:rPr lang="ru-RU" sz="2000" dirty="0"/>
              <a:t>, А. В. Суворов, Ф. Ф. Ушаков, М. В. Ломоносов, М. И. Кутузов, Александр </a:t>
            </a:r>
            <a:r>
              <a:rPr lang="en-US" sz="2000" dirty="0"/>
              <a:t>II</a:t>
            </a:r>
            <a:r>
              <a:rPr lang="ru-RU" sz="2000" dirty="0"/>
              <a:t>, Николай </a:t>
            </a:r>
            <a:r>
              <a:rPr lang="en-US" sz="2000" dirty="0"/>
              <a:t>II</a:t>
            </a:r>
            <a:r>
              <a:rPr lang="ru-RU" sz="2000" dirty="0"/>
              <a:t>,  В. И. </a:t>
            </a:r>
            <a:r>
              <a:rPr lang="ru-RU" sz="2000" dirty="0" smtClean="0"/>
              <a:t>Ленин</a:t>
            </a:r>
            <a:r>
              <a:rPr lang="ru-RU" sz="2000" dirty="0"/>
              <a:t>, И. В. Сталин, маршал Г. К. Жуков, действующий </a:t>
            </a:r>
            <a:r>
              <a:rPr lang="ru-RU" sz="2000" dirty="0" smtClean="0"/>
              <a:t>президент РФ</a:t>
            </a:r>
            <a:r>
              <a:rPr lang="ru-RU" sz="2000" dirty="0"/>
              <a:t>);</a:t>
            </a:r>
          </a:p>
          <a:p>
            <a:pPr marL="285750" lvl="0" indent="-285750" algn="just">
              <a:buFont typeface="Arial" pitchFamily="34" charset="0"/>
              <a:buChar char="•"/>
            </a:pPr>
            <a:r>
              <a:rPr lang="ru-RU" sz="2000" dirty="0"/>
              <a:t>характеризовать основные научные и культурные достижения своей страны;</a:t>
            </a:r>
          </a:p>
          <a:p>
            <a:pPr marL="285750" lvl="0" indent="-285750" algn="just">
              <a:buFont typeface="Arial" pitchFamily="34" charset="0"/>
              <a:buChar char="•"/>
            </a:pPr>
            <a:r>
              <a:rPr lang="ru-RU" sz="2000" dirty="0"/>
              <a:t>описывать культурные достопримечательности своего края.</a:t>
            </a:r>
          </a:p>
          <a:p>
            <a:endParaRPr lang="ru-RU" sz="2000" dirty="0"/>
          </a:p>
        </p:txBody>
      </p:sp>
    </p:spTree>
    <p:extLst>
      <p:ext uri="{BB962C8B-B14F-4D97-AF65-F5344CB8AC3E}">
        <p14:creationId xmlns:p14="http://schemas.microsoft.com/office/powerpoint/2010/main" val="1035169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539552" y="-99392"/>
            <a:ext cx="8183880" cy="504057"/>
          </a:xfrm>
        </p:spPr>
        <p:txBody>
          <a:bodyPr>
            <a:normAutofit fontScale="90000"/>
          </a:bodyPr>
          <a:lstStyle/>
          <a:p>
            <a:r>
              <a:rPr lang="ru-RU" dirty="0" smtClean="0"/>
              <a:t>Литературное чтение</a:t>
            </a:r>
            <a:endParaRPr lang="ru-RU" dirty="0"/>
          </a:p>
        </p:txBody>
      </p:sp>
      <p:sp>
        <p:nvSpPr>
          <p:cNvPr id="10" name="Текст 9"/>
          <p:cNvSpPr>
            <a:spLocks noGrp="1"/>
          </p:cNvSpPr>
          <p:nvPr>
            <p:ph type="body" idx="1"/>
          </p:nvPr>
        </p:nvSpPr>
        <p:spPr>
          <a:xfrm>
            <a:off x="107504" y="404664"/>
            <a:ext cx="8928992" cy="6453336"/>
          </a:xfrm>
        </p:spPr>
        <p:txBody>
          <a:bodyPr>
            <a:noAutofit/>
          </a:bodyPr>
          <a:lstStyle/>
          <a:p>
            <a:pPr algn="just"/>
            <a:r>
              <a:rPr lang="ru-RU" sz="1900" b="1" dirty="0"/>
              <a:t>Речевая и читательская деятельность</a:t>
            </a:r>
          </a:p>
          <a:p>
            <a:pPr algn="just"/>
            <a:r>
              <a:rPr lang="ru-RU" sz="1900" i="1" dirty="0"/>
              <a:t>Учащиеся научатся:</a:t>
            </a:r>
            <a:endParaRPr lang="ru-RU" sz="1900" dirty="0"/>
          </a:p>
          <a:p>
            <a:pPr marL="285750" lvl="0" indent="-285750" algn="just">
              <a:buFont typeface="Arial" pitchFamily="34" charset="0"/>
              <a:buChar char="•"/>
            </a:pPr>
            <a:r>
              <a:rPr lang="ru-RU" sz="1900" dirty="0"/>
              <a:t>читать (вслух и про себя) со скоростью, позволяющей осознавать (понимать) смысл прочитанного (вслух — примерно 90 слов в минуту, про себя — примерно 120 слов в минуту) ;</a:t>
            </a:r>
          </a:p>
          <a:p>
            <a:pPr marL="285750" lvl="0" indent="-285750" algn="just">
              <a:buFont typeface="Arial" pitchFamily="34" charset="0"/>
              <a:buChar char="•"/>
            </a:pPr>
            <a:r>
              <a:rPr lang="ru-RU" sz="1900" dirty="0"/>
              <a:t>прогнозировать содержание произведения по его заглавию, иллюстрациям;</a:t>
            </a:r>
          </a:p>
          <a:p>
            <a:pPr marL="285750" lvl="0" indent="-285750" algn="just">
              <a:buFont typeface="Arial" pitchFamily="34" charset="0"/>
              <a:buChar char="•"/>
            </a:pPr>
            <a:r>
              <a:rPr lang="ru-RU" sz="1900" dirty="0"/>
              <a:t>находить ключевые слова, определять основную мысль прочитанного, выражать её своими словами;</a:t>
            </a:r>
          </a:p>
          <a:p>
            <a:pPr marL="285750" lvl="0" indent="-285750" algn="just">
              <a:buFont typeface="Arial" pitchFamily="34" charset="0"/>
              <a:buChar char="•"/>
            </a:pPr>
            <a:r>
              <a:rPr lang="ru-RU" sz="1900" dirty="0"/>
              <a:t>различать последовательность событий и последовательность их изложения;</a:t>
            </a:r>
          </a:p>
          <a:p>
            <a:pPr marL="285750" lvl="0" indent="-285750" algn="just">
              <a:buFont typeface="Arial" pitchFamily="34" charset="0"/>
              <a:buChar char="•"/>
            </a:pPr>
            <a:r>
              <a:rPr lang="ru-RU" sz="1900" dirty="0"/>
              <a:t>выделять смысловые части текста, составлять простой и сложный планы изложения текста с помощью учителя, формулировать вопросы ко всему тексту и отдельным его частям;</a:t>
            </a:r>
          </a:p>
          <a:p>
            <a:pPr marL="285750" lvl="0" indent="-285750" algn="just">
              <a:buFont typeface="Arial" pitchFamily="34" charset="0"/>
              <a:buChar char="•"/>
            </a:pPr>
            <a:r>
              <a:rPr lang="ru-RU" sz="1900" dirty="0"/>
              <a:t>пересказывать текст сжато, подробно, выборочно, с включением описаний, с заменой диалога повествованием, с включением рассуждений;</a:t>
            </a:r>
          </a:p>
          <a:p>
            <a:pPr marL="285750" lvl="0" indent="-285750" algn="just">
              <a:buFont typeface="Arial" pitchFamily="34" charset="0"/>
              <a:buChar char="•"/>
            </a:pPr>
            <a:r>
              <a:rPr lang="ru-RU" sz="1900" dirty="0"/>
              <a:t>обращаться к титульным данным, аннотациям, предисловию и послесловию; ориентироваться в мире книг по алфавитному каталогу, открытому доступу книг в детской библиотеке;</a:t>
            </a:r>
          </a:p>
          <a:p>
            <a:pPr algn="just"/>
            <a:endParaRPr lang="ru-RU" sz="2000" dirty="0"/>
          </a:p>
        </p:txBody>
      </p:sp>
    </p:spTree>
    <p:extLst>
      <p:ext uri="{BB962C8B-B14F-4D97-AF65-F5344CB8AC3E}">
        <p14:creationId xmlns:p14="http://schemas.microsoft.com/office/powerpoint/2010/main" val="1809724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0"/>
            <a:ext cx="8183880" cy="332656"/>
          </a:xfrm>
        </p:spPr>
        <p:txBody>
          <a:bodyPr>
            <a:normAutofit fontScale="90000"/>
          </a:bodyPr>
          <a:lstStyle/>
          <a:p>
            <a:r>
              <a:rPr lang="ru-RU" dirty="0"/>
              <a:t>Литературное чтение</a:t>
            </a:r>
          </a:p>
        </p:txBody>
      </p:sp>
      <p:sp>
        <p:nvSpPr>
          <p:cNvPr id="5" name="Текст 4"/>
          <p:cNvSpPr>
            <a:spLocks noGrp="1"/>
          </p:cNvSpPr>
          <p:nvPr>
            <p:ph type="body" idx="1"/>
          </p:nvPr>
        </p:nvSpPr>
        <p:spPr>
          <a:xfrm>
            <a:off x="251520" y="332656"/>
            <a:ext cx="8784976" cy="6525344"/>
          </a:xfrm>
        </p:spPr>
        <p:txBody>
          <a:bodyPr>
            <a:normAutofit/>
          </a:bodyPr>
          <a:lstStyle/>
          <a:p>
            <a:pPr marL="285750" lvl="0" indent="-285750" algn="just">
              <a:buFont typeface="Arial" pitchFamily="34" charset="0"/>
              <a:buChar char="•"/>
            </a:pPr>
            <a:r>
              <a:rPr lang="ru-RU" sz="2000" dirty="0"/>
              <a:t>составлять краткие аннотации к рекомендованным книгам; ориентироваться в справочниках, энциклопедиях, детских периодических журналах;</a:t>
            </a:r>
          </a:p>
          <a:p>
            <a:pPr marL="285750" lvl="0" indent="-285750" algn="just">
              <a:buFont typeface="Arial" pitchFamily="34" charset="0"/>
              <a:buChar char="•"/>
            </a:pPr>
            <a:r>
              <a:rPr lang="ru-RU" sz="2000" dirty="0"/>
              <a:t>соотносить поступки героев с нравственными нормами;</a:t>
            </a:r>
          </a:p>
          <a:p>
            <a:pPr marL="285750" lvl="0" indent="-285750" algn="just">
              <a:buFont typeface="Arial" pitchFamily="34" charset="0"/>
              <a:buChar char="•"/>
            </a:pPr>
            <a:r>
              <a:rPr lang="ru-RU" sz="2000" dirty="0"/>
              <a:t>ориентироваться в научно-популярном и учебном тексте, использовать полученную информацию</a:t>
            </a:r>
            <a:r>
              <a:rPr lang="ru-RU" sz="2000" dirty="0" smtClean="0"/>
              <a:t>.</a:t>
            </a:r>
          </a:p>
          <a:p>
            <a:pPr algn="just"/>
            <a:r>
              <a:rPr lang="ru-RU" sz="2000" b="1" dirty="0"/>
              <a:t>Творческая деятельность</a:t>
            </a:r>
          </a:p>
          <a:p>
            <a:pPr algn="just"/>
            <a:r>
              <a:rPr lang="ru-RU" sz="2000" i="1" dirty="0"/>
              <a:t>Учащиеся научатся:</a:t>
            </a:r>
            <a:endParaRPr lang="ru-RU" sz="2000" dirty="0"/>
          </a:p>
          <a:p>
            <a:pPr marL="285750" lvl="0" indent="-285750" algn="just">
              <a:buFont typeface="Arial" pitchFamily="34" charset="0"/>
              <a:buChar char="•"/>
            </a:pPr>
            <a:r>
              <a:rPr lang="ru-RU" sz="2000" dirty="0"/>
              <a:t>читать по ролям художественное произведение;</a:t>
            </a:r>
          </a:p>
          <a:p>
            <a:pPr marL="285750" lvl="0" indent="-285750" algn="just">
              <a:buFont typeface="Arial" pitchFamily="34" charset="0"/>
              <a:buChar char="•"/>
            </a:pPr>
            <a:r>
              <a:rPr lang="ru-RU" sz="2000" dirty="0"/>
              <a:t>создавать текст на основе плана;</a:t>
            </a:r>
          </a:p>
          <a:p>
            <a:pPr marL="285750" lvl="0" indent="-285750" algn="just">
              <a:buFont typeface="Arial" pitchFamily="34" charset="0"/>
              <a:buChar char="•"/>
            </a:pPr>
            <a:r>
              <a:rPr lang="ru-RU" sz="2000" dirty="0"/>
              <a:t>придумывать рассказы по результатам наблюдений с включением описаний, рассуждений, анализом причин происшедшего;</a:t>
            </a:r>
          </a:p>
          <a:p>
            <a:pPr marL="285750" lvl="0" indent="-285750" algn="just">
              <a:buFont typeface="Arial" pitchFamily="34" charset="0"/>
              <a:buChar char="•"/>
            </a:pPr>
            <a:r>
              <a:rPr lang="ru-RU" sz="2000" dirty="0"/>
              <a:t>писать (на доступном уровне) сочинение на заданную тему, отзыв о прочитанной книге, кинофильме, телевизионной передаче;</a:t>
            </a:r>
          </a:p>
          <a:p>
            <a:pPr marL="285750" lvl="0" indent="-285750" algn="just">
              <a:buFont typeface="Arial" pitchFamily="34" charset="0"/>
              <a:buChar char="•"/>
            </a:pPr>
            <a:r>
              <a:rPr lang="ru-RU" sz="2000" dirty="0"/>
              <a:t>участвовать в драматизации произведений, читать наизусть лирические произведения, отрывки прозаических текстов;</a:t>
            </a:r>
          </a:p>
          <a:p>
            <a:pPr marL="285750" lvl="0" indent="-285750" algn="just">
              <a:buFont typeface="Arial" pitchFamily="34" charset="0"/>
              <a:buChar char="•"/>
            </a:pPr>
            <a:r>
              <a:rPr lang="ru-RU" sz="2000" dirty="0"/>
              <a:t>создавать сочинения по репродукциям картин и серии иллюстраций.</a:t>
            </a:r>
          </a:p>
          <a:p>
            <a:pPr marL="285750" lvl="0" indent="-285750" algn="just">
              <a:buFont typeface="Arial" pitchFamily="34" charset="0"/>
              <a:buChar char="•"/>
            </a:pPr>
            <a:endParaRPr lang="ru-RU" dirty="0"/>
          </a:p>
          <a:p>
            <a:endParaRPr lang="ru-RU" dirty="0"/>
          </a:p>
        </p:txBody>
      </p:sp>
    </p:spTree>
    <p:extLst>
      <p:ext uri="{BB962C8B-B14F-4D97-AF65-F5344CB8AC3E}">
        <p14:creationId xmlns:p14="http://schemas.microsoft.com/office/powerpoint/2010/main" val="200434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18186"/>
            <a:ext cx="8183880" cy="458486"/>
          </a:xfrm>
        </p:spPr>
        <p:txBody>
          <a:bodyPr>
            <a:normAutofit fontScale="90000"/>
          </a:bodyPr>
          <a:lstStyle/>
          <a:p>
            <a:r>
              <a:rPr lang="ru-RU" dirty="0" smtClean="0"/>
              <a:t>Литературное чтение</a:t>
            </a:r>
            <a:endParaRPr lang="ru-RU" dirty="0"/>
          </a:p>
        </p:txBody>
      </p:sp>
      <p:sp>
        <p:nvSpPr>
          <p:cNvPr id="5" name="Текст 4"/>
          <p:cNvSpPr>
            <a:spLocks noGrp="1"/>
          </p:cNvSpPr>
          <p:nvPr>
            <p:ph type="body" idx="1"/>
          </p:nvPr>
        </p:nvSpPr>
        <p:spPr>
          <a:xfrm>
            <a:off x="323528" y="476672"/>
            <a:ext cx="8496944" cy="6120680"/>
          </a:xfrm>
        </p:spPr>
        <p:txBody>
          <a:bodyPr/>
          <a:lstStyle/>
          <a:p>
            <a:pPr algn="just"/>
            <a:r>
              <a:rPr lang="ru-RU" b="1" dirty="0"/>
              <a:t>Литературоведческая пропедевтика</a:t>
            </a:r>
          </a:p>
          <a:p>
            <a:pPr algn="just"/>
            <a:r>
              <a:rPr lang="ru-RU" i="1" dirty="0"/>
              <a:t>Учащиеся научатся:</a:t>
            </a:r>
            <a:endParaRPr lang="ru-RU" dirty="0"/>
          </a:p>
          <a:p>
            <a:pPr marL="285750" lvl="0" indent="-285750" algn="just">
              <a:buFont typeface="Arial" pitchFamily="34" charset="0"/>
              <a:buChar char="•"/>
            </a:pPr>
            <a:r>
              <a:rPr lang="ru-RU" sz="2000" dirty="0"/>
              <a:t>выделять выразительные средства языка и на доступном уровне объяснять их  эмоционально-смысловые значения;</a:t>
            </a:r>
          </a:p>
          <a:p>
            <a:pPr marL="285750" lvl="0" indent="-285750" algn="just">
              <a:buFont typeface="Arial" pitchFamily="34" charset="0"/>
              <a:buChar char="•"/>
            </a:pPr>
            <a:r>
              <a:rPr lang="ru-RU" sz="2000" dirty="0"/>
              <a:t>определять (на доступном уровне) основные особенности малых жанров фольклора, народных сказок, мифов, былин, стихотворений, рассказов, повестей, басен;</a:t>
            </a:r>
          </a:p>
          <a:p>
            <a:pPr marL="285750" lvl="0" indent="-285750" algn="just">
              <a:buFont typeface="Arial" pitchFamily="34" charset="0"/>
              <a:buChar char="•"/>
            </a:pPr>
            <a:r>
              <a:rPr lang="ru-RU" sz="2000" dirty="0"/>
              <a:t>выделять слова автора, действующих лиц, описание пейзажа, внешности героев, их поступков, бытовые описания;</a:t>
            </a:r>
          </a:p>
          <a:p>
            <a:pPr marL="285750" lvl="0" indent="-285750" algn="just">
              <a:buFont typeface="Arial" pitchFamily="34" charset="0"/>
              <a:buChar char="•"/>
            </a:pPr>
            <a:r>
              <a:rPr lang="ru-RU" sz="2000" dirty="0"/>
              <a:t>вводить в пересказ элементы описания, рассуждения, использовать цитирование;</a:t>
            </a:r>
          </a:p>
          <a:p>
            <a:pPr marL="285750" lvl="0" indent="-285750" algn="just">
              <a:buFont typeface="Arial" pitchFamily="34" charset="0"/>
              <a:buChar char="•"/>
            </a:pPr>
            <a:r>
              <a:rPr lang="ru-RU" sz="2000" dirty="0"/>
              <a:t>определять отношение автора к персонажам, рассказывать, как оно выражено;</a:t>
            </a:r>
          </a:p>
          <a:p>
            <a:pPr marL="285750" lvl="0" indent="-285750" algn="just">
              <a:buFont typeface="Arial" pitchFamily="34" charset="0"/>
              <a:buChar char="•"/>
            </a:pPr>
            <a:r>
              <a:rPr lang="ru-RU" sz="2000" dirty="0"/>
              <a:t>различать жанры, преимущественно путём сравнения (сказка – басня, сказка – былина, сказка – рассказ и др.); </a:t>
            </a:r>
          </a:p>
          <a:p>
            <a:pPr marL="285750" lvl="0" indent="-285750" algn="just">
              <a:buFont typeface="Arial" pitchFamily="34" charset="0"/>
              <a:buChar char="•"/>
            </a:pPr>
            <a:r>
              <a:rPr lang="ru-RU" sz="2000" dirty="0"/>
              <a:t>находить рифмы, примеры звукописи, образные слова и выражения, объяснять их смысл.</a:t>
            </a:r>
          </a:p>
          <a:p>
            <a:pPr algn="just"/>
            <a:endParaRPr lang="ru-RU" sz="2000" dirty="0"/>
          </a:p>
        </p:txBody>
      </p:sp>
    </p:spTree>
    <p:extLst>
      <p:ext uri="{BB962C8B-B14F-4D97-AF65-F5344CB8AC3E}">
        <p14:creationId xmlns:p14="http://schemas.microsoft.com/office/powerpoint/2010/main" val="3287664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5362"/>
            <a:ext cx="8183880" cy="432048"/>
          </a:xfrm>
        </p:spPr>
        <p:txBody>
          <a:bodyPr>
            <a:normAutofit fontScale="90000"/>
          </a:bodyPr>
          <a:lstStyle/>
          <a:p>
            <a:r>
              <a:rPr lang="ru-RU" dirty="0" smtClean="0"/>
              <a:t>Русский язык</a:t>
            </a:r>
            <a:endParaRPr lang="ru-RU" dirty="0"/>
          </a:p>
        </p:txBody>
      </p:sp>
      <p:sp>
        <p:nvSpPr>
          <p:cNvPr id="5" name="Текст 4"/>
          <p:cNvSpPr>
            <a:spLocks noGrp="1"/>
          </p:cNvSpPr>
          <p:nvPr>
            <p:ph type="body" idx="1"/>
          </p:nvPr>
        </p:nvSpPr>
        <p:spPr>
          <a:xfrm>
            <a:off x="179512" y="404664"/>
            <a:ext cx="8784976" cy="6453336"/>
          </a:xfrm>
        </p:spPr>
        <p:txBody>
          <a:bodyPr>
            <a:normAutofit/>
          </a:bodyPr>
          <a:lstStyle/>
          <a:p>
            <a:pPr algn="just"/>
            <a:r>
              <a:rPr lang="ru-RU" sz="2000" i="1" dirty="0"/>
              <a:t>Учащиеся научатся:</a:t>
            </a:r>
            <a:endParaRPr lang="ru-RU" sz="2000" dirty="0"/>
          </a:p>
          <a:p>
            <a:pPr marL="342900" lvl="0" indent="-342900" algn="just">
              <a:buFont typeface="Arial" pitchFamily="34" charset="0"/>
              <a:buChar char="•"/>
            </a:pPr>
            <a:r>
              <a:rPr lang="ru-RU" sz="2000" dirty="0"/>
              <a:t>различать основные языковые средства: слова, словосочетания, предложения, текста;</a:t>
            </a:r>
          </a:p>
          <a:p>
            <a:pPr marL="342900" lvl="0" indent="-342900" algn="just">
              <a:buFont typeface="Arial" pitchFamily="34" charset="0"/>
              <a:buChar char="•"/>
            </a:pPr>
            <a:r>
              <a:rPr lang="ru-RU" sz="2000" dirty="0"/>
              <a:t>различать и называть: а) значимые части слова (корень, приставка, суффикс, окончание); б) части речи, включая личные местоимения; в) основные типы предложений по цели высказывания и по эмоциональной окрашенности: вопросительные, повествовательные, побудительные, восклицательные;</a:t>
            </a:r>
          </a:p>
          <a:p>
            <a:pPr marL="342900" lvl="0" indent="-342900" algn="just">
              <a:buFont typeface="Arial" pitchFamily="34" charset="0"/>
              <a:buChar char="•"/>
            </a:pPr>
            <a:r>
              <a:rPr lang="ru-RU" sz="2000" dirty="0"/>
              <a:t>применять при письме правила орфографические (правописание падежных окончаний имён существительных,  имён прилагательных, местоимений, личных окончаний глаголов, употребление мягкого знака после шипящих в глаголах), пунктуационные (употребление знаков препинания в конце предложения, запятой в предложениях с однородными  второстепенными  членами предложения);</a:t>
            </a:r>
          </a:p>
          <a:p>
            <a:pPr marL="342900" lvl="0" indent="-342900" algn="just">
              <a:buFont typeface="Arial" pitchFamily="34" charset="0"/>
              <a:buChar char="•"/>
            </a:pPr>
            <a:r>
              <a:rPr lang="ru-RU" sz="2000" dirty="0"/>
              <a:t>практически использовать знания алфавита при работе со словарём;</a:t>
            </a:r>
          </a:p>
          <a:p>
            <a:pPr marL="342900" lvl="0" indent="-342900">
              <a:buFont typeface="Arial" pitchFamily="34" charset="0"/>
              <a:buChar char="•"/>
            </a:pPr>
            <a:r>
              <a:rPr lang="ru-RU" sz="2000" dirty="0"/>
              <a:t>выявлять слова, значение которых требует уточнения;</a:t>
            </a:r>
          </a:p>
          <a:p>
            <a:pPr marL="342900" lvl="0" indent="-342900">
              <a:buFont typeface="Arial" pitchFamily="34" charset="0"/>
              <a:buChar char="•"/>
            </a:pPr>
            <a:r>
              <a:rPr lang="ru-RU" sz="2000" dirty="0"/>
              <a:t>определять значение слова по тексту или уточнять с помощью толкового словаря;</a:t>
            </a:r>
          </a:p>
          <a:p>
            <a:pPr algn="just"/>
            <a:endParaRPr lang="ru-RU" sz="2000" dirty="0"/>
          </a:p>
        </p:txBody>
      </p:sp>
    </p:spTree>
    <p:extLst>
      <p:ext uri="{BB962C8B-B14F-4D97-AF65-F5344CB8AC3E}">
        <p14:creationId xmlns:p14="http://schemas.microsoft.com/office/powerpoint/2010/main" val="667930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07504" y="0"/>
            <a:ext cx="8183880" cy="372592"/>
          </a:xfrm>
        </p:spPr>
        <p:txBody>
          <a:bodyPr>
            <a:normAutofit fontScale="90000"/>
          </a:bodyPr>
          <a:lstStyle/>
          <a:p>
            <a:r>
              <a:rPr lang="ru-RU" dirty="0"/>
              <a:t>Русский язык</a:t>
            </a:r>
          </a:p>
        </p:txBody>
      </p:sp>
      <p:sp>
        <p:nvSpPr>
          <p:cNvPr id="7" name="Текст 6"/>
          <p:cNvSpPr>
            <a:spLocks noGrp="1"/>
          </p:cNvSpPr>
          <p:nvPr>
            <p:ph type="body" idx="1"/>
          </p:nvPr>
        </p:nvSpPr>
        <p:spPr>
          <a:xfrm>
            <a:off x="107504" y="332656"/>
            <a:ext cx="8856984" cy="6408712"/>
          </a:xfrm>
        </p:spPr>
        <p:txBody>
          <a:bodyPr>
            <a:noAutofit/>
          </a:bodyPr>
          <a:lstStyle/>
          <a:p>
            <a:pPr marL="285750" lvl="0" indent="-285750" algn="just">
              <a:buFont typeface="Arial" pitchFamily="34" charset="0"/>
              <a:buChar char="•"/>
            </a:pPr>
            <a:r>
              <a:rPr lang="ru-RU" sz="2000" dirty="0"/>
              <a:t>различать родственные (однокоренные) слова и формы слова;</a:t>
            </a:r>
          </a:p>
          <a:p>
            <a:pPr marL="285750" lvl="0" indent="-285750" algn="just">
              <a:buFont typeface="Arial" pitchFamily="34" charset="0"/>
              <a:buChar char="•"/>
            </a:pPr>
            <a:r>
              <a:rPr lang="ru-RU" sz="2000" dirty="0"/>
              <a:t>определять грамматические признаки имён существительных, имён прилагательных, глаголов;</a:t>
            </a:r>
          </a:p>
          <a:p>
            <a:pPr marL="285750" lvl="0" indent="-285750" algn="just">
              <a:buFont typeface="Arial" pitchFamily="34" charset="0"/>
              <a:buChar char="•"/>
            </a:pPr>
            <a:r>
              <a:rPr lang="ru-RU" sz="2000" dirty="0"/>
              <a:t>находить в тексте личные местоимения, предлоги, союзы </a:t>
            </a:r>
            <a:r>
              <a:rPr lang="ru-RU" sz="2000" i="1" dirty="0"/>
              <a:t>и, а, но</a:t>
            </a:r>
            <a:r>
              <a:rPr lang="ru-RU" sz="2000" i="1" dirty="0" smtClean="0"/>
              <a:t>, </a:t>
            </a:r>
            <a:r>
              <a:rPr lang="ru-RU" sz="2000" dirty="0" smtClean="0"/>
              <a:t>частицу </a:t>
            </a:r>
            <a:r>
              <a:rPr lang="ru-RU" sz="2000" i="1" dirty="0" smtClean="0"/>
              <a:t>не </a:t>
            </a:r>
            <a:r>
              <a:rPr lang="ru-RU" sz="2000" dirty="0" smtClean="0"/>
              <a:t>при </a:t>
            </a:r>
            <a:r>
              <a:rPr lang="ru-RU" sz="2000" dirty="0"/>
              <a:t>глаголах;</a:t>
            </a:r>
          </a:p>
          <a:p>
            <a:pPr marL="285750" lvl="0" indent="-285750" algn="just">
              <a:buFont typeface="Arial" pitchFamily="34" charset="0"/>
              <a:buChar char="•"/>
            </a:pPr>
            <a:r>
              <a:rPr lang="ru-RU" sz="2000" dirty="0"/>
              <a:t>различать произношение и написание слов, находить способ проверки написания слова и выбирать нужную букву для обозначения звуков;</a:t>
            </a:r>
          </a:p>
          <a:p>
            <a:pPr marL="285750" lvl="0" indent="-285750" algn="just">
              <a:buFont typeface="Arial" pitchFamily="34" charset="0"/>
              <a:buChar char="•"/>
            </a:pPr>
            <a:r>
              <a:rPr lang="ru-RU" sz="2000" dirty="0"/>
              <a:t>грамотно и каллиграфически правильно списывать и писать под диктовку тексты (в 70-90 слов, 75-80 слов), включающие изученные орфограммы и </a:t>
            </a:r>
            <a:r>
              <a:rPr lang="ru-RU" sz="2000" dirty="0" err="1"/>
              <a:t>пунктограммы</a:t>
            </a:r>
            <a:r>
              <a:rPr lang="ru-RU" sz="2000" dirty="0"/>
              <a:t>;</a:t>
            </a:r>
          </a:p>
          <a:p>
            <a:pPr marL="285750" lvl="0" indent="-285750" algn="just">
              <a:buFont typeface="Arial" pitchFamily="34" charset="0"/>
              <a:buChar char="•"/>
            </a:pPr>
            <a:r>
              <a:rPr lang="ru-RU" sz="2000" dirty="0"/>
              <a:t>соблюдать в повседневной жизни нормы речевого этикета и правила устного общения (умение слышать, точно реагировать на реплики, поддерживать разговор);</a:t>
            </a:r>
          </a:p>
          <a:p>
            <a:pPr marL="285750" lvl="0" indent="-285750" algn="just">
              <a:buFont typeface="Arial" pitchFamily="34" charset="0"/>
              <a:buChar char="•"/>
            </a:pPr>
            <a:r>
              <a:rPr lang="ru-RU" sz="2000" dirty="0"/>
              <a:t>ориентироваться в заголовке, оглавлении, ключевых словах с целью извлечения информации (уметь читать);</a:t>
            </a:r>
          </a:p>
          <a:p>
            <a:pPr marL="285750" lvl="0" indent="-285750" algn="just">
              <a:buFont typeface="Arial" pitchFamily="34" charset="0"/>
              <a:buChar char="•"/>
            </a:pPr>
            <a:r>
              <a:rPr lang="ru-RU" sz="2000" dirty="0"/>
              <a:t>осознанно  передавать содержание прочитанного текста, строить высказывание в устной и письменной формах;</a:t>
            </a:r>
          </a:p>
          <a:p>
            <a:pPr marL="285750" lvl="0" indent="-285750" algn="just">
              <a:buFont typeface="Arial" pitchFamily="34" charset="0"/>
              <a:buChar char="•"/>
            </a:pPr>
            <a:r>
              <a:rPr lang="ru-RU" sz="2000" dirty="0"/>
              <a:t>выражать собственное мнение, аргументировать его с учётом ситуации общения.</a:t>
            </a:r>
          </a:p>
          <a:p>
            <a:pPr marL="285750" indent="-285750" algn="just">
              <a:buFont typeface="Arial" pitchFamily="34" charset="0"/>
              <a:buChar char="•"/>
            </a:pPr>
            <a:endParaRPr lang="ru-RU" sz="2000" dirty="0"/>
          </a:p>
        </p:txBody>
      </p:sp>
    </p:spTree>
    <p:extLst>
      <p:ext uri="{BB962C8B-B14F-4D97-AF65-F5344CB8AC3E}">
        <p14:creationId xmlns:p14="http://schemas.microsoft.com/office/powerpoint/2010/main" val="75002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7504" y="116632"/>
            <a:ext cx="8183880" cy="300584"/>
          </a:xfrm>
        </p:spPr>
        <p:txBody>
          <a:bodyPr>
            <a:normAutofit fontScale="90000"/>
          </a:bodyPr>
          <a:lstStyle/>
          <a:p>
            <a:r>
              <a:rPr lang="ru-RU" dirty="0" smtClean="0"/>
              <a:t>Русский язык</a:t>
            </a:r>
            <a:endParaRPr lang="ru-RU" dirty="0"/>
          </a:p>
        </p:txBody>
      </p:sp>
      <p:sp>
        <p:nvSpPr>
          <p:cNvPr id="5" name="Текст 4"/>
          <p:cNvSpPr>
            <a:spLocks noGrp="1"/>
          </p:cNvSpPr>
          <p:nvPr>
            <p:ph type="body" idx="1"/>
          </p:nvPr>
        </p:nvSpPr>
        <p:spPr>
          <a:xfrm>
            <a:off x="251520" y="404664"/>
            <a:ext cx="8712968" cy="6264696"/>
          </a:xfrm>
        </p:spPr>
        <p:txBody>
          <a:bodyPr>
            <a:normAutofit fontScale="92500"/>
          </a:bodyPr>
          <a:lstStyle/>
          <a:p>
            <a:pPr marL="342900" indent="-342900">
              <a:buFont typeface="Arial" pitchFamily="34" charset="0"/>
              <a:buChar char="•"/>
            </a:pPr>
            <a:r>
              <a:rPr lang="ru-RU" sz="2100" dirty="0" smtClean="0"/>
              <a:t>производить </a:t>
            </a:r>
            <a:r>
              <a:rPr lang="ru-RU" sz="2100" dirty="0"/>
              <a:t>элементарные языковые анализы слов (</a:t>
            </a:r>
            <a:r>
              <a:rPr lang="ru-RU" sz="2100" dirty="0" err="1"/>
              <a:t>звуко</a:t>
            </a:r>
            <a:r>
              <a:rPr lang="ru-RU" sz="2100" dirty="0"/>
              <a:t>-буквенный, по составу,  как часть речи)  в целях решения орфографических задач, синтаксический анализ предложений  для  выбора знаков препинания;</a:t>
            </a:r>
          </a:p>
          <a:p>
            <a:pPr marL="342900" lvl="0" indent="-342900">
              <a:buFont typeface="Arial" pitchFamily="34" charset="0"/>
              <a:buChar char="•"/>
            </a:pPr>
            <a:r>
              <a:rPr lang="ru-RU" sz="2100" dirty="0"/>
              <a:t>соблюдать нормы русского литературного языка в собственной речи и оценивать соблюдение этих норм в речи собеседников (в объёме представленного в учебнике материала);</a:t>
            </a:r>
          </a:p>
          <a:p>
            <a:pPr marL="342900" lvl="0" indent="-342900">
              <a:buFont typeface="Arial" pitchFamily="34" charset="0"/>
              <a:buChar char="•"/>
            </a:pPr>
            <a:r>
              <a:rPr lang="ru-RU" sz="2100" dirty="0"/>
              <a:t>проверять правильность постановки ударения или произношения слова по словарю учебника (самостоятельно) или обращаться за помощью (к учителю, родителям и др.);</a:t>
            </a:r>
          </a:p>
          <a:p>
            <a:pPr marL="342900" lvl="0" indent="-342900">
              <a:buFont typeface="Arial" pitchFamily="34" charset="0"/>
              <a:buChar char="•"/>
            </a:pPr>
            <a:r>
              <a:rPr lang="ru-RU" sz="2100" dirty="0"/>
              <a:t>подбирать синонимы для  устранения повторов в тексте и более точного и успешного решения коммуникативной задачи;</a:t>
            </a:r>
          </a:p>
          <a:p>
            <a:pPr marL="342900" lvl="0" indent="-342900">
              <a:buFont typeface="Arial" pitchFamily="34" charset="0"/>
              <a:buChar char="•"/>
            </a:pPr>
            <a:r>
              <a:rPr lang="ru-RU" sz="2100" dirty="0"/>
              <a:t>подбирать антонимы для точной характеристики предметов при их сравнении;</a:t>
            </a:r>
          </a:p>
          <a:p>
            <a:pPr marL="342900" lvl="0" indent="-342900">
              <a:buFont typeface="Arial" pitchFamily="34" charset="0"/>
              <a:buChar char="•"/>
            </a:pPr>
            <a:r>
              <a:rPr lang="ru-RU" sz="2100" dirty="0"/>
              <a:t>различать употребление в тексте слов в прямом и переносном значении (простые случаи);</a:t>
            </a:r>
          </a:p>
          <a:p>
            <a:pPr marL="342900" lvl="0" indent="-342900">
              <a:buFont typeface="Arial" pitchFamily="34" charset="0"/>
              <a:buChar char="•"/>
            </a:pPr>
            <a:r>
              <a:rPr lang="ru-RU" sz="2100" dirty="0"/>
              <a:t>оценивать уместность и точность использования слов в тексте;</a:t>
            </a:r>
          </a:p>
          <a:p>
            <a:pPr marL="285750" lvl="0" indent="-285750">
              <a:buFont typeface="Arial" pitchFamily="34" charset="0"/>
              <a:buChar char="•"/>
            </a:pPr>
            <a:r>
              <a:rPr lang="ru-RU" sz="2100" dirty="0"/>
              <a:t>определять назначение второстепенных членов предложения: обозначать признак предмета, место, причину, время, образ действия и пр.;</a:t>
            </a:r>
          </a:p>
          <a:p>
            <a:endParaRPr lang="ru-RU" dirty="0"/>
          </a:p>
        </p:txBody>
      </p:sp>
    </p:spTree>
    <p:extLst>
      <p:ext uri="{BB962C8B-B14F-4D97-AF65-F5344CB8AC3E}">
        <p14:creationId xmlns:p14="http://schemas.microsoft.com/office/powerpoint/2010/main" val="1039346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8950"/>
            <a:ext cx="8183880" cy="395714"/>
          </a:xfrm>
        </p:spPr>
        <p:txBody>
          <a:bodyPr>
            <a:normAutofit fontScale="90000"/>
          </a:bodyPr>
          <a:lstStyle/>
          <a:p>
            <a:r>
              <a:rPr lang="ru-RU" dirty="0" smtClean="0"/>
              <a:t>Русский язык</a:t>
            </a:r>
            <a:endParaRPr lang="ru-RU" dirty="0"/>
          </a:p>
        </p:txBody>
      </p:sp>
      <p:sp>
        <p:nvSpPr>
          <p:cNvPr id="5" name="Текст 4"/>
          <p:cNvSpPr>
            <a:spLocks noGrp="1"/>
          </p:cNvSpPr>
          <p:nvPr>
            <p:ph type="body" idx="1"/>
          </p:nvPr>
        </p:nvSpPr>
        <p:spPr>
          <a:xfrm>
            <a:off x="251520" y="548680"/>
            <a:ext cx="8400704" cy="5496428"/>
          </a:xfrm>
        </p:spPr>
        <p:txBody>
          <a:bodyPr/>
          <a:lstStyle/>
          <a:p>
            <a:pPr marL="285750" lvl="0" indent="-285750" algn="just">
              <a:buFont typeface="Arial" pitchFamily="34" charset="0"/>
              <a:buChar char="•"/>
            </a:pPr>
            <a:r>
              <a:rPr lang="ru-RU" sz="2000" dirty="0"/>
              <a:t>составлять устный рассказ на определённую тему с использованием разных типов речи: описание, повествование, рассуждение;</a:t>
            </a:r>
          </a:p>
          <a:p>
            <a:pPr marL="285750" lvl="0" indent="-285750" algn="just">
              <a:buFont typeface="Arial" pitchFamily="34" charset="0"/>
              <a:buChar char="•"/>
            </a:pPr>
            <a:r>
              <a:rPr lang="ru-RU" sz="2000" dirty="0"/>
              <a:t>корректировать тексты с нарушениями логики изложения, речевыми недочётами;</a:t>
            </a:r>
          </a:p>
          <a:p>
            <a:pPr marL="285750" lvl="0" indent="-285750" algn="just">
              <a:buFont typeface="Arial" pitchFamily="34" charset="0"/>
              <a:buChar char="•"/>
            </a:pPr>
            <a:r>
              <a:rPr lang="ru-RU" sz="2000" dirty="0"/>
              <a:t>соблюдать нормы речевого взаимодействия при интерактивном общении (</a:t>
            </a:r>
            <a:r>
              <a:rPr lang="en-US" sz="2000" dirty="0" err="1"/>
              <a:t>sms</a:t>
            </a:r>
            <a:r>
              <a:rPr lang="ru-RU" sz="2000" dirty="0"/>
              <a:t>-сообщения, электронная почта, Интернет и другие способы связи)</a:t>
            </a:r>
          </a:p>
          <a:p>
            <a:pPr marL="285750" lvl="0" indent="-285750" algn="just">
              <a:buFont typeface="Arial" pitchFamily="34" charset="0"/>
              <a:buChar char="•"/>
            </a:pPr>
            <a:r>
              <a:rPr lang="ru-RU" sz="2000" dirty="0"/>
              <a:t>использовать приобретённые знания и умения в практической деятельности и повседневной жизни для обмена мыслями, чувствами в устной и письменной речи (уметь слушать, читать и создавать небольшие тексты/высказывания) в учебных и бытовых ситуациях.</a:t>
            </a:r>
          </a:p>
          <a:p>
            <a:endParaRPr lang="ru-RU" dirty="0"/>
          </a:p>
        </p:txBody>
      </p:sp>
    </p:spTree>
    <p:extLst>
      <p:ext uri="{BB962C8B-B14F-4D97-AF65-F5344CB8AC3E}">
        <p14:creationId xmlns:p14="http://schemas.microsoft.com/office/powerpoint/2010/main" val="1890573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7504" y="-1"/>
            <a:ext cx="8183880" cy="404665"/>
          </a:xfrm>
        </p:spPr>
        <p:txBody>
          <a:bodyPr>
            <a:normAutofit fontScale="90000"/>
          </a:bodyPr>
          <a:lstStyle/>
          <a:p>
            <a:r>
              <a:rPr lang="ru-RU" dirty="0" smtClean="0"/>
              <a:t>Математика </a:t>
            </a:r>
            <a:endParaRPr lang="ru-RU" dirty="0"/>
          </a:p>
        </p:txBody>
      </p:sp>
      <p:sp>
        <p:nvSpPr>
          <p:cNvPr id="5" name="Текст 4"/>
          <p:cNvSpPr>
            <a:spLocks noGrp="1"/>
          </p:cNvSpPr>
          <p:nvPr>
            <p:ph type="body" idx="1"/>
          </p:nvPr>
        </p:nvSpPr>
        <p:spPr>
          <a:xfrm>
            <a:off x="107504" y="404664"/>
            <a:ext cx="8784976" cy="6453336"/>
          </a:xfrm>
        </p:spPr>
        <p:txBody>
          <a:bodyPr>
            <a:normAutofit fontScale="92500"/>
          </a:bodyPr>
          <a:lstStyle/>
          <a:p>
            <a:pPr marL="342900" indent="-342900" algn="just">
              <a:buFont typeface="Arial" pitchFamily="34" charset="0"/>
              <a:buChar char="•"/>
            </a:pPr>
            <a:r>
              <a:rPr lang="ru-RU" sz="2000" i="1" dirty="0"/>
              <a:t>Учащиеся научатся:</a:t>
            </a:r>
            <a:endParaRPr lang="ru-RU" sz="2000" dirty="0"/>
          </a:p>
          <a:p>
            <a:pPr marL="342900" indent="-342900" algn="just">
              <a:buFont typeface="Arial" pitchFamily="34" charset="0"/>
              <a:buChar char="•"/>
            </a:pPr>
            <a:r>
              <a:rPr lang="ru-RU" sz="2000" dirty="0" smtClean="0"/>
              <a:t>читать</a:t>
            </a:r>
            <a:r>
              <a:rPr lang="ru-RU" sz="2000" dirty="0"/>
              <a:t>, записывать и сравнивать числа в пределах 1 000 000;</a:t>
            </a:r>
          </a:p>
          <a:p>
            <a:pPr marL="342900" indent="-342900" algn="just">
              <a:buFont typeface="Arial" pitchFamily="34" charset="0"/>
              <a:buChar char="•"/>
            </a:pPr>
            <a:r>
              <a:rPr lang="ru-RU" sz="2000" dirty="0" smtClean="0"/>
              <a:t>представлять </a:t>
            </a:r>
            <a:r>
              <a:rPr lang="ru-RU" sz="2000" dirty="0"/>
              <a:t>многозначное число в виде суммы разрядных слагаемых;</a:t>
            </a:r>
          </a:p>
          <a:p>
            <a:pPr marL="342900" indent="-342900" algn="just">
              <a:buFont typeface="Arial" pitchFamily="34" charset="0"/>
              <a:buChar char="•"/>
            </a:pPr>
            <a:r>
              <a:rPr lang="ru-RU" sz="2000" dirty="0" smtClean="0"/>
              <a:t>правильно </a:t>
            </a:r>
            <a:r>
              <a:rPr lang="ru-RU" sz="2000" dirty="0"/>
              <a:t>и уместно использовать в речи названия изученных единиц длины (метр, сантиметр, миллиметр, километр), площади (квадратный сантиметр, квадратный метр, квадратный километр), вместимости (литр), массы (грамм, килограмм, центнер, тонна), времени (секунда, минута, час, сутки, неделя, месяц, год, век); единицами длины, площади, массы, времени;</a:t>
            </a:r>
          </a:p>
          <a:p>
            <a:pPr marL="342900" indent="-342900" algn="just">
              <a:buFont typeface="Arial" pitchFamily="34" charset="0"/>
              <a:buChar char="•"/>
            </a:pPr>
            <a:r>
              <a:rPr lang="ru-RU" sz="2000" dirty="0" smtClean="0"/>
              <a:t>сравнивать </a:t>
            </a:r>
            <a:r>
              <a:rPr lang="ru-RU" sz="2000" dirty="0"/>
              <a:t>и упорядочивать изученные величины по их числовым значениям на основе знания метрических соотношений между ними; выражать величины в разных единицах измерения; </a:t>
            </a:r>
          </a:p>
          <a:p>
            <a:pPr marL="342900" indent="-342900" algn="just">
              <a:buFont typeface="Arial" pitchFamily="34" charset="0"/>
              <a:buChar char="•"/>
            </a:pPr>
            <a:r>
              <a:rPr lang="ru-RU" sz="2000" dirty="0" smtClean="0"/>
              <a:t>выполнять </a:t>
            </a:r>
            <a:r>
              <a:rPr lang="ru-RU" sz="2000" dirty="0"/>
              <a:t>арифметические действия с величинами;</a:t>
            </a:r>
          </a:p>
          <a:p>
            <a:pPr marL="342900" indent="-342900" algn="just">
              <a:buFont typeface="Arial" pitchFamily="34" charset="0"/>
              <a:buChar char="•"/>
            </a:pPr>
            <a:r>
              <a:rPr lang="ru-RU" sz="2000" dirty="0" smtClean="0"/>
              <a:t>правильно </a:t>
            </a:r>
            <a:r>
              <a:rPr lang="ru-RU" sz="2000" dirty="0"/>
              <a:t>употреблять в речи названия числовых выражений (сумма, разность, произведение, частное); названия компонентов сложения (слагаемые, сумма), вычитания (уменьшаемое, вычитаемое, разность), умножения (множители, произведение) и деления (делимое, делитель, частное);</a:t>
            </a:r>
          </a:p>
          <a:p>
            <a:pPr marL="342900" indent="-342900" algn="just">
              <a:buFont typeface="Arial" pitchFamily="34" charset="0"/>
              <a:buChar char="•"/>
            </a:pPr>
            <a:r>
              <a:rPr lang="ru-RU" sz="2000" dirty="0" smtClean="0"/>
              <a:t>находить </a:t>
            </a:r>
            <a:r>
              <a:rPr lang="ru-RU" sz="2000" dirty="0"/>
              <a:t>неизвестные компоненты арифметических действий;</a:t>
            </a:r>
          </a:p>
          <a:p>
            <a:pPr marL="285750" indent="-285750">
              <a:buFont typeface="Arial" pitchFamily="34" charset="0"/>
              <a:buChar char="•"/>
            </a:pPr>
            <a:endParaRPr lang="ru-RU" dirty="0"/>
          </a:p>
        </p:txBody>
      </p:sp>
    </p:spTree>
    <p:extLst>
      <p:ext uri="{BB962C8B-B14F-4D97-AF65-F5344CB8AC3E}">
        <p14:creationId xmlns:p14="http://schemas.microsoft.com/office/powerpoint/2010/main" val="1443472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38</TotalTime>
  <Words>1981</Words>
  <Application>Microsoft Office PowerPoint</Application>
  <PresentationFormat>Экран (4:3)</PresentationFormat>
  <Paragraphs>132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Аспект</vt:lpstr>
      <vt:lpstr>Предметные результаты обучения в начальной школе.</vt:lpstr>
      <vt:lpstr>Литературное чтение</vt:lpstr>
      <vt:lpstr>Литературное чтение</vt:lpstr>
      <vt:lpstr>Литературное чтение</vt:lpstr>
      <vt:lpstr>Русский язык</vt:lpstr>
      <vt:lpstr>Русский язык</vt:lpstr>
      <vt:lpstr>Русский язык</vt:lpstr>
      <vt:lpstr>Русский язык</vt:lpstr>
      <vt:lpstr>Математика </vt:lpstr>
      <vt:lpstr>Математика </vt:lpstr>
      <vt:lpstr>Математика </vt:lpstr>
      <vt:lpstr>Математика</vt:lpstr>
      <vt:lpstr>Окружающий мир</vt:lpstr>
      <vt:lpstr>Окружающий мир</vt:lpstr>
      <vt:lpstr>Окружающий мир</vt:lpstr>
      <vt:lpstr>Окружающий мир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Предметные результаты обучения в начальной школе.</dc:title>
  <dc:creator>user</dc:creator>
  <cp:lastModifiedBy>user</cp:lastModifiedBy>
  <cp:revision>17</cp:revision>
  <dcterms:created xsi:type="dcterms:W3CDTF">2014-02-28T10:03:14Z</dcterms:created>
  <dcterms:modified xsi:type="dcterms:W3CDTF">2014-02-28T10:44:56Z</dcterms:modified>
</cp:coreProperties>
</file>