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36"/>
  </p:notesMasterIdLst>
  <p:sldIdLst>
    <p:sldId id="294" r:id="rId2"/>
    <p:sldId id="311" r:id="rId3"/>
    <p:sldId id="260" r:id="rId4"/>
    <p:sldId id="265" r:id="rId5"/>
    <p:sldId id="327" r:id="rId6"/>
    <p:sldId id="267" r:id="rId7"/>
    <p:sldId id="270" r:id="rId8"/>
    <p:sldId id="367" r:id="rId9"/>
    <p:sldId id="272" r:id="rId10"/>
    <p:sldId id="331" r:id="rId11"/>
    <p:sldId id="333" r:id="rId12"/>
    <p:sldId id="335" r:id="rId13"/>
    <p:sldId id="337" r:id="rId14"/>
    <p:sldId id="339" r:id="rId15"/>
    <p:sldId id="344" r:id="rId16"/>
    <p:sldId id="346" r:id="rId17"/>
    <p:sldId id="348" r:id="rId18"/>
    <p:sldId id="342" r:id="rId19"/>
    <p:sldId id="350" r:id="rId20"/>
    <p:sldId id="352" r:id="rId21"/>
    <p:sldId id="354" r:id="rId22"/>
    <p:sldId id="356" r:id="rId23"/>
    <p:sldId id="268" r:id="rId24"/>
    <p:sldId id="279" r:id="rId25"/>
    <p:sldId id="280" r:id="rId26"/>
    <p:sldId id="284" r:id="rId27"/>
    <p:sldId id="281" r:id="rId28"/>
    <p:sldId id="361" r:id="rId29"/>
    <p:sldId id="363" r:id="rId30"/>
    <p:sldId id="299" r:id="rId31"/>
    <p:sldId id="301" r:id="rId32"/>
    <p:sldId id="289" r:id="rId33"/>
    <p:sldId id="365" r:id="rId34"/>
    <p:sldId id="28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54F17"/>
    <a:srgbClr val="098126"/>
    <a:srgbClr val="CC9900"/>
    <a:srgbClr val="6600FF"/>
    <a:srgbClr val="FF7C80"/>
    <a:srgbClr val="2F1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78" autoAdjust="0"/>
  </p:normalViewPr>
  <p:slideViewPr>
    <p:cSldViewPr>
      <p:cViewPr varScale="1">
        <p:scale>
          <a:sx n="111" d="100"/>
          <a:sy n="111" d="100"/>
        </p:scale>
        <p:origin x="-16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82632-D8D0-432A-ACF4-27161A29B907}" type="doc">
      <dgm:prSet loTypeId="urn:microsoft.com/office/officeart/2005/8/layout/cycle1" loCatId="cycle" qsTypeId="urn:microsoft.com/office/officeart/2005/8/quickstyle/simple2" qsCatId="simple" csTypeId="urn:microsoft.com/office/officeart/2005/8/colors/colorful1#1" csCatId="colorful" phldr="1"/>
      <dgm:spPr/>
    </dgm:pt>
    <dgm:pt modelId="{F446900D-8D9C-48ED-B37E-2BCF1C4B51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Перегной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FC7CB2C-FE7B-466F-AB2E-C8FBF97D950D}" type="parTrans" cxnId="{01AEA5E1-9649-41FE-A94C-FF128907588C}">
      <dgm:prSet/>
      <dgm:spPr/>
      <dgm:t>
        <a:bodyPr/>
        <a:lstStyle/>
        <a:p>
          <a:endParaRPr lang="ru-RU"/>
        </a:p>
      </dgm:t>
    </dgm:pt>
    <dgm:pt modelId="{504B3994-D66E-4D26-9FC8-FE473CD5FADE}" type="sibTrans" cxnId="{01AEA5E1-9649-41FE-A94C-FF128907588C}">
      <dgm:prSet/>
      <dgm:spPr/>
      <dgm:t>
        <a:bodyPr/>
        <a:lstStyle/>
        <a:p>
          <a:endParaRPr lang="ru-RU"/>
        </a:p>
      </dgm:t>
    </dgm:pt>
    <dgm:pt modelId="{DACC753D-FB79-432C-9408-D8CC482211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Образование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 солей</a:t>
          </a: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CBE3EF1-0E7F-4653-AE1F-D7763A35A3DC}" type="parTrans" cxnId="{6A05942E-4BCF-46D6-8185-31DA96EC54A5}">
      <dgm:prSet/>
      <dgm:spPr/>
      <dgm:t>
        <a:bodyPr/>
        <a:lstStyle/>
        <a:p>
          <a:endParaRPr lang="ru-RU"/>
        </a:p>
      </dgm:t>
    </dgm:pt>
    <dgm:pt modelId="{C6D26230-C97C-44C1-BAC3-C538F24AE7F1}" type="sibTrans" cxnId="{6A05942E-4BCF-46D6-8185-31DA96EC54A5}">
      <dgm:prSet/>
      <dgm:spPr/>
      <dgm:t>
        <a:bodyPr/>
        <a:lstStyle/>
        <a:p>
          <a:endParaRPr lang="ru-RU"/>
        </a:p>
      </dgm:t>
    </dgm:pt>
    <dgm:pt modelId="{47BF277B-EFED-4B5E-A216-54CD1DA3F9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Используют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 растения</a:t>
          </a: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7188135-1E52-4D5D-99E3-403A41931D84}" type="parTrans" cxnId="{7CDBD6C6-5829-4513-A37F-ECB8D99E41E8}">
      <dgm:prSet/>
      <dgm:spPr/>
      <dgm:t>
        <a:bodyPr/>
        <a:lstStyle/>
        <a:p>
          <a:endParaRPr lang="ru-RU"/>
        </a:p>
      </dgm:t>
    </dgm:pt>
    <dgm:pt modelId="{1BF95241-F337-4BD1-810C-82829D495758}" type="sibTrans" cxnId="{7CDBD6C6-5829-4513-A37F-ECB8D99E41E8}">
      <dgm:prSet/>
      <dgm:spPr/>
      <dgm:t>
        <a:bodyPr/>
        <a:lstStyle/>
        <a:p>
          <a:endParaRPr lang="ru-RU"/>
        </a:p>
      </dgm:t>
    </dgm:pt>
    <dgm:pt modelId="{18B80890-4EDA-4617-9EEF-E385C0468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Питаются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 животные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20C53BD-8CAA-483F-85F1-38FC46B96606}" type="parTrans" cxnId="{5B4CAAF7-2233-4407-B9B0-3D6EF9B3F1BB}">
      <dgm:prSet/>
      <dgm:spPr/>
      <dgm:t>
        <a:bodyPr/>
        <a:lstStyle/>
        <a:p>
          <a:endParaRPr lang="ru-RU"/>
        </a:p>
      </dgm:t>
    </dgm:pt>
    <dgm:pt modelId="{4CFA996E-5BA7-4571-9B93-E40D4EA04DC8}" type="sibTrans" cxnId="{5B4CAAF7-2233-4407-B9B0-3D6EF9B3F1BB}">
      <dgm:prSet/>
      <dgm:spPr/>
      <dgm:t>
        <a:bodyPr/>
        <a:lstStyle/>
        <a:p>
          <a:endParaRPr lang="ru-RU"/>
        </a:p>
      </dgm:t>
    </dgm:pt>
    <dgm:pt modelId="{7B5102D2-5995-42B6-8728-74EBE58A97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Arial" charset="0"/>
            </a:rPr>
            <a:t>Отмирание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 растений 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39E289D-15F1-4257-819E-E45BF57AF192}" type="parTrans" cxnId="{5AD905FD-EDF1-4929-85E9-E700A8408600}">
      <dgm:prSet/>
      <dgm:spPr/>
      <dgm:t>
        <a:bodyPr/>
        <a:lstStyle/>
        <a:p>
          <a:endParaRPr lang="ru-RU"/>
        </a:p>
      </dgm:t>
    </dgm:pt>
    <dgm:pt modelId="{0225C969-8596-4611-B945-9045993D2901}" type="sibTrans" cxnId="{5AD905FD-EDF1-4929-85E9-E700A8408600}">
      <dgm:prSet/>
      <dgm:spPr/>
      <dgm:t>
        <a:bodyPr/>
        <a:lstStyle/>
        <a:p>
          <a:endParaRPr lang="ru-RU"/>
        </a:p>
      </dgm:t>
    </dgm:pt>
    <dgm:pt modelId="{44A56AED-E293-4D48-A4FC-DF35283B2CFF}" type="pres">
      <dgm:prSet presAssocID="{A5D82632-D8D0-432A-ACF4-27161A29B907}" presName="cycle" presStyleCnt="0">
        <dgm:presLayoutVars>
          <dgm:dir/>
          <dgm:resizeHandles val="exact"/>
        </dgm:presLayoutVars>
      </dgm:prSet>
      <dgm:spPr/>
    </dgm:pt>
    <dgm:pt modelId="{16D33E0D-631E-4288-80C7-351E23C8137F}" type="pres">
      <dgm:prSet presAssocID="{F446900D-8D9C-48ED-B37E-2BCF1C4B5199}" presName="dummy" presStyleCnt="0"/>
      <dgm:spPr/>
    </dgm:pt>
    <dgm:pt modelId="{46C60CD9-C541-4C58-9C56-51E0E2125FE8}" type="pres">
      <dgm:prSet presAssocID="{F446900D-8D9C-48ED-B37E-2BCF1C4B519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1EACE-C77F-4E36-85E9-B366E687F56F}" type="pres">
      <dgm:prSet presAssocID="{504B3994-D66E-4D26-9FC8-FE473CD5FADE}" presName="sibTrans" presStyleLbl="node1" presStyleIdx="0" presStyleCnt="5"/>
      <dgm:spPr/>
      <dgm:t>
        <a:bodyPr/>
        <a:lstStyle/>
        <a:p>
          <a:endParaRPr lang="ru-RU"/>
        </a:p>
      </dgm:t>
    </dgm:pt>
    <dgm:pt modelId="{CF5383CD-BC06-489D-AF19-A8C49081EFE3}" type="pres">
      <dgm:prSet presAssocID="{DACC753D-FB79-432C-9408-D8CC4822114F}" presName="dummy" presStyleCnt="0"/>
      <dgm:spPr/>
    </dgm:pt>
    <dgm:pt modelId="{3CAF73E8-6802-40FE-9F2F-F77D45E59E9E}" type="pres">
      <dgm:prSet presAssocID="{DACC753D-FB79-432C-9408-D8CC4822114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E9119-6770-476A-B503-FA2D72189A80}" type="pres">
      <dgm:prSet presAssocID="{C6D26230-C97C-44C1-BAC3-C538F24AE7F1}" presName="sibTrans" presStyleLbl="node1" presStyleIdx="1" presStyleCnt="5"/>
      <dgm:spPr/>
      <dgm:t>
        <a:bodyPr/>
        <a:lstStyle/>
        <a:p>
          <a:endParaRPr lang="ru-RU"/>
        </a:p>
      </dgm:t>
    </dgm:pt>
    <dgm:pt modelId="{D624AED3-C86D-4827-9C91-A9BFA5AFEE0A}" type="pres">
      <dgm:prSet presAssocID="{47BF277B-EFED-4B5E-A216-54CD1DA3F9BD}" presName="dummy" presStyleCnt="0"/>
      <dgm:spPr/>
    </dgm:pt>
    <dgm:pt modelId="{6C1549FB-B95A-4F78-AA4D-ECAD8E205559}" type="pres">
      <dgm:prSet presAssocID="{47BF277B-EFED-4B5E-A216-54CD1DA3F9B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4A646-9A90-430C-8DC1-E67193606172}" type="pres">
      <dgm:prSet presAssocID="{1BF95241-F337-4BD1-810C-82829D495758}" presName="sibTrans" presStyleLbl="node1" presStyleIdx="2" presStyleCnt="5"/>
      <dgm:spPr/>
      <dgm:t>
        <a:bodyPr/>
        <a:lstStyle/>
        <a:p>
          <a:endParaRPr lang="ru-RU"/>
        </a:p>
      </dgm:t>
    </dgm:pt>
    <dgm:pt modelId="{382409AC-A439-48CD-A885-90324AA45167}" type="pres">
      <dgm:prSet presAssocID="{18B80890-4EDA-4617-9EEF-E385C0468714}" presName="dummy" presStyleCnt="0"/>
      <dgm:spPr/>
    </dgm:pt>
    <dgm:pt modelId="{967C62AF-F392-4C64-AAA1-98396E907759}" type="pres">
      <dgm:prSet presAssocID="{18B80890-4EDA-4617-9EEF-E385C046871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68FC7-CAED-47DD-97AF-5DD1CCEFBE18}" type="pres">
      <dgm:prSet presAssocID="{4CFA996E-5BA7-4571-9B93-E40D4EA04DC8}" presName="sibTrans" presStyleLbl="node1" presStyleIdx="3" presStyleCnt="5"/>
      <dgm:spPr/>
      <dgm:t>
        <a:bodyPr/>
        <a:lstStyle/>
        <a:p>
          <a:endParaRPr lang="ru-RU"/>
        </a:p>
      </dgm:t>
    </dgm:pt>
    <dgm:pt modelId="{B2E89669-426A-4932-B4CC-0DECA9843871}" type="pres">
      <dgm:prSet presAssocID="{7B5102D2-5995-42B6-8728-74EBE58A9787}" presName="dummy" presStyleCnt="0"/>
      <dgm:spPr/>
    </dgm:pt>
    <dgm:pt modelId="{952DBE27-E94B-43A4-8FCD-9CD9D337D53B}" type="pres">
      <dgm:prSet presAssocID="{7B5102D2-5995-42B6-8728-74EBE58A978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40FD5-7B6C-4194-A522-1E98C2959782}" type="pres">
      <dgm:prSet presAssocID="{0225C969-8596-4611-B945-9045993D2901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EAB71B7A-D90E-4F6B-A8FB-52910C1B4941}" type="presOf" srcId="{C6D26230-C97C-44C1-BAC3-C538F24AE7F1}" destId="{C5EE9119-6770-476A-B503-FA2D72189A80}" srcOrd="0" destOrd="0" presId="urn:microsoft.com/office/officeart/2005/8/layout/cycle1"/>
    <dgm:cxn modelId="{5AD905FD-EDF1-4929-85E9-E700A8408600}" srcId="{A5D82632-D8D0-432A-ACF4-27161A29B907}" destId="{7B5102D2-5995-42B6-8728-74EBE58A9787}" srcOrd="4" destOrd="0" parTransId="{439E289D-15F1-4257-819E-E45BF57AF192}" sibTransId="{0225C969-8596-4611-B945-9045993D2901}"/>
    <dgm:cxn modelId="{4B58ED27-4E89-4A5B-BDF1-911AF9F8DA47}" type="presOf" srcId="{47BF277B-EFED-4B5E-A216-54CD1DA3F9BD}" destId="{6C1549FB-B95A-4F78-AA4D-ECAD8E205559}" srcOrd="0" destOrd="0" presId="urn:microsoft.com/office/officeart/2005/8/layout/cycle1"/>
    <dgm:cxn modelId="{FB5D5430-EC55-45F0-9DEF-30FB907A6441}" type="presOf" srcId="{A5D82632-D8D0-432A-ACF4-27161A29B907}" destId="{44A56AED-E293-4D48-A4FC-DF35283B2CFF}" srcOrd="0" destOrd="0" presId="urn:microsoft.com/office/officeart/2005/8/layout/cycle1"/>
    <dgm:cxn modelId="{AC802F13-FA09-4ABF-A301-036D7FC4949D}" type="presOf" srcId="{504B3994-D66E-4D26-9FC8-FE473CD5FADE}" destId="{7A71EACE-C77F-4E36-85E9-B366E687F56F}" srcOrd="0" destOrd="0" presId="urn:microsoft.com/office/officeart/2005/8/layout/cycle1"/>
    <dgm:cxn modelId="{EF832E45-2A65-4C0A-BC66-AA5A0D6C785B}" type="presOf" srcId="{0225C969-8596-4611-B945-9045993D2901}" destId="{64440FD5-7B6C-4194-A522-1E98C2959782}" srcOrd="0" destOrd="0" presId="urn:microsoft.com/office/officeart/2005/8/layout/cycle1"/>
    <dgm:cxn modelId="{512FE423-1E41-4464-B5DC-3D6D8AF3CF45}" type="presOf" srcId="{DACC753D-FB79-432C-9408-D8CC4822114F}" destId="{3CAF73E8-6802-40FE-9F2F-F77D45E59E9E}" srcOrd="0" destOrd="0" presId="urn:microsoft.com/office/officeart/2005/8/layout/cycle1"/>
    <dgm:cxn modelId="{01AEA5E1-9649-41FE-A94C-FF128907588C}" srcId="{A5D82632-D8D0-432A-ACF4-27161A29B907}" destId="{F446900D-8D9C-48ED-B37E-2BCF1C4B5199}" srcOrd="0" destOrd="0" parTransId="{1FC7CB2C-FE7B-466F-AB2E-C8FBF97D950D}" sibTransId="{504B3994-D66E-4D26-9FC8-FE473CD5FADE}"/>
    <dgm:cxn modelId="{1563685E-C9BB-4485-BB36-61801C40A739}" type="presOf" srcId="{4CFA996E-5BA7-4571-9B93-E40D4EA04DC8}" destId="{51968FC7-CAED-47DD-97AF-5DD1CCEFBE18}" srcOrd="0" destOrd="0" presId="urn:microsoft.com/office/officeart/2005/8/layout/cycle1"/>
    <dgm:cxn modelId="{39AC0E00-4341-4CBF-A768-87F8F54FC30E}" type="presOf" srcId="{F446900D-8D9C-48ED-B37E-2BCF1C4B5199}" destId="{46C60CD9-C541-4C58-9C56-51E0E2125FE8}" srcOrd="0" destOrd="0" presId="urn:microsoft.com/office/officeart/2005/8/layout/cycle1"/>
    <dgm:cxn modelId="{F7B706AA-A5F1-4031-9841-D207ADE0AC61}" type="presOf" srcId="{1BF95241-F337-4BD1-810C-82829D495758}" destId="{77E4A646-9A90-430C-8DC1-E67193606172}" srcOrd="0" destOrd="0" presId="urn:microsoft.com/office/officeart/2005/8/layout/cycle1"/>
    <dgm:cxn modelId="{6A05942E-4BCF-46D6-8185-31DA96EC54A5}" srcId="{A5D82632-D8D0-432A-ACF4-27161A29B907}" destId="{DACC753D-FB79-432C-9408-D8CC4822114F}" srcOrd="1" destOrd="0" parTransId="{8CBE3EF1-0E7F-4653-AE1F-D7763A35A3DC}" sibTransId="{C6D26230-C97C-44C1-BAC3-C538F24AE7F1}"/>
    <dgm:cxn modelId="{B3594EC5-8099-4493-B0A5-B81172D4D6E7}" type="presOf" srcId="{7B5102D2-5995-42B6-8728-74EBE58A9787}" destId="{952DBE27-E94B-43A4-8FCD-9CD9D337D53B}" srcOrd="0" destOrd="0" presId="urn:microsoft.com/office/officeart/2005/8/layout/cycle1"/>
    <dgm:cxn modelId="{7CDBD6C6-5829-4513-A37F-ECB8D99E41E8}" srcId="{A5D82632-D8D0-432A-ACF4-27161A29B907}" destId="{47BF277B-EFED-4B5E-A216-54CD1DA3F9BD}" srcOrd="2" destOrd="0" parTransId="{87188135-1E52-4D5D-99E3-403A41931D84}" sibTransId="{1BF95241-F337-4BD1-810C-82829D495758}"/>
    <dgm:cxn modelId="{5B4CAAF7-2233-4407-B9B0-3D6EF9B3F1BB}" srcId="{A5D82632-D8D0-432A-ACF4-27161A29B907}" destId="{18B80890-4EDA-4617-9EEF-E385C0468714}" srcOrd="3" destOrd="0" parTransId="{820C53BD-8CAA-483F-85F1-38FC46B96606}" sibTransId="{4CFA996E-5BA7-4571-9B93-E40D4EA04DC8}"/>
    <dgm:cxn modelId="{C5195811-0DEC-413F-9A44-61E34C0ECB90}" type="presOf" srcId="{18B80890-4EDA-4617-9EEF-E385C0468714}" destId="{967C62AF-F392-4C64-AAA1-98396E907759}" srcOrd="0" destOrd="0" presId="urn:microsoft.com/office/officeart/2005/8/layout/cycle1"/>
    <dgm:cxn modelId="{FF78F326-24F3-4370-9290-57329225F00D}" type="presParOf" srcId="{44A56AED-E293-4D48-A4FC-DF35283B2CFF}" destId="{16D33E0D-631E-4288-80C7-351E23C8137F}" srcOrd="0" destOrd="0" presId="urn:microsoft.com/office/officeart/2005/8/layout/cycle1"/>
    <dgm:cxn modelId="{D31C5D26-1F13-44D8-B7A3-A171615DB515}" type="presParOf" srcId="{44A56AED-E293-4D48-A4FC-DF35283B2CFF}" destId="{46C60CD9-C541-4C58-9C56-51E0E2125FE8}" srcOrd="1" destOrd="0" presId="urn:microsoft.com/office/officeart/2005/8/layout/cycle1"/>
    <dgm:cxn modelId="{81F164A0-C97B-4DB7-8614-4BD40148F4CA}" type="presParOf" srcId="{44A56AED-E293-4D48-A4FC-DF35283B2CFF}" destId="{7A71EACE-C77F-4E36-85E9-B366E687F56F}" srcOrd="2" destOrd="0" presId="urn:microsoft.com/office/officeart/2005/8/layout/cycle1"/>
    <dgm:cxn modelId="{FD5CCC47-CE5D-43EB-97ED-A45D7FC2510B}" type="presParOf" srcId="{44A56AED-E293-4D48-A4FC-DF35283B2CFF}" destId="{CF5383CD-BC06-489D-AF19-A8C49081EFE3}" srcOrd="3" destOrd="0" presId="urn:microsoft.com/office/officeart/2005/8/layout/cycle1"/>
    <dgm:cxn modelId="{C0AB65AF-50FA-4E9C-9AF6-A14042721C5B}" type="presParOf" srcId="{44A56AED-E293-4D48-A4FC-DF35283B2CFF}" destId="{3CAF73E8-6802-40FE-9F2F-F77D45E59E9E}" srcOrd="4" destOrd="0" presId="urn:microsoft.com/office/officeart/2005/8/layout/cycle1"/>
    <dgm:cxn modelId="{5E472AF8-953E-44F9-B75F-EAEFE1083F8C}" type="presParOf" srcId="{44A56AED-E293-4D48-A4FC-DF35283B2CFF}" destId="{C5EE9119-6770-476A-B503-FA2D72189A80}" srcOrd="5" destOrd="0" presId="urn:microsoft.com/office/officeart/2005/8/layout/cycle1"/>
    <dgm:cxn modelId="{94927D88-DE98-49F9-9753-D9FAA2E95713}" type="presParOf" srcId="{44A56AED-E293-4D48-A4FC-DF35283B2CFF}" destId="{D624AED3-C86D-4827-9C91-A9BFA5AFEE0A}" srcOrd="6" destOrd="0" presId="urn:microsoft.com/office/officeart/2005/8/layout/cycle1"/>
    <dgm:cxn modelId="{386DF764-B6E1-4605-A6AD-2EB505A2246D}" type="presParOf" srcId="{44A56AED-E293-4D48-A4FC-DF35283B2CFF}" destId="{6C1549FB-B95A-4F78-AA4D-ECAD8E205559}" srcOrd="7" destOrd="0" presId="urn:microsoft.com/office/officeart/2005/8/layout/cycle1"/>
    <dgm:cxn modelId="{3EFEEE37-3E81-4514-8C3F-4BA64E67933B}" type="presParOf" srcId="{44A56AED-E293-4D48-A4FC-DF35283B2CFF}" destId="{77E4A646-9A90-430C-8DC1-E67193606172}" srcOrd="8" destOrd="0" presId="urn:microsoft.com/office/officeart/2005/8/layout/cycle1"/>
    <dgm:cxn modelId="{96FA1D2B-9798-4997-AE4C-921D2B6D941B}" type="presParOf" srcId="{44A56AED-E293-4D48-A4FC-DF35283B2CFF}" destId="{382409AC-A439-48CD-A885-90324AA45167}" srcOrd="9" destOrd="0" presId="urn:microsoft.com/office/officeart/2005/8/layout/cycle1"/>
    <dgm:cxn modelId="{78491224-662F-4511-B007-947D15771C08}" type="presParOf" srcId="{44A56AED-E293-4D48-A4FC-DF35283B2CFF}" destId="{967C62AF-F392-4C64-AAA1-98396E907759}" srcOrd="10" destOrd="0" presId="urn:microsoft.com/office/officeart/2005/8/layout/cycle1"/>
    <dgm:cxn modelId="{1E9ADC4A-EB24-4825-BE14-4FC5FFAB51CB}" type="presParOf" srcId="{44A56AED-E293-4D48-A4FC-DF35283B2CFF}" destId="{51968FC7-CAED-47DD-97AF-5DD1CCEFBE18}" srcOrd="11" destOrd="0" presId="urn:microsoft.com/office/officeart/2005/8/layout/cycle1"/>
    <dgm:cxn modelId="{D36D04DE-D208-4C54-92F2-F722940586D3}" type="presParOf" srcId="{44A56AED-E293-4D48-A4FC-DF35283B2CFF}" destId="{B2E89669-426A-4932-B4CC-0DECA9843871}" srcOrd="12" destOrd="0" presId="urn:microsoft.com/office/officeart/2005/8/layout/cycle1"/>
    <dgm:cxn modelId="{D67C461B-2CC3-4A93-90D4-73E30D1CAA69}" type="presParOf" srcId="{44A56AED-E293-4D48-A4FC-DF35283B2CFF}" destId="{952DBE27-E94B-43A4-8FCD-9CD9D337D53B}" srcOrd="13" destOrd="0" presId="urn:microsoft.com/office/officeart/2005/8/layout/cycle1"/>
    <dgm:cxn modelId="{01D8CF4F-1569-430E-B254-153F084D06E1}" type="presParOf" srcId="{44A56AED-E293-4D48-A4FC-DF35283B2CFF}" destId="{64440FD5-7B6C-4194-A522-1E98C295978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60CD9-C541-4C58-9C56-51E0E2125FE8}">
      <dsp:nvSpPr>
        <dsp:cNvPr id="0" name=""/>
        <dsp:cNvSpPr/>
      </dsp:nvSpPr>
      <dsp:spPr>
        <a:xfrm>
          <a:off x="5040374" y="37526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Перегной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040374" y="37526"/>
        <a:ext cx="1347927" cy="1347927"/>
      </dsp:txXfrm>
    </dsp:sp>
    <dsp:sp modelId="{7A71EACE-C77F-4E36-85E9-B366E687F56F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21293678"/>
            <a:gd name="adj4" fmla="val 19765856"/>
            <a:gd name="adj5" fmla="val 60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AF73E8-6802-40FE-9F2F-F77D45E59E9E}">
      <dsp:nvSpPr>
        <dsp:cNvPr id="0" name=""/>
        <dsp:cNvSpPr/>
      </dsp:nvSpPr>
      <dsp:spPr>
        <a:xfrm>
          <a:off x="5855282" y="2545558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Образование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 солей</a:t>
          </a:r>
          <a:r>
            <a:rPr kumimoji="0" lang="ru-RU" sz="1500" b="0" i="0" u="none" strike="noStrike" kern="1200" cap="none" normalizeH="0" baseline="0" smtClean="0">
              <a:ln/>
              <a:effectLst/>
              <a:latin typeface="Arial" charset="0"/>
            </a:rPr>
            <a:t> </a:t>
          </a:r>
          <a:endParaRPr kumimoji="0" lang="ru-RU" sz="15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855282" y="2545558"/>
        <a:ext cx="1347927" cy="1347927"/>
      </dsp:txXfrm>
    </dsp:sp>
    <dsp:sp modelId="{C5EE9119-6770-476A-B503-FA2D72189A80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4015151"/>
            <a:gd name="adj4" fmla="val 2253017"/>
            <a:gd name="adj5" fmla="val 60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1549FB-B95A-4F78-AA4D-ECAD8E205559}">
      <dsp:nvSpPr>
        <dsp:cNvPr id="0" name=""/>
        <dsp:cNvSpPr/>
      </dsp:nvSpPr>
      <dsp:spPr>
        <a:xfrm>
          <a:off x="3721823" y="4095607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Используют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 растения</a:t>
          </a:r>
          <a:r>
            <a:rPr kumimoji="0" lang="ru-RU" sz="1500" b="0" i="0" u="none" strike="noStrike" kern="1200" cap="none" normalizeH="0" baseline="0" smtClean="0">
              <a:ln/>
              <a:effectLst/>
              <a:latin typeface="Arial" charset="0"/>
            </a:rPr>
            <a:t> </a:t>
          </a:r>
          <a:endParaRPr kumimoji="0" lang="ru-RU" sz="15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721823" y="4095607"/>
        <a:ext cx="1347927" cy="1347927"/>
      </dsp:txXfrm>
    </dsp:sp>
    <dsp:sp modelId="{77E4A646-9A90-430C-8DC1-E67193606172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8211177"/>
            <a:gd name="adj4" fmla="val 6449044"/>
            <a:gd name="adj5" fmla="val 606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7C62AF-F392-4C64-AAA1-98396E907759}">
      <dsp:nvSpPr>
        <dsp:cNvPr id="0" name=""/>
        <dsp:cNvSpPr/>
      </dsp:nvSpPr>
      <dsp:spPr>
        <a:xfrm>
          <a:off x="1588364" y="2545558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Питаются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 животные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588364" y="2545558"/>
        <a:ext cx="1347927" cy="1347927"/>
      </dsp:txXfrm>
    </dsp:sp>
    <dsp:sp modelId="{51968FC7-CAED-47DD-97AF-5DD1CCEFBE18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12298338"/>
            <a:gd name="adj4" fmla="val 10770516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2DBE27-E94B-43A4-8FCD-9CD9D337D53B}">
      <dsp:nvSpPr>
        <dsp:cNvPr id="0" name=""/>
        <dsp:cNvSpPr/>
      </dsp:nvSpPr>
      <dsp:spPr>
        <a:xfrm>
          <a:off x="2403273" y="37526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dirty="0" smtClean="0">
              <a:ln/>
              <a:effectLst/>
              <a:latin typeface="Arial" charset="0"/>
            </a:rPr>
            <a:t>Отмирание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 растений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403273" y="37526"/>
        <a:ext cx="1347927" cy="1347927"/>
      </dsp:txXfrm>
    </dsp:sp>
    <dsp:sp modelId="{64440FD5-7B6C-4194-A522-1E98C2959782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16866138"/>
            <a:gd name="adj4" fmla="val 15198056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90FB62-8647-499C-8619-6E16B9AB11EB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0DB382-6D69-4513-A75E-663ED4F4C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4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84AD1A-8168-4E51-B865-C8E5674B7C6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C69D-E791-49C6-AFF4-3C9908B9BEDD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0734-1A57-4572-AF13-EB62B5E0B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0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4BFC-3FCD-40CB-B902-88B493B88BDE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1E4C-8E2F-4380-9B36-1543679CE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1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0EBD-24FC-4FA0-81E3-2834BDD90D72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7FB9-1BFA-45C1-8A9E-76B20E17D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6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275F-B426-4370-BAEF-63BD7A41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9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9959-7ADA-4063-8F2C-078F52C78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7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65C29-98B1-43D4-84C7-556857982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0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E607-BDC7-4D86-A745-22BE7345960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E4E2-7F2E-4F4B-A75F-D5303067E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DE80-9B09-4F80-A358-2BD24F004430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3008-354E-499A-AF00-1335ADA8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1F1A-E771-4DA8-8DC0-3DEF3E968850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E59B-9904-4E91-8DF5-068C10B98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0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CFD3-91B2-4FEB-BA9D-BD52C3DA2325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1CD60-E515-43A2-AE3B-6372B61B7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2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0B01-B7BF-4D79-9E62-50C888B5E503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F687-C9B4-475E-8D60-9B0C2E56E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9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A27CC-3335-4C8A-8F35-D55681AC07D0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1782-CBE0-4E7E-94DB-E8EE27EBD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2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4D62-99CB-409F-A281-1F5A64B2C8E5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E1B0-DAFD-4C10-AA47-650439901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9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B9FA-198B-4005-A6DF-C9532329E49C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4555-D214-45F7-ADEC-3DF79749F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9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0C01DC8-3CC6-4077-837A-828B22B202F2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F3BAB0A-44F3-48DE-A248-5A8A5B899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7" r:id="rId2"/>
    <p:sldLayoutId id="2147483896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7" r:id="rId9"/>
    <p:sldLayoutId id="2147483893" r:id="rId10"/>
    <p:sldLayoutId id="2147483894" r:id="rId11"/>
    <p:sldLayoutId id="2147483898" r:id="rId12"/>
    <p:sldLayoutId id="2147483899" r:id="rId13"/>
    <p:sldLayoutId id="2147483900" r:id="rId14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.ru/162351/" TargetMode="External"/><Relationship Id="rId2" Type="http://schemas.openxmlformats.org/officeDocument/2006/relationships/hyperlink" Target="http://www.pandia.ru/241216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.ru/173137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71550" y="1773238"/>
            <a:ext cx="67865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60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Окружающий мир.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60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3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771775" y="1100138"/>
            <a:ext cx="403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50875" y="1928813"/>
            <a:ext cx="788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чего состоит почва? Какие свойства почвы?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3875088" y="3108325"/>
            <a:ext cx="1438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85750" y="3786188"/>
            <a:ext cx="8462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почве есть питательные вещества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необходимые  для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5072063" cy="5111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  -  наблюдения</a:t>
            </a:r>
          </a:p>
        </p:txBody>
      </p:sp>
      <p:pic>
        <p:nvPicPr>
          <p:cNvPr id="18435" name="Picture 1" descr="C:\Documents and Settings\Администратор\Рабочий стол\Рисунок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" y="1606550"/>
            <a:ext cx="3986213" cy="3394075"/>
          </a:xfrm>
        </p:spPr>
      </p:pic>
      <p:sp>
        <p:nvSpPr>
          <p:cNvPr id="18436" name="Содержимое 3"/>
          <p:cNvSpPr>
            <a:spLocks noGrp="1"/>
          </p:cNvSpPr>
          <p:nvPr>
            <p:ph sz="quarter" idx="14"/>
          </p:nvPr>
        </p:nvSpPr>
        <p:spPr>
          <a:xfrm>
            <a:off x="4645025" y="731838"/>
            <a:ext cx="3346450" cy="3475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3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Почва - верхний, темный, рыхлый, пронизанный корнями слой земли.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Толщина почвенного слоя различна: от 2см до 2м и больше</a:t>
            </a:r>
            <a:r>
              <a:rPr lang="ru-RU" altLang="ru-RU" sz="3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altLang="ru-RU" smtClean="0"/>
          </a:p>
        </p:txBody>
      </p:sp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1571625" y="357188"/>
            <a:ext cx="6276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 -  эксперимент (опыт)</a:t>
            </a:r>
          </a:p>
        </p:txBody>
      </p:sp>
      <p:pic>
        <p:nvPicPr>
          <p:cNvPr id="19461" name="Picture 2" descr="http://kras.sibmama.ru/images/2233/37bf0c3973dec619084efdf8750ba1d613b9fe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35242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85728"/>
            <a:ext cx="67216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cs typeface="+mn-cs"/>
              </a:rPr>
              <a:t>Учебная лаборатория</a:t>
            </a:r>
          </a:p>
        </p:txBody>
      </p:sp>
      <p:pic>
        <p:nvPicPr>
          <p:cNvPr id="20483" name="Picture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2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716">
            <a:off x="214313" y="3357563"/>
            <a:ext cx="33210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ьная выноска 15"/>
          <p:cNvSpPr/>
          <p:nvPr/>
        </p:nvSpPr>
        <p:spPr>
          <a:xfrm>
            <a:off x="2500313" y="1246188"/>
            <a:ext cx="5929312" cy="4541837"/>
          </a:xfrm>
          <a:prstGeom prst="wedgeEllipseCallout">
            <a:avLst>
              <a:gd name="adj1" fmla="val -55425"/>
              <a:gd name="adj2" fmla="val 20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00" y="1785938"/>
            <a:ext cx="5715000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u="sng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Правила работы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2F1444"/>
                </a:solidFill>
                <a:latin typeface="Calibri"/>
                <a:cs typeface="+mn-cs"/>
              </a:rPr>
              <a:t>Внимательно слушать инструкции.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2F1444"/>
                </a:solidFill>
                <a:latin typeface="Calibri"/>
                <a:cs typeface="+mn-cs"/>
              </a:rPr>
              <a:t>Чётко выполнять указания.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2F1444"/>
                </a:solidFill>
                <a:latin typeface="Calibri"/>
                <a:cs typeface="+mn-cs"/>
              </a:rPr>
              <a:t>Быть наблюдательными.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2F1444"/>
                </a:solidFill>
                <a:latin typeface="Calibri"/>
                <a:cs typeface="+mn-cs"/>
              </a:rPr>
              <a:t>Аккуратно работать с веществами и оборудованием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2F1444"/>
                </a:solidFill>
                <a:latin typeface="Calibri"/>
                <a:cs typeface="+mn-cs"/>
              </a:rPr>
              <a:t>По наблюдениям сделать выводы.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708400" y="2152650"/>
            <a:ext cx="5435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>
                <a:solidFill>
                  <a:schemeClr val="tx1"/>
                </a:solidFill>
                <a:latin typeface="Arial" charset="0"/>
              </a:rPr>
              <a:t>Возьмите стакан с водой и  бросьте в него комочек почвы.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>
                <a:solidFill>
                  <a:schemeClr val="tx1"/>
                </a:solidFill>
                <a:latin typeface="Arial" charset="0"/>
              </a:rPr>
              <a:t> Что вы увидели?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Какой вывод можно сделать?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743" y="0"/>
            <a:ext cx="867645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412776"/>
            <a:ext cx="3018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№1</a:t>
            </a:r>
          </a:p>
        </p:txBody>
      </p:sp>
      <p:pic>
        <p:nvPicPr>
          <p:cNvPr id="21509" name="Рисунок 8" descr="http://www.pandia.ru/wp-content/uploads/2012/01/01/image0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3034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3568" y="5373216"/>
            <a:ext cx="77768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почве есть воздух.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63938" y="2349500"/>
            <a:ext cx="5580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altLang="ru-RU" sz="3600">
                <a:solidFill>
                  <a:schemeClr val="tx1"/>
                </a:solidFill>
                <a:latin typeface="Arial" charset="0"/>
              </a:rPr>
              <a:t>Если мы возьмём стакан с водой и почвой, который оставляли после первого опыта,</a:t>
            </a:r>
            <a:r>
              <a:rPr lang="ru-RU" altLang="ru-RU" sz="3600">
                <a:solidFill>
                  <a:srgbClr val="FF0000"/>
                </a:solidFill>
                <a:latin typeface="Arial" charset="0"/>
              </a:rPr>
              <a:t> что вы увидите?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267" y="548680"/>
            <a:ext cx="76018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</a:p>
        </p:txBody>
      </p:sp>
      <p:pic>
        <p:nvPicPr>
          <p:cNvPr id="22532" name="Рисунок 6" descr="http://www.pandia.ru/wp-content/uploads/2012/01/01/image01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91623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86855" y="1472010"/>
            <a:ext cx="40324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6000" smtClean="0">
                <a:solidFill>
                  <a:srgbClr val="FF0000"/>
                </a:solidFill>
              </a:rPr>
              <a:t>Вывод</a:t>
            </a:r>
            <a:r>
              <a:rPr lang="ru-RU" altLang="ru-RU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0"/>
            <a:ext cx="77041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6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6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tx1"/>
                </a:solidFill>
                <a:latin typeface="Arial" charset="0"/>
              </a:rPr>
              <a:t>Можно рассмотреть различные слои почвы. На дне видны песчинки песка и </a:t>
            </a:r>
            <a:r>
              <a:rPr lang="ru-RU" altLang="ru-RU" sz="3600" b="1" u="sng">
                <a:solidFill>
                  <a:schemeClr val="tx1"/>
                </a:solidFill>
                <a:latin typeface="Arial" charset="0"/>
                <a:hlinkClick r:id="rId2"/>
              </a:rPr>
              <a:t>частицы</a:t>
            </a:r>
            <a:r>
              <a:rPr lang="ru-RU" altLang="ru-RU" sz="36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3600" b="1" u="sng">
                <a:solidFill>
                  <a:schemeClr val="tx1"/>
                </a:solidFill>
                <a:latin typeface="Arial" charset="0"/>
                <a:hlinkClick r:id="rId3"/>
              </a:rPr>
              <a:t>глины</a:t>
            </a:r>
            <a:r>
              <a:rPr lang="ru-RU" altLang="ru-RU" sz="3600" b="1">
                <a:solidFill>
                  <a:schemeClr val="tx1"/>
                </a:solidFill>
                <a:latin typeface="Arial" charset="0"/>
              </a:rPr>
              <a:t>. Сверху – перегной</a:t>
            </a:r>
            <a:r>
              <a:rPr lang="ru-RU" altLang="ru-RU" sz="320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0" y="3357563"/>
            <a:ext cx="2808288" cy="2087562"/>
          </a:xfrm>
          <a:prstGeom prst="ellipse">
            <a:avLst/>
          </a:prstGeom>
          <a:solidFill>
            <a:srgbClr val="C7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113" y="4221163"/>
            <a:ext cx="2808287" cy="2232025"/>
          </a:xfrm>
          <a:prstGeom prst="ellipse">
            <a:avLst/>
          </a:prstGeom>
          <a:solidFill>
            <a:srgbClr val="C7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11863" y="3357563"/>
            <a:ext cx="2808287" cy="2087562"/>
          </a:xfrm>
          <a:prstGeom prst="ellipse">
            <a:avLst/>
          </a:prstGeom>
          <a:solidFill>
            <a:srgbClr val="C7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861048"/>
            <a:ext cx="19078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869160"/>
            <a:ext cx="18708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глина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867943"/>
            <a:ext cx="3491880" cy="936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перегной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8434039" cy="32316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54F1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Остатки растений, </a:t>
            </a:r>
          </a:p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54F1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животных, насекомых 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</a:t>
            </a:r>
          </a:p>
          <a:p>
            <a:pPr algn="ctr"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99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перегной</a:t>
            </a:r>
          </a:p>
        </p:txBody>
      </p:sp>
      <p:pic>
        <p:nvPicPr>
          <p:cNvPr id="24579" name="Рисунок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000500"/>
            <a:ext cx="20383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AutoShape 7"/>
          <p:cNvSpPr>
            <a:spLocks noChangeArrowheads="1"/>
          </p:cNvSpPr>
          <p:nvPr/>
        </p:nvSpPr>
        <p:spPr bwMode="auto">
          <a:xfrm rot="-897101">
            <a:off x="430213" y="5449888"/>
            <a:ext cx="2879725" cy="865187"/>
          </a:xfrm>
          <a:prstGeom prst="diamond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2320925" cy="21812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1619250" y="5876925"/>
            <a:ext cx="215900" cy="7302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1763713" y="6021388"/>
            <a:ext cx="215900" cy="7302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1835150" y="5805488"/>
            <a:ext cx="288925" cy="1428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 rot="-897101">
            <a:off x="79375" y="4808538"/>
            <a:ext cx="1871663" cy="865187"/>
          </a:xfrm>
          <a:prstGeom prst="diamond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203575" y="2060575"/>
            <a:ext cx="5689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  </a:t>
            </a:r>
            <a:r>
              <a:rPr lang="ru-RU" altLang="ru-RU" sz="2800">
                <a:solidFill>
                  <a:schemeClr val="tx1"/>
                </a:solidFill>
                <a:latin typeface="Arial" charset="0"/>
              </a:rPr>
              <a:t>Возьмите промокательную бумагу, насыпьте на неё немного почвы. Придавите её плотно к бумаге. Стряхните почву в стакан с водой. Что вы увидели на бумаге? 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3276600" y="4706938"/>
            <a:ext cx="4176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 Какой вывод можно сделать?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32656"/>
            <a:ext cx="76018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42030" y="1052736"/>
            <a:ext cx="34227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29058" y="5559723"/>
            <a:ext cx="733543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почве в есть вода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9" grpId="0" animBg="1"/>
      <p:bldP spid="30730" grpId="0" animBg="1"/>
      <p:bldP spid="30731" grpId="0" animBg="1"/>
      <p:bldP spid="30732" grpId="0" animBg="1"/>
      <p:bldP spid="30733" grpId="0"/>
      <p:bldP spid="307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51275" y="1989138"/>
            <a:ext cx="4897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3200">
                <a:solidFill>
                  <a:schemeClr val="tx1"/>
                </a:solidFill>
                <a:latin typeface="Arial" charset="0"/>
              </a:rPr>
              <a:t>Будем нагревать почву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 Что вы видите и чувствуете?</a:t>
            </a: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323850" y="6092825"/>
            <a:ext cx="26654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66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4664"/>
            <a:ext cx="76018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196752"/>
            <a:ext cx="43204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№4</a:t>
            </a:r>
          </a:p>
        </p:txBody>
      </p:sp>
      <p:pic>
        <p:nvPicPr>
          <p:cNvPr id="26630" name="Рисунок 9" descr="http://www.pandia.ru/wp-content/uploads/2012/01/01/image00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33131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708400" y="4292600"/>
            <a:ext cx="5435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i="1">
                <a:solidFill>
                  <a:schemeClr val="tx1"/>
                </a:solidFill>
                <a:latin typeface="Arial" charset="0"/>
              </a:rPr>
              <a:t>Появился лёгкий дымок. Мы почувствовали неприятный </a:t>
            </a:r>
            <a:r>
              <a:rPr lang="ru-RU" altLang="ru-RU" sz="2800" b="1" i="1" u="sng">
                <a:solidFill>
                  <a:schemeClr val="tx1"/>
                </a:solidFill>
                <a:latin typeface="Arial" charset="0"/>
                <a:hlinkClick r:id="rId3"/>
              </a:rPr>
              <a:t>запах</a:t>
            </a:r>
            <a:r>
              <a:rPr lang="ru-RU" altLang="ru-RU" sz="1800" b="1" i="1">
                <a:solidFill>
                  <a:schemeClr val="tx1"/>
                </a:solidFill>
                <a:latin typeface="Arial" charset="0"/>
              </a:rPr>
              <a:t>!</a:t>
            </a: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204863"/>
            <a:ext cx="5915000" cy="3024337"/>
          </a:xfrm>
          <a:extLst/>
        </p:spPr>
        <p:txBody>
          <a:bodyPr rtlCol="0">
            <a:normAutofit fontScale="47500" lnSpcReduction="20000"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sz="6500" i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Бьют меня ногами,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Режут грудь ножами.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Каждый хочет растоптать.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А я с подарками опять.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68407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Caption" pitchFamily="18" charset="0"/>
                <a:ea typeface="Arial Unicode MS" pitchFamily="34" charset="-128"/>
                <a:cs typeface="Arial Unicode MS" pitchFamily="34" charset="-128"/>
              </a:rPr>
              <a:t>Загадка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5" name="Picture 5" descr="00000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00213"/>
            <a:ext cx="29527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EXPO6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302418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42282" y="5301208"/>
            <a:ext cx="19800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alt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276872"/>
            <a:ext cx="7020272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Это сгорает перегной, </a:t>
            </a:r>
          </a:p>
          <a:p>
            <a:pPr algn="ctr">
              <a:defRPr/>
            </a:pPr>
            <a:r>
              <a:rPr lang="ru-RU" sz="3200" b="1" kern="1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который образуется из остатков растений и животных.</a:t>
            </a:r>
          </a:p>
          <a:p>
            <a:pPr algn="ctr">
              <a:defRPr/>
            </a:pPr>
            <a:r>
              <a:rPr lang="ru-RU" sz="3200" b="1" kern="1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Именно перегной придаёт почве тёмный цвет. Плодородие почвы определяется </a:t>
            </a:r>
          </a:p>
          <a:p>
            <a:pPr algn="ctr">
              <a:defRPr/>
            </a:pPr>
            <a:r>
              <a:rPr lang="ru-RU" sz="3200" b="1" kern="1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количеством в ней перегноя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сканирование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0" cy="2879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55815" y="980728"/>
            <a:ext cx="23571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сканирование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3024188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5272088" y="2728913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924300" y="2420938"/>
            <a:ext cx="49688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ru-RU" altLang="ru-RU" sz="3200">
                <a:solidFill>
                  <a:schemeClr val="tx1"/>
                </a:solidFill>
                <a:latin typeface="Arial" charset="0"/>
              </a:rPr>
              <a:t>Испарение нескольких капель воды из стакана, в котором долго находилась почва. Вода быстро испарилась. А на стекле остались белые пятна. Налёты.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   Сделайте вывод , что это за пятна?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267" y="548680"/>
            <a:ext cx="76018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556792"/>
            <a:ext cx="46085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067175" y="274638"/>
            <a:ext cx="4619625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6000" smtClean="0">
                <a:solidFill>
                  <a:srgbClr val="FF0000"/>
                </a:solidFill>
              </a:rPr>
              <a:t>   Вывод:</a:t>
            </a:r>
          </a:p>
        </p:txBody>
      </p:sp>
      <p:pic>
        <p:nvPicPr>
          <p:cNvPr id="29699" name="Рисунок 2" descr="http://www.pandia.ru/wp-content/uploads/2012/01/01/image02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34925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95738" y="1412875"/>
            <a:ext cx="51482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  <a:latin typeface="Arial" charset="0"/>
              </a:rPr>
              <a:t>В почве содержатся минеральные соли, которые растворяются в воде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285728"/>
            <a:ext cx="3802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почвы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6" y="1298575"/>
            <a:ext cx="4521684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1895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143000"/>
            <a:ext cx="18954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14813"/>
            <a:ext cx="20701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9" descr="Копия лист рябины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714875"/>
            <a:ext cx="20653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3286125" y="1500188"/>
            <a:ext cx="285750" cy="357187"/>
          </a:xfrm>
          <a:prstGeom prst="cloudCallout">
            <a:avLst>
              <a:gd name="adj1" fmla="val -65903"/>
              <a:gd name="adj2" fmla="val 58788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4071938" y="1214438"/>
            <a:ext cx="285750" cy="357187"/>
          </a:xfrm>
          <a:prstGeom prst="cloudCallout">
            <a:avLst>
              <a:gd name="adj1" fmla="val -71912"/>
              <a:gd name="adj2" fmla="val 24793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5214938" y="1214438"/>
            <a:ext cx="285750" cy="357187"/>
          </a:xfrm>
          <a:prstGeom prst="cloudCallout">
            <a:avLst>
              <a:gd name="adj1" fmla="val -95950"/>
              <a:gd name="adj2" fmla="val 26080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5857875" y="1071563"/>
            <a:ext cx="285750" cy="357187"/>
          </a:xfrm>
          <a:prstGeom prst="cloudCallout">
            <a:avLst>
              <a:gd name="adj1" fmla="val -80927"/>
              <a:gd name="adj2" fmla="val 60849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ьная выноска 15"/>
          <p:cNvSpPr/>
          <p:nvPr/>
        </p:nvSpPr>
        <p:spPr>
          <a:xfrm>
            <a:off x="3419475" y="4868863"/>
            <a:ext cx="714375" cy="571500"/>
          </a:xfrm>
          <a:prstGeom prst="wedgeEllipseCallout">
            <a:avLst>
              <a:gd name="adj1" fmla="val -14422"/>
              <a:gd name="adj2" fmla="val 33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ьная выноска 16"/>
          <p:cNvSpPr/>
          <p:nvPr/>
        </p:nvSpPr>
        <p:spPr>
          <a:xfrm>
            <a:off x="5715000" y="4929188"/>
            <a:ext cx="428625" cy="428625"/>
          </a:xfrm>
          <a:prstGeom prst="wedgeEllipseCallout">
            <a:avLst>
              <a:gd name="adj1" fmla="val -22836"/>
              <a:gd name="adj2" fmla="val 36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ьная выноска 17"/>
          <p:cNvSpPr/>
          <p:nvPr/>
        </p:nvSpPr>
        <p:spPr>
          <a:xfrm>
            <a:off x="5000625" y="4786313"/>
            <a:ext cx="642938" cy="571500"/>
          </a:xfrm>
          <a:prstGeom prst="wedgeEllipseCallout">
            <a:avLst>
              <a:gd name="adj1" fmla="val -18830"/>
              <a:gd name="adj2" fmla="val 37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ьная выноска 18"/>
          <p:cNvSpPr/>
          <p:nvPr/>
        </p:nvSpPr>
        <p:spPr>
          <a:xfrm>
            <a:off x="4643438" y="4500563"/>
            <a:ext cx="428625" cy="428625"/>
          </a:xfrm>
          <a:prstGeom prst="wedgeEllipseCallout">
            <a:avLst>
              <a:gd name="adj1" fmla="val -22836"/>
              <a:gd name="adj2" fmla="val 36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ьная выноска 19"/>
          <p:cNvSpPr/>
          <p:nvPr/>
        </p:nvSpPr>
        <p:spPr>
          <a:xfrm>
            <a:off x="4214813" y="4857750"/>
            <a:ext cx="428625" cy="428625"/>
          </a:xfrm>
          <a:prstGeom prst="wedgeEllipseCallout">
            <a:avLst>
              <a:gd name="adj1" fmla="val -22836"/>
              <a:gd name="adj2" fmla="val 36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7" name="TextBox 20"/>
          <p:cNvSpPr txBox="1">
            <a:spLocks noChangeArrowheads="1"/>
          </p:cNvSpPr>
          <p:nvPr/>
        </p:nvSpPr>
        <p:spPr bwMode="auto">
          <a:xfrm>
            <a:off x="857250" y="714375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Arial" charset="0"/>
              </a:rPr>
              <a:t>глина</a:t>
            </a:r>
          </a:p>
        </p:txBody>
      </p:sp>
      <p:sp>
        <p:nvSpPr>
          <p:cNvPr id="30738" name="TextBox 21"/>
          <p:cNvSpPr txBox="1">
            <a:spLocks noChangeArrowheads="1"/>
          </p:cNvSpPr>
          <p:nvPr/>
        </p:nvSpPr>
        <p:spPr bwMode="auto">
          <a:xfrm>
            <a:off x="6786563" y="714375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Arial" charset="0"/>
              </a:rPr>
              <a:t>песок</a:t>
            </a:r>
          </a:p>
        </p:txBody>
      </p:sp>
      <p:sp>
        <p:nvSpPr>
          <p:cNvPr id="30739" name="TextBox 22"/>
          <p:cNvSpPr txBox="1">
            <a:spLocks noChangeArrowheads="1"/>
          </p:cNvSpPr>
          <p:nvPr/>
        </p:nvSpPr>
        <p:spPr bwMode="auto">
          <a:xfrm>
            <a:off x="285750" y="3286125"/>
            <a:ext cx="25003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Arial" charset="0"/>
              </a:rPr>
              <a:t>Живые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Arial" charset="0"/>
              </a:rPr>
              <a:t>организмы </a:t>
            </a:r>
          </a:p>
        </p:txBody>
      </p:sp>
      <p:sp>
        <p:nvSpPr>
          <p:cNvPr id="30740" name="Прямоугольник 23"/>
          <p:cNvSpPr>
            <a:spLocks noChangeArrowheads="1"/>
          </p:cNvSpPr>
          <p:nvPr/>
        </p:nvSpPr>
        <p:spPr bwMode="auto">
          <a:xfrm>
            <a:off x="6643688" y="3143250"/>
            <a:ext cx="23764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" charset="0"/>
              </a:rPr>
              <a:t>Остатки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" charset="0"/>
              </a:rPr>
              <a:t>растений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" charset="0"/>
              </a:rPr>
              <a:t>и животных</a:t>
            </a:r>
          </a:p>
        </p:txBody>
      </p:sp>
      <p:sp>
        <p:nvSpPr>
          <p:cNvPr id="30741" name="TextBox 24"/>
          <p:cNvSpPr txBox="1">
            <a:spLocks noChangeArrowheads="1"/>
          </p:cNvSpPr>
          <p:nvPr/>
        </p:nvSpPr>
        <p:spPr bwMode="auto">
          <a:xfrm>
            <a:off x="3429000" y="521493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Arial" charset="0"/>
              </a:rPr>
              <a:t>вода</a:t>
            </a:r>
          </a:p>
        </p:txBody>
      </p:sp>
      <p:sp>
        <p:nvSpPr>
          <p:cNvPr id="30742" name="TextBox 25"/>
          <p:cNvSpPr txBox="1">
            <a:spLocks noChangeArrowheads="1"/>
          </p:cNvSpPr>
          <p:nvPr/>
        </p:nvSpPr>
        <p:spPr bwMode="auto">
          <a:xfrm>
            <a:off x="3786188" y="785813"/>
            <a:ext cx="164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Arial" charset="0"/>
              </a:rPr>
              <a:t>воздух</a:t>
            </a:r>
          </a:p>
        </p:txBody>
      </p:sp>
      <p:sp>
        <p:nvSpPr>
          <p:cNvPr id="21529" name="TextBox 26"/>
          <p:cNvSpPr txBox="1">
            <a:spLocks noChangeArrowheads="1"/>
          </p:cNvSpPr>
          <p:nvPr/>
        </p:nvSpPr>
        <p:spPr bwMode="auto">
          <a:xfrm>
            <a:off x="3500438" y="2643188"/>
            <a:ext cx="2857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  <a:latin typeface="Arial" charset="0"/>
              </a:rPr>
              <a:t>Минеральные соли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6" descr="1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214813"/>
            <a:ext cx="26431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115175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>
                <a:solidFill>
                  <a:schemeClr val="bg1"/>
                </a:solidFill>
              </a:rPr>
              <a:t>Практическая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142984"/>
            <a:ext cx="59152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Свойства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почвы</a:t>
            </a: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857250" y="2071688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u="sng">
                <a:solidFill>
                  <a:schemeClr val="tx1"/>
                </a:solidFill>
                <a:latin typeface="Arial" charset="0"/>
              </a:rPr>
              <a:t>Опыт  1 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14313" y="2714625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i="1">
                <a:solidFill>
                  <a:schemeClr val="tx1"/>
                </a:solidFill>
                <a:latin typeface="Arial" charset="0"/>
              </a:rPr>
              <a:t>Вывод: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  <a:latin typeface="Arial" charset="0"/>
              </a:rPr>
              <a:t>Почва сыпучая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428604"/>
            <a:ext cx="59152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Свойства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почвы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857250" y="1285875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u="sng">
                <a:solidFill>
                  <a:schemeClr val="tx1"/>
                </a:solidFill>
                <a:latin typeface="Arial" charset="0"/>
              </a:rPr>
              <a:t>Опыт 2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71500" y="2143125"/>
            <a:ext cx="8572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i="1">
                <a:solidFill>
                  <a:schemeClr val="tx1"/>
                </a:solidFill>
                <a:latin typeface="Arial" charset="0"/>
              </a:rPr>
              <a:t>Вывод: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  <a:latin typeface="Arial" charset="0"/>
              </a:rPr>
              <a:t>Почва пропускает воду -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i="1">
                <a:solidFill>
                  <a:schemeClr val="tx1"/>
                </a:solidFill>
                <a:latin typeface="Arial" charset="0"/>
              </a:rPr>
              <a:t>водопроницаемость</a:t>
            </a:r>
          </a:p>
        </p:txBody>
      </p:sp>
      <p:pic>
        <p:nvPicPr>
          <p:cNvPr id="32773" name="Рисунок 12" descr="Рисунок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14688"/>
            <a:ext cx="23955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8" descr="11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357166"/>
            <a:ext cx="59152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Свойства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почвы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571500" y="1357313"/>
            <a:ext cx="8572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i="1">
                <a:solidFill>
                  <a:schemeClr val="tx1"/>
                </a:solidFill>
                <a:latin typeface="Arial" charset="0"/>
              </a:rPr>
              <a:t>Вывод: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  <a:latin typeface="Arial" charset="0"/>
              </a:rPr>
              <a:t>Почва может нагреваться и охлаждаться - п</a:t>
            </a:r>
            <a:r>
              <a:rPr lang="ru-RU" altLang="ru-RU" sz="4000" b="1" i="1">
                <a:solidFill>
                  <a:schemeClr val="tx1"/>
                </a:solidFill>
                <a:latin typeface="Arial" charset="0"/>
              </a:rPr>
              <a:t>роводник тепла.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i="1">
                <a:solidFill>
                  <a:schemeClr val="tx1"/>
                </a:solidFill>
                <a:latin typeface="Arial" charset="0"/>
              </a:rPr>
              <a:t>Свойство - теплопроводность</a:t>
            </a:r>
          </a:p>
        </p:txBody>
      </p:sp>
      <p:pic>
        <p:nvPicPr>
          <p:cNvPr id="33796" name="Рисунок 9" descr="%D0%9F%D1%80%D0%B8%D1%80%D0%BE%D0%B4%D0%B0%20(3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071938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10" descr="lesgur-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143375"/>
            <a:ext cx="26908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42938" y="428625"/>
            <a:ext cx="777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ПЛОДОРОДИЕ</a:t>
            </a:r>
          </a:p>
        </p:txBody>
      </p:sp>
      <p:sp>
        <p:nvSpPr>
          <p:cNvPr id="3" name="Дуга 2"/>
          <p:cNvSpPr/>
          <p:nvPr/>
        </p:nvSpPr>
        <p:spPr>
          <a:xfrm rot="19218820">
            <a:off x="892175" y="584200"/>
            <a:ext cx="3573463" cy="296545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 rot="19218820">
            <a:off x="3957638" y="576263"/>
            <a:ext cx="2579687" cy="2141537"/>
          </a:xfrm>
          <a:prstGeom prst="arc">
            <a:avLst>
              <a:gd name="adj1" fmla="val 16159317"/>
              <a:gd name="adj2" fmla="val 20556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5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0"/>
            <a:ext cx="42100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714375" y="2286000"/>
            <a:ext cx="3857625" cy="4305300"/>
            <a:chOff x="500063" y="2214563"/>
            <a:chExt cx="3857625" cy="4305300"/>
          </a:xfrm>
        </p:grpSpPr>
        <p:pic>
          <p:nvPicPr>
            <p:cNvPr id="34831" name="Рисунок 6" descr="167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4500563"/>
              <a:ext cx="1428750" cy="1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2" name="Рисунок 11" descr="21.gif"/>
            <p:cNvPicPr>
              <a:picLocks noChangeAspect="1"/>
            </p:cNvPicPr>
            <p:nvPr/>
          </p:nvPicPr>
          <p:blipFill>
            <a:blip r:embed="rId4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2214563"/>
              <a:ext cx="3286125" cy="430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7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29250"/>
            <a:ext cx="4260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2" descr="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786063"/>
            <a:ext cx="44116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535781" y="2536032"/>
            <a:ext cx="4071937" cy="3714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830" name="Прямоугольник 11"/>
          <p:cNvSpPr>
            <a:spLocks noChangeArrowheads="1"/>
          </p:cNvSpPr>
          <p:nvPr/>
        </p:nvSpPr>
        <p:spPr bwMode="auto">
          <a:xfrm>
            <a:off x="642938" y="4919663"/>
            <a:ext cx="7572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i="1">
                <a:solidFill>
                  <a:srgbClr val="FFFFFF"/>
                </a:solidFill>
                <a:latin typeface="Arial" charset="0"/>
              </a:rPr>
              <a:t>Вывод: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>
                <a:solidFill>
                  <a:srgbClr val="FFFFFF"/>
                </a:solidFill>
                <a:latin typeface="Arial" charset="0"/>
              </a:rPr>
              <a:t>Основное свойство почвы- </a:t>
            </a:r>
            <a:r>
              <a:rPr lang="ru-RU" altLang="ru-RU" sz="4000" b="1" i="1" u="sng">
                <a:solidFill>
                  <a:srgbClr val="FFFFFF"/>
                </a:solidFill>
                <a:latin typeface="Arial" charset="0"/>
              </a:rPr>
              <a:t>плодородие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i="1" smtClean="0">
                <a:solidFill>
                  <a:srgbClr val="0066FF"/>
                </a:solidFill>
                <a:latin typeface="Arial Black" pitchFamily="34" charset="0"/>
              </a:rPr>
              <a:t>Круговорот веществ</a:t>
            </a:r>
          </a:p>
        </p:txBody>
      </p:sp>
      <p:graphicFrame>
        <p:nvGraphicFramePr>
          <p:cNvPr id="49178" name="Group 26"/>
          <p:cNvGraphicFramePr>
            <a:graphicFrameLocks noGrp="1"/>
          </p:cNvGraphicFramePr>
          <p:nvPr>
            <p:ph type="dgm" idx="1"/>
          </p:nvPr>
        </p:nvGraphicFramePr>
        <p:xfrm>
          <a:off x="9144000" y="5445125"/>
          <a:ext cx="207964" cy="709613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709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52425" y="1052736"/>
          <a:ext cx="8791575" cy="544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188" name="Picture 36" descr="EXPO46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16557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7" descr="j01852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97425"/>
            <a:ext cx="248443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C:\Users\ирина\Desktop\почва\probivayushiysya_skvoz_zelen_svet_102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765175"/>
            <a:ext cx="25479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G_0943"/>
          <p:cNvPicPr>
            <a:picLocks noChangeAspect="1" noChangeArrowheads="1"/>
          </p:cNvPicPr>
          <p:nvPr/>
        </p:nvPicPr>
        <p:blipFill>
          <a:blip r:embed="rId10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7763"/>
            <a:ext cx="25209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143000" y="571500"/>
            <a:ext cx="7286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ПЛОДОРОДИЕ</a:t>
            </a:r>
            <a:r>
              <a:rPr lang="ru-RU" alt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необходимо сохранять</a:t>
            </a:r>
          </a:p>
        </p:txBody>
      </p:sp>
      <p:pic>
        <p:nvPicPr>
          <p:cNvPr id="36867" name="Рисунок 5" descr="дерево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590800"/>
            <a:ext cx="41322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0"/>
            <a:ext cx="3814860" cy="1569660"/>
          </a:xfrm>
          <a:prstGeom prst="rect">
            <a:avLst/>
          </a:prstGeom>
          <a:noFill/>
        </p:spPr>
        <p:txBody>
          <a:bodyPr wrap="none">
            <a:prstTxWarp prst="textStop">
              <a:avLst>
                <a:gd name="adj" fmla="val 2746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Земля</a:t>
            </a:r>
          </a:p>
        </p:txBody>
      </p:sp>
      <p:pic>
        <p:nvPicPr>
          <p:cNvPr id="4100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86188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86189"/>
            <a:ext cx="258030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775700"/>
            <a:ext cx="2664296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1964532" y="1821656"/>
            <a:ext cx="1428750" cy="121443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786982" y="2570956"/>
            <a:ext cx="1428750" cy="158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857875" y="1785938"/>
            <a:ext cx="1428750" cy="1143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4375" y="3071813"/>
            <a:ext cx="2071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Narrow" pitchFamily="34" charset="0"/>
              </a:rPr>
              <a:t>планета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57563" y="3071813"/>
            <a:ext cx="2071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Narrow" pitchFamily="34" charset="0"/>
              </a:rPr>
              <a:t>суша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29375" y="3071813"/>
            <a:ext cx="2071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 Narrow" pitchFamily="34" charset="0"/>
              </a:rPr>
              <a:t>страна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>
                <a:solidFill>
                  <a:srgbClr val="008000"/>
                </a:solidFill>
              </a:rPr>
              <a:t>Отчего почва разрушается?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12875"/>
            <a:ext cx="4105275" cy="4824413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Неразумная деятельность человека: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 строительство;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уничтожение парков и скверов;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непродуманный выпас скота;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вырубка леса;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ru-RU" sz="2400" b="1" i="1" dirty="0">
              <a:solidFill>
                <a:srgbClr val="0066FF"/>
              </a:solidFill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Почву размывает вода;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2400" b="1" i="1" dirty="0">
              <a:solidFill>
                <a:srgbClr val="0066FF"/>
              </a:solidFill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Выдувает сильный ветер;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2000" b="1" i="1" dirty="0">
              <a:solidFill>
                <a:srgbClr val="0066FF"/>
              </a:solidFill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000" b="1" i="1" dirty="0">
              <a:solidFill>
                <a:srgbClr val="0066FF"/>
              </a:solidFill>
            </a:endParaRPr>
          </a:p>
        </p:txBody>
      </p:sp>
      <p:pic>
        <p:nvPicPr>
          <p:cNvPr id="52236" name="Picture 12" descr="EXPO11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76700"/>
            <a:ext cx="32019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3" descr="EXPO4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31686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865188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i="1" smtClean="0">
                <a:solidFill>
                  <a:srgbClr val="0000FF"/>
                </a:solidFill>
                <a:latin typeface="Arial" charset="0"/>
                <a:cs typeface="Arial" charset="0"/>
              </a:rPr>
              <a:t>Способы защиты почв от разрушения.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906963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/>
              <a:t>Для накопления влаги в почве применяется снегозадержание;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/>
              <a:t> Нельзя вырубать леса, лишать на больших пространствах землю естественного растительного покрова;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/>
              <a:t>Как заграждение от ветра в засушливых районах надо сажать полезащитные полосы. Эти насаждения также будут задерживать влагу и насыщать ею воздух;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/>
              <a:t> Сохраняет почву от разрушения посев многолетних трав;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/>
              <a:t>Вспашка поперек склонов: вода при этом не сбегает, а впитывается в почву. </a:t>
            </a:r>
          </a:p>
        </p:txBody>
      </p:sp>
      <p:pic>
        <p:nvPicPr>
          <p:cNvPr id="56331" name="Picture 11" descr="EXPO79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628775"/>
            <a:ext cx="2903538" cy="1944688"/>
          </a:xfrm>
        </p:spPr>
      </p:pic>
      <p:pic>
        <p:nvPicPr>
          <p:cNvPr id="56332" name="Picture 12" descr="EXPO79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Прямоугольник 6"/>
          <p:cNvSpPr>
            <a:spLocks noChangeArrowheads="1"/>
          </p:cNvSpPr>
          <p:nvPr/>
        </p:nvSpPr>
        <p:spPr bwMode="auto">
          <a:xfrm>
            <a:off x="395288" y="0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2571750"/>
            <a:ext cx="85010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Почва – это верхний плодородный слой земли. Она возникает и развивается под воздействием климата и живых организмов очень медленно. Чем больше в почве перегноя, тем она плодородней.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играет особую роль в жизни нашей планеты – почва переходное звено от неживого к живому. 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Почва состоит </a:t>
            </a:r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песка, глины, перегноя, воды, воздуха, микроорганизмов. </a:t>
            </a:r>
            <a:r>
              <a:rPr lang="ru-RU" alt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свойства </a:t>
            </a:r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водопроницаемость, теплопроводность, плодородие. 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23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071813" y="1071563"/>
            <a:ext cx="250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>
                <a:solidFill>
                  <a:schemeClr val="tx1"/>
                </a:solidFill>
                <a:latin typeface="Arial" charset="0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/>
              <a:t>Кроссворд:</a:t>
            </a:r>
          </a:p>
        </p:txBody>
      </p:sp>
      <p:sp>
        <p:nvSpPr>
          <p:cNvPr id="46295" name="Rectangle 215"/>
          <p:cNvSpPr>
            <a:spLocks noGrp="1" noChangeArrowheads="1"/>
          </p:cNvSpPr>
          <p:nvPr>
            <p:ph sz="quarter" idx="13"/>
          </p:nvPr>
        </p:nvSpPr>
        <p:spPr>
          <a:xfrm>
            <a:off x="457200" y="4419600"/>
            <a:ext cx="8305800" cy="2209800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ru-RU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Слой земли, на котором растут растения. 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2. Одна из составных почвы. 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3. Вещество, повышающее плодородие почвы.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4. Основное свойство почвы.</a:t>
            </a:r>
            <a:endParaRPr lang="ru-RU" sz="2400" b="1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4" name="Line 322"/>
          <p:cNvSpPr>
            <a:spLocks noChangeShapeType="1"/>
          </p:cNvSpPr>
          <p:nvPr/>
        </p:nvSpPr>
        <p:spPr bwMode="auto">
          <a:xfrm>
            <a:off x="2719388" y="2595563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6507" name="Group 427"/>
          <p:cNvGraphicFramePr>
            <a:graphicFrameLocks noGrp="1"/>
          </p:cNvGraphicFramePr>
          <p:nvPr/>
        </p:nvGraphicFramePr>
        <p:xfrm>
          <a:off x="609600" y="1371600"/>
          <a:ext cx="8001000" cy="3352800"/>
        </p:xfrm>
        <a:graphic>
          <a:graphicData uri="http://schemas.openxmlformats.org/drawingml/2006/table">
            <a:tbl>
              <a:tblPr/>
              <a:tblGrid>
                <a:gridCol w="1765300"/>
                <a:gridCol w="687388"/>
                <a:gridCol w="685800"/>
                <a:gridCol w="706437"/>
                <a:gridCol w="660400"/>
                <a:gridCol w="708025"/>
                <a:gridCol w="687388"/>
                <a:gridCol w="681037"/>
                <a:gridCol w="661988"/>
                <a:gridCol w="757237"/>
              </a:tblGrid>
              <a:tr h="83820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endParaRPr kumimoji="0" lang="ru-RU" altLang="ru-RU" sz="1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016" name="Text Box 429"/>
          <p:cNvSpPr txBox="1">
            <a:spLocks noChangeArrowheads="1"/>
          </p:cNvSpPr>
          <p:nvPr/>
        </p:nvSpPr>
        <p:spPr bwMode="auto">
          <a:xfrm>
            <a:off x="2209800" y="20574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511" name="Text Box 431"/>
          <p:cNvSpPr txBox="1">
            <a:spLocks noChangeArrowheads="1"/>
          </p:cNvSpPr>
          <p:nvPr/>
        </p:nvSpPr>
        <p:spPr bwMode="auto">
          <a:xfrm>
            <a:off x="2514600" y="15240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</a:rPr>
              <a:t>О     Ч     В   А</a:t>
            </a:r>
          </a:p>
        </p:txBody>
      </p:sp>
      <p:sp>
        <p:nvSpPr>
          <p:cNvPr id="46512" name="Text Box 432"/>
          <p:cNvSpPr txBox="1">
            <a:spLocks noChangeArrowheads="1"/>
          </p:cNvSpPr>
          <p:nvPr/>
        </p:nvSpPr>
        <p:spPr bwMode="auto">
          <a:xfrm>
            <a:off x="2438400" y="2286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>
                <a:solidFill>
                  <a:srgbClr val="FF6600"/>
                </a:solidFill>
                <a:latin typeface="Calibri" pitchFamily="34" charset="0"/>
              </a:rPr>
              <a:t>Е      С     О    К</a:t>
            </a:r>
          </a:p>
        </p:txBody>
      </p:sp>
      <p:sp>
        <p:nvSpPr>
          <p:cNvPr id="46513" name="Text Box 433"/>
          <p:cNvSpPr txBox="1">
            <a:spLocks noChangeArrowheads="1"/>
          </p:cNvSpPr>
          <p:nvPr/>
        </p:nvSpPr>
        <p:spPr bwMode="auto">
          <a:xfrm>
            <a:off x="2514600" y="31242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ru-RU" altLang="ru-RU" sz="3200" b="1">
                <a:solidFill>
                  <a:srgbClr val="663300"/>
                </a:solidFill>
                <a:latin typeface="Calibri" pitchFamily="34" charset="0"/>
              </a:rPr>
              <a:t>Е    Р      Е      Г     Н    О    Й</a:t>
            </a:r>
          </a:p>
        </p:txBody>
      </p:sp>
      <p:sp>
        <p:nvSpPr>
          <p:cNvPr id="46514" name="Text Box 434"/>
          <p:cNvSpPr txBox="1">
            <a:spLocks noChangeArrowheads="1"/>
          </p:cNvSpPr>
          <p:nvPr/>
        </p:nvSpPr>
        <p:spPr bwMode="auto">
          <a:xfrm>
            <a:off x="2438400" y="3962400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3200" b="1">
                <a:solidFill>
                  <a:srgbClr val="006600"/>
                </a:solidFill>
                <a:latin typeface="Calibri" pitchFamily="34" charset="0"/>
              </a:rPr>
              <a:t>Л    О     Д     О    Р     О    Д     И     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001056" cy="371477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работу</a:t>
            </a:r>
          </a:p>
        </p:txBody>
      </p:sp>
      <p:pic>
        <p:nvPicPr>
          <p:cNvPr id="6" name="Рисунок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928938"/>
            <a:ext cx="25336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14625"/>
            <a:ext cx="25336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408988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28625" y="928688"/>
            <a:ext cx="82153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Почва.</a:t>
            </a:r>
            <a:br>
              <a:rPr lang="ru-RU" alt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Её состав и свойства.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00063" y="500063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Arial Black" pitchFamily="34" charset="0"/>
              </a:rPr>
              <a:t>Тема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14290"/>
            <a:ext cx="4691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работы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1357313"/>
            <a:ext cx="664368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Что такое почва и как она образуется?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Из чего состоит почва?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Какие свойства имеет?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40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12988"/>
            <a:ext cx="2705100" cy="42132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317750"/>
            <a:ext cx="2524125" cy="4203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AG0043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133475"/>
            <a:ext cx="321786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AG00436_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93">
            <a:off x="4930775" y="1322388"/>
            <a:ext cx="1785938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58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1224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14414" y="214290"/>
            <a:ext cx="71867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почвы</a:t>
            </a:r>
          </a:p>
        </p:txBody>
      </p:sp>
      <p:pic>
        <p:nvPicPr>
          <p:cNvPr id="10" name="Рисунок 9" descr="AG00436_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46538">
            <a:off x="3333750" y="939801"/>
            <a:ext cx="1785937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AG00436_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596">
            <a:off x="2955925" y="1209675"/>
            <a:ext cx="1785938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2857500" cy="21891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500438"/>
            <a:ext cx="3776662" cy="28590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3429000" y="1714500"/>
            <a:ext cx="490220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скалистые породы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3071813" y="5929313"/>
            <a:ext cx="3714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лишайники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214290"/>
            <a:ext cx="7186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11239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800" smtClean="0">
                <a:solidFill>
                  <a:srgbClr val="CC3300"/>
                </a:solidFill>
              </a:rPr>
              <a:t>Это интересно!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773238"/>
            <a:ext cx="82296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/>
              <a:t>1см почвы                   за 250 – 300 лет</a:t>
            </a:r>
          </a:p>
          <a:p>
            <a:pPr eaLnBrk="1" hangingPunct="1">
              <a:buFontTx/>
              <a:buNone/>
            </a:pPr>
            <a:r>
              <a:rPr lang="ru-RU" altLang="ru-RU" b="1" dirty="0" smtClean="0"/>
              <a:t>20см                            за 5 – 6 тысяч лет</a:t>
            </a:r>
          </a:p>
          <a:p>
            <a:pPr eaLnBrk="1" hangingPunct="1">
              <a:buFontTx/>
              <a:buNone/>
            </a:pPr>
            <a:r>
              <a:rPr lang="ru-RU" altLang="ru-RU" b="1" dirty="0" smtClean="0"/>
              <a:t>   </a:t>
            </a:r>
            <a:endParaRPr lang="ru-RU" altLang="ru-RU" sz="1600" b="1" dirty="0" smtClean="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307141" y="1905000"/>
            <a:ext cx="1368425" cy="228600"/>
          </a:xfrm>
          <a:prstGeom prst="rightArrow">
            <a:avLst>
              <a:gd name="adj1" fmla="val 50000"/>
              <a:gd name="adj2" fmla="val 1370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835696" y="2276872"/>
            <a:ext cx="1584325" cy="190500"/>
          </a:xfrm>
          <a:prstGeom prst="rightArrow">
            <a:avLst>
              <a:gd name="adj1" fmla="val 50000"/>
              <a:gd name="adj2" fmla="val 137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66" name="Picture 2" descr="C:\Users\ирина\Desktop\почва\1299272193_173019134_1-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14688" y="2571750"/>
            <a:ext cx="2571750" cy="1071563"/>
            <a:chOff x="3214678" y="2571744"/>
            <a:chExt cx="2571768" cy="107157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1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4381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почва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428625" y="1285875"/>
            <a:ext cx="2571750" cy="1071563"/>
            <a:chOff x="3214678" y="2571744"/>
            <a:chExt cx="2571768" cy="107157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1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климат</a:t>
              </a:r>
            </a:p>
          </p:txBody>
        </p:sp>
      </p:grp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3214688" y="500063"/>
            <a:ext cx="2571750" cy="1071562"/>
            <a:chOff x="3214678" y="2571744"/>
            <a:chExt cx="2571768" cy="107157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1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714744" y="2786058"/>
              <a:ext cx="1500199" cy="571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воды</a:t>
              </a:r>
            </a:p>
          </p:txBody>
        </p:sp>
      </p:grp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6072188" y="1285875"/>
            <a:ext cx="2571750" cy="1071563"/>
            <a:chOff x="3214678" y="2571744"/>
            <a:chExt cx="2571768" cy="107157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6429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рельеф</a:t>
              </a:r>
            </a:p>
          </p:txBody>
        </p:sp>
      </p:grpSp>
      <p:grpSp>
        <p:nvGrpSpPr>
          <p:cNvPr id="8" name="Группа 21"/>
          <p:cNvGrpSpPr>
            <a:grpSpLocks/>
          </p:cNvGrpSpPr>
          <p:nvPr/>
        </p:nvGrpSpPr>
        <p:grpSpPr bwMode="auto">
          <a:xfrm>
            <a:off x="6072188" y="3643313"/>
            <a:ext cx="2571750" cy="1071562"/>
            <a:chOff x="3214678" y="2571744"/>
            <a:chExt cx="2571768" cy="107157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0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4381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человек</a:t>
              </a:r>
            </a:p>
          </p:txBody>
        </p:sp>
      </p:grp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5072063" y="5286375"/>
            <a:ext cx="2571750" cy="1071563"/>
            <a:chOff x="3214678" y="2571744"/>
            <a:chExt cx="2571768" cy="107157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0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571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растения</a:t>
              </a:r>
            </a:p>
          </p:txBody>
        </p:sp>
      </p:grpSp>
      <p:grpSp>
        <p:nvGrpSpPr>
          <p:cNvPr id="11" name="Группа 9"/>
          <p:cNvGrpSpPr>
            <a:grpSpLocks/>
          </p:cNvGrpSpPr>
          <p:nvPr/>
        </p:nvGrpSpPr>
        <p:grpSpPr bwMode="auto">
          <a:xfrm>
            <a:off x="1571625" y="5286375"/>
            <a:ext cx="2571750" cy="1071563"/>
            <a:chOff x="3214678" y="2571744"/>
            <a:chExt cx="2571768" cy="107157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0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4381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животные</a:t>
              </a:r>
            </a:p>
          </p:txBody>
        </p:sp>
      </p:grpSp>
      <p:grpSp>
        <p:nvGrpSpPr>
          <p:cNvPr id="13" name="Группа 18"/>
          <p:cNvGrpSpPr>
            <a:grpSpLocks/>
          </p:cNvGrpSpPr>
          <p:nvPr/>
        </p:nvGrpSpPr>
        <p:grpSpPr bwMode="auto">
          <a:xfrm>
            <a:off x="357188" y="3714750"/>
            <a:ext cx="3000375" cy="1071563"/>
            <a:chOff x="3214678" y="2571744"/>
            <a:chExt cx="2571768" cy="107157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0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357554" y="2857496"/>
              <a:ext cx="2357454" cy="6429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горные породы</a:t>
              </a:r>
            </a:p>
          </p:txBody>
        </p:sp>
      </p:grpSp>
      <p:cxnSp>
        <p:nvCxnSpPr>
          <p:cNvPr id="29" name="Прямая со стрелкой 28"/>
          <p:cNvCxnSpPr/>
          <p:nvPr/>
        </p:nvCxnSpPr>
        <p:spPr>
          <a:xfrm rot="5400000">
            <a:off x="4107657" y="-487363"/>
            <a:ext cx="7858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857875" y="2357438"/>
            <a:ext cx="71596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5500688" y="3714750"/>
            <a:ext cx="501650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4393406" y="4321969"/>
            <a:ext cx="135731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3464719" y="4321969"/>
            <a:ext cx="135731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429000" y="3714750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00313" y="2357438"/>
            <a:ext cx="642937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1797</TotalTime>
  <Words>738</Words>
  <Application>Microsoft Office PowerPoint</Application>
  <PresentationFormat>Экран (4:3)</PresentationFormat>
  <Paragraphs>169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Trebuchet MS</vt:lpstr>
      <vt:lpstr>Georgia</vt:lpstr>
      <vt:lpstr>Calibri</vt:lpstr>
      <vt:lpstr>Arial Narrow</vt:lpstr>
      <vt:lpstr>Times New Roman</vt:lpstr>
      <vt:lpstr>Arial Black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интересно!</vt:lpstr>
      <vt:lpstr>Презентация PowerPoint</vt:lpstr>
      <vt:lpstr>Презентация PowerPoint</vt:lpstr>
      <vt:lpstr>Метод   -  наблюдения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Вывод:</vt:lpstr>
      <vt:lpstr>Презентация PowerPoint</vt:lpstr>
      <vt:lpstr>Практическая работа</vt:lpstr>
      <vt:lpstr>Презентация PowerPoint</vt:lpstr>
      <vt:lpstr>Презентация PowerPoint</vt:lpstr>
      <vt:lpstr>Презентация PowerPoint</vt:lpstr>
      <vt:lpstr>Круговорот веществ</vt:lpstr>
      <vt:lpstr>Презентация PowerPoint</vt:lpstr>
      <vt:lpstr>Отчего почва разрушается?</vt:lpstr>
      <vt:lpstr>Способы защиты почв от разрушения.</vt:lpstr>
      <vt:lpstr>Презентация PowerPoint</vt:lpstr>
      <vt:lpstr>Кроссворд: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Генадьвна</dc:creator>
  <cp:lastModifiedBy>ПК</cp:lastModifiedBy>
  <cp:revision>129</cp:revision>
  <dcterms:created xsi:type="dcterms:W3CDTF">2009-12-01T15:24:30Z</dcterms:created>
  <dcterms:modified xsi:type="dcterms:W3CDTF">2013-12-18T17:51:01Z</dcterms:modified>
</cp:coreProperties>
</file>