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7" r:id="rId2"/>
    <p:sldId id="314" r:id="rId3"/>
    <p:sldId id="261" r:id="rId4"/>
    <p:sldId id="262" r:id="rId5"/>
    <p:sldId id="263" r:id="rId6"/>
    <p:sldId id="264" r:id="rId7"/>
    <p:sldId id="31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0066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73" autoAdjust="0"/>
    <p:restoredTop sz="94660"/>
  </p:normalViewPr>
  <p:slideViewPr>
    <p:cSldViewPr>
      <p:cViewPr>
        <p:scale>
          <a:sx n="30" d="100"/>
          <a:sy n="30" d="100"/>
        </p:scale>
        <p:origin x="-234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5C4D9-8EA5-4ACF-846D-BF654381C25D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Яковлева И.И. МОУ СОШ "Веста" г. Черноголовка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5E6BB-4731-45D3-938C-D1C3B5C1EF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177BB-6FA5-45E0-8CE0-0040E018DF32}" type="datetimeFigureOut">
              <a:rPr lang="ru-RU" smtClean="0"/>
              <a:pPr/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Яковлева И.И. МОУ СОШ "Веста" г. Черноголовка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8A2DF-5A82-4197-8A0C-F5A43F979C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8A2DF-5A82-4197-8A0C-F5A43F979C3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И.И. МОУ СОШ "Веста" г. Черноголовка</a:t>
            </a:r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smtClean="0"/>
              <a:t>Яковлева И.И. МОУ СОШ "Веста" г. Черноголовка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88A2DF-5A82-4197-8A0C-F5A43F979C3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0DCAB-574B-4CA0-B0AA-DBDCB0063F10}" type="datetime1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D656-34E2-47EF-AE6A-BCCCA5A232FA}" type="datetime1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62C8-1605-4EC1-BEE4-B7E812CCD99E}" type="datetime1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D93D-FFE8-4A02-915B-6D3289BAA849}" type="datetime1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7045-0C1D-4CEE-ABDE-4B88D5589A29}" type="datetime1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C21B-5DA8-4ABF-B9E6-26D26F2DCF22}" type="datetime1">
              <a:rPr lang="ru-RU" smtClean="0"/>
              <a:pPr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35D6-ECA6-4092-9D54-08C7A06D1D28}" type="datetime1">
              <a:rPr lang="ru-RU" smtClean="0"/>
              <a:pPr/>
              <a:t>21.12.2013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49FB0-41A8-4BE0-82C4-F59ED7C3B845}" type="datetime1">
              <a:rPr lang="ru-RU" smtClean="0"/>
              <a:pPr/>
              <a:t>21.12.2013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8BA3-3342-4878-96ED-959BE77CEAB1}" type="datetime1">
              <a:rPr lang="ru-RU" smtClean="0"/>
              <a:pPr/>
              <a:t>21.12.2013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2927-DBF8-478C-A17C-146C43B4556A}" type="datetime1">
              <a:rPr lang="ru-RU" smtClean="0"/>
              <a:pPr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00E9-0354-4927-BED3-2169BB8C47CF}" type="datetime1">
              <a:rPr lang="ru-RU" smtClean="0"/>
              <a:pPr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F7FE2-9325-4F64-B8B4-8811A060B5E4}" type="datetime1">
              <a:rPr lang="ru-RU" smtClean="0"/>
              <a:pPr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Яковлева Инна Игоревна учитель начальных классов МОУ СОШ "Веста"  г. Черноголовка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4704"/>
            <a:ext cx="9144000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1500" b="1" cap="none" spc="0" dirty="0" smtClean="0">
                <a:ln w="12700">
                  <a:solidFill>
                    <a:srgbClr val="660066"/>
                  </a:solidFill>
                  <a:prstDash val="solid"/>
                </a:ln>
                <a:solidFill>
                  <a:srgbClr val="660066"/>
                </a:solidFill>
              </a:rPr>
              <a:t>Тест № 1</a:t>
            </a:r>
          </a:p>
          <a:p>
            <a:pPr algn="ctr"/>
            <a:endParaRPr lang="ru-RU" sz="7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pPr algn="ctr"/>
            <a:r>
              <a:rPr lang="ru-RU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</a:rPr>
              <a:t>Родная </a:t>
            </a:r>
            <a:r>
              <a:rPr lang="ru-RU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</a:rPr>
              <a:t>страна</a:t>
            </a:r>
          </a:p>
          <a:p>
            <a:pPr algn="ctr"/>
            <a:endParaRPr lang="ru-RU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blipFill>
                <a:blip r:embed="rId3"/>
                <a:tile tx="0" ty="0" sx="100000" sy="100000" flip="none" algn="tl"/>
              </a:blipFill>
            </a:endParaRPr>
          </a:p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</a:rPr>
              <a:t> (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</a:rPr>
              <a:t>раздел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</a:rPr>
              <a:t> «Где мы живём»)</a:t>
            </a:r>
            <a:endParaRPr lang="ru-RU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3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611560" y="6245225"/>
            <a:ext cx="7488832" cy="476250"/>
          </a:xfrm>
        </p:spPr>
        <p:txBody>
          <a:bodyPr/>
          <a:lstStyle/>
          <a:p>
            <a:pPr algn="l"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Яковлева Инна Игоревна учитель начальных классов МОУ СОШ "Веста"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г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/>
              </a:rPr>
              <a:t>. Черноголовка</a:t>
            </a:r>
            <a:endParaRPr lang="ru-RU" dirty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820472" cy="360040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Arial Narrow" pitchFamily="34" charset="0"/>
              </a:rPr>
              <a:t>       Данная презентация создана на основе тетради </a:t>
            </a:r>
            <a:r>
              <a:rPr lang="ru-RU" sz="2000" dirty="0" smtClean="0">
                <a:latin typeface="Arial Narrow" pitchFamily="34" charset="0"/>
              </a:rPr>
              <a:t/>
            </a:r>
            <a:br>
              <a:rPr lang="ru-RU" sz="2000" dirty="0" smtClean="0">
                <a:latin typeface="Arial Narrow" pitchFamily="34" charset="0"/>
              </a:rPr>
            </a:br>
            <a:r>
              <a:rPr lang="ru-RU" sz="2000" dirty="0" smtClean="0">
                <a:latin typeface="Arial Narrow" pitchFamily="34" charset="0"/>
              </a:rPr>
              <a:t>                             </a:t>
            </a:r>
            <a:r>
              <a:rPr lang="ru-RU" sz="2400" dirty="0" smtClean="0">
                <a:latin typeface="Arial Narrow" pitchFamily="34" charset="0"/>
              </a:rPr>
              <a:t>«Окружающий мир. Тесты. 2 класс. Пособие для учащихся               </a:t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                         общеобразовательных учреждений. ФГОС»  (УМК «Школа  </a:t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                         России»)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latin typeface="Arial Narrow" pitchFamily="34" charset="0"/>
              </a:rPr>
              <a:t>                               Автор: Плешаков А.А., </a:t>
            </a:r>
            <a:r>
              <a:rPr lang="ru-RU" sz="2000" dirty="0" err="1" smtClean="0">
                <a:latin typeface="Arial Narrow" pitchFamily="34" charset="0"/>
              </a:rPr>
              <a:t>Гара</a:t>
            </a:r>
            <a:r>
              <a:rPr lang="ru-RU" sz="2000" dirty="0" smtClean="0">
                <a:latin typeface="Arial Narrow" pitchFamily="34" charset="0"/>
              </a:rPr>
              <a:t> Н.Н., Назарова З.Д.</a:t>
            </a:r>
            <a:br>
              <a:rPr lang="ru-RU" sz="2000" dirty="0" smtClean="0">
                <a:latin typeface="Arial Narrow" pitchFamily="34" charset="0"/>
              </a:rPr>
            </a:br>
            <a:r>
              <a:rPr lang="ru-RU" sz="2000" dirty="0" smtClean="0">
                <a:latin typeface="Arial Narrow" pitchFamily="34" charset="0"/>
              </a:rPr>
              <a:t>                               Издательство: Москва, «Просвещение», 2013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>Эта тетрадь содержит тесты по всем темам курса «Окружающий мир» для 2 класса. С их помощью можно быстро проверить знания учащихся. На каждый вопрос дано несколько вариантов ответов, среди них только один правильный. Многие ответы представлены в виде рисунков.  В конце тетради имеются ответы на все тесты. </a:t>
            </a:r>
            <a:endParaRPr lang="ru-RU" sz="2000" dirty="0">
              <a:latin typeface="Arial Narrow" pitchFamily="34" charset="0"/>
            </a:endParaRPr>
          </a:p>
        </p:txBody>
      </p:sp>
      <p:pic>
        <p:nvPicPr>
          <p:cNvPr id="6" name="Picture 10" descr="&amp;Pcy;&amp;lcy;&amp;iecy;&amp;shcy;&amp;acy;&amp;kcy;&amp;ocy;&amp;vcy;, &amp;Gcy;&amp;acy;&amp;rcy;&amp;acy;, &amp;Ncy;&amp;acy;&amp;zcy;&amp;acy;&amp;rcy;&amp;ocy;&amp;vcy;&amp;acy; - &amp;Ocy;&amp;kcy;&amp;rcy;&amp;ucy;&amp;zhcy;&amp;acy;&amp;yucy;&amp;shchcy;&amp;icy;&amp;jcy; &amp;mcy;&amp;icy;&amp;rcy;. &amp;Tcy;&amp;iecy;&amp;scy;&amp;tcy;&amp;ycy;. 2 &amp;kcy;&amp;lcy;&amp;acy;&amp;scy;&amp;scy;. &amp;Pcy;&amp;ocy;&amp;scy;&amp;ocy;&amp;bcy;&amp;icy;&amp;iecy; &amp;dcy;&amp;lcy;&amp;yacy; &amp;ucy;&amp;chcy;&amp;acy;&amp;shchcy;&amp;icy;&amp;khcy;&amp;scy;&amp;yacy; &amp;ocy;&amp;bcy;&amp;shchcy;&amp;iecy;&amp;ocy;&amp;bcy;&amp;rcy;&amp;acy;&amp;zcy;&amp;ocy;&amp;vcy;&amp;acy;&amp;tcy;&amp;iecy;&amp;lcy;&amp;softcy;&amp;ncy;&amp;ycy;&amp;khcy; &amp;ucy;&amp;chcy;&amp;rcy;&amp;iecy;&amp;zhcy;&amp;dcy;&amp;iecy;&amp;ncy;&amp;icy;&amp;jcy;. &amp;Fcy;&amp;Gcy;&amp;Ocy;&amp;Scy; &amp;ocy;&amp;bcy;&amp;lcy;&amp;ocy;&amp;zhcy;&amp;kcy;&amp;acy; &amp;kcy;&amp;ncy;&amp;icy;&amp;g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1393877" cy="1872208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365104"/>
            <a:ext cx="8424936" cy="2232248"/>
          </a:xfrm>
        </p:spPr>
        <p:txBody>
          <a:bodyPr>
            <a:normAutofit fontScale="70000" lnSpcReduction="20000"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Arial Narrow" pitchFamily="34" charset="0"/>
              </a:rPr>
              <a:t>В презентации использованы вопросы из этой тетради. Ответы дети могут записывать на листочек. В конце каждого тесты есть слайд с правильными ответами для самопроверки детей. Если учитель  не считает нужным показывать данный слайд ученикам, то может сделать его «скрытым» или удалить вовсе. </a:t>
            </a:r>
            <a:endParaRPr lang="ru-RU" sz="4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6019800" cy="501650"/>
          </a:xfrm>
        </p:spPr>
        <p:txBody>
          <a:bodyPr/>
          <a:lstStyle/>
          <a:p>
            <a:r>
              <a:rPr lang="ru-RU" dirty="0" smtClean="0"/>
              <a:t>Яковлева Инна Игоревна учитель начальных классов МОУ СОШ "Веста"  г. Черноголовка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024" y="836712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1. Страна, в которой мы живём, называется: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-612576" y="2060848"/>
            <a:ext cx="87849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 Французская</a:t>
            </a:r>
            <a:r>
              <a:rPr kumimoji="0" lang="ru-RU" sz="4000" b="1" i="0" u="none" strike="noStrike" kern="1200" cap="none" spc="0" normalizeH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Республика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9024" y="2780928"/>
            <a:ext cx="87849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 Китайская  Народная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Республика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-252536" y="3645024"/>
            <a:ext cx="76328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900" b="1" dirty="0" smtClean="0">
                <a:solidFill>
                  <a:srgbClr val="660066"/>
                </a:solidFill>
                <a:latin typeface="+mj-lt"/>
                <a:ea typeface="+mj-ea"/>
                <a:cs typeface="+mj-cs"/>
              </a:rPr>
              <a:t>В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 Российская Федерация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39552" y="4437112"/>
            <a:ext cx="66967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900" b="1" noProof="0" dirty="0" smtClean="0">
                <a:solidFill>
                  <a:srgbClr val="660066"/>
                </a:solidFill>
                <a:latin typeface="+mj-lt"/>
                <a:ea typeface="+mj-ea"/>
                <a:cs typeface="+mj-cs"/>
              </a:rPr>
              <a:t> Г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 </a:t>
            </a:r>
            <a:r>
              <a:rPr lang="ru-RU" sz="4000" b="1" dirty="0" smtClean="0">
                <a:solidFill>
                  <a:srgbClr val="660066"/>
                </a:solidFill>
                <a:latin typeface="+mj-lt"/>
                <a:ea typeface="+mj-ea"/>
                <a:cs typeface="+mj-cs"/>
              </a:rPr>
              <a:t>Ре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спублика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Беларусь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7272808" cy="340147"/>
          </a:xfrm>
        </p:spPr>
        <p:txBody>
          <a:bodyPr/>
          <a:lstStyle/>
          <a:p>
            <a:r>
              <a:rPr lang="ru-RU" dirty="0" smtClean="0"/>
              <a:t>Яковлева Инна Игоревна учитель начальных классов МОУ СОШ "Веста"  г. Черноголовка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36712"/>
            <a:ext cx="946854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2. На каком из этих рисунков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изображён герб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Российский Федерации?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331640" y="5301208"/>
            <a:ext cx="7920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  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95936" y="5301208"/>
            <a:ext cx="828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  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020272" y="5301208"/>
            <a:ext cx="755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dirty="0" smtClean="0">
                <a:solidFill>
                  <a:srgbClr val="660066"/>
                </a:solidFill>
                <a:latin typeface="+mj-lt"/>
                <a:ea typeface="+mj-ea"/>
                <a:cs typeface="+mj-cs"/>
              </a:rPr>
              <a:t>В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&amp;Gcy;&amp;iecy;&amp;rcy;&amp;bcy; &amp;Icy;&amp;ncy;&amp;dcy;&amp;icy;&amp;icy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2276872"/>
            <a:ext cx="2114550" cy="3276601"/>
          </a:xfrm>
          <a:prstGeom prst="rect">
            <a:avLst/>
          </a:prstGeom>
          <a:noFill/>
        </p:spPr>
      </p:pic>
      <p:pic>
        <p:nvPicPr>
          <p:cNvPr id="1028" name="Picture 4" descr="http://900igr.net/datai/literatura/Z.Aleksandrova-Rodina/0032-042-Z.Aleksandrova-Rodina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2564904"/>
            <a:ext cx="2123728" cy="2736304"/>
          </a:xfrm>
          <a:prstGeom prst="rect">
            <a:avLst/>
          </a:prstGeom>
          <a:noFill/>
        </p:spPr>
      </p:pic>
      <p:pic>
        <p:nvPicPr>
          <p:cNvPr id="1030" name="Picture 6" descr="http://www.romaniantribune.net/_pictures/2864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2492896"/>
            <a:ext cx="2237234" cy="2952328"/>
          </a:xfrm>
          <a:prstGeom prst="rect">
            <a:avLst/>
          </a:prstGeom>
          <a:noFill/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6019800" cy="501650"/>
          </a:xfrm>
        </p:spPr>
        <p:txBody>
          <a:bodyPr/>
          <a:lstStyle/>
          <a:p>
            <a:r>
              <a:rPr lang="ru-RU" dirty="0" smtClean="0"/>
              <a:t>Яковлева Инна Игоревна учитель начальных классов МОУ СОШ "Веста"  г. Черноголовка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36712"/>
            <a:ext cx="946854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3. На каком из этих рисунков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изображён флаг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Российский Федерации?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275856" y="2492896"/>
            <a:ext cx="7920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75856" y="4797152"/>
            <a:ext cx="828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740352" y="2492896"/>
            <a:ext cx="755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dirty="0" smtClean="0">
                <a:solidFill>
                  <a:srgbClr val="660066"/>
                </a:solidFill>
                <a:latin typeface="+mj-lt"/>
                <a:ea typeface="+mj-ea"/>
                <a:cs typeface="+mj-cs"/>
              </a:rPr>
              <a:t>В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2" descr="http://33tura.ru/FLAG/europa/ital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653136"/>
            <a:ext cx="2715446" cy="1799828"/>
          </a:xfrm>
          <a:prstGeom prst="rect">
            <a:avLst/>
          </a:prstGeom>
          <a:noFill/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7740352" y="4797152"/>
            <a:ext cx="7555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dirty="0" smtClean="0">
                <a:solidFill>
                  <a:srgbClr val="660066"/>
                </a:solidFill>
                <a:latin typeface="+mj-lt"/>
                <a:ea typeface="+mj-ea"/>
                <a:cs typeface="+mj-cs"/>
              </a:rPr>
              <a:t>Г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4" descr="http://33tura.ru/FLAG/europa/russi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420888"/>
            <a:ext cx="2664296" cy="1728192"/>
          </a:xfrm>
          <a:prstGeom prst="rect">
            <a:avLst/>
          </a:prstGeom>
          <a:noFill/>
        </p:spPr>
      </p:pic>
      <p:pic>
        <p:nvPicPr>
          <p:cNvPr id="8" name="Picture 6" descr="http://33tura.ru/FLAG/europa/franc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420888"/>
            <a:ext cx="2736304" cy="1728192"/>
          </a:xfrm>
          <a:prstGeom prst="rect">
            <a:avLst/>
          </a:prstGeom>
          <a:noFill/>
        </p:spPr>
      </p:pic>
      <p:pic>
        <p:nvPicPr>
          <p:cNvPr id="1032" name="Picture 8" descr="http://33tura.ru/FLAG/europa/ukrain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4581128"/>
            <a:ext cx="2664296" cy="1872208"/>
          </a:xfrm>
          <a:prstGeom prst="rect">
            <a:avLst/>
          </a:prstGeom>
          <a:noFill/>
        </p:spPr>
      </p:pic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6019800" cy="501650"/>
          </a:xfrm>
        </p:spPr>
        <p:txBody>
          <a:bodyPr/>
          <a:lstStyle/>
          <a:p>
            <a:r>
              <a:rPr lang="ru-RU" dirty="0" smtClean="0"/>
              <a:t>Яковлева Инна Игоревна учитель начальных классов МОУ СОШ "Веста"  г. Черноголовка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024" y="836712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4. Сколько народов живёт в нашей многонациональной стране?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67544" y="2420888"/>
            <a:ext cx="36724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   Более 20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4149080"/>
            <a:ext cx="39604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ru-RU" sz="5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   </a:t>
            </a:r>
            <a:r>
              <a:rPr lang="ru-RU" sz="4400" b="1" dirty="0" smtClean="0">
                <a:solidFill>
                  <a:srgbClr val="660066"/>
                </a:solidFill>
              </a:rPr>
              <a:t>Более 150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788024" y="3140968"/>
            <a:ext cx="38164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5400" b="1" dirty="0" smtClean="0">
                <a:solidFill>
                  <a:srgbClr val="660066"/>
                </a:solidFill>
                <a:latin typeface="+mj-lt"/>
                <a:ea typeface="+mj-ea"/>
                <a:cs typeface="+mj-cs"/>
              </a:rPr>
              <a:t>В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   </a:t>
            </a:r>
            <a:r>
              <a:rPr lang="ru-RU" sz="4400" b="1" dirty="0" smtClean="0">
                <a:solidFill>
                  <a:srgbClr val="660066"/>
                </a:solidFill>
              </a:rPr>
              <a:t>Более 200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644008" y="5085184"/>
            <a:ext cx="42119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5400" b="1" noProof="0" dirty="0" smtClean="0">
                <a:solidFill>
                  <a:srgbClr val="660066"/>
                </a:solidFill>
                <a:latin typeface="+mj-lt"/>
                <a:ea typeface="+mj-ea"/>
                <a:cs typeface="+mj-cs"/>
              </a:rPr>
              <a:t>Г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   </a:t>
            </a:r>
            <a:r>
              <a:rPr lang="ru-RU" sz="4400" b="1" dirty="0" smtClean="0">
                <a:solidFill>
                  <a:srgbClr val="660066"/>
                </a:solidFill>
              </a:rPr>
              <a:t>Более 500</a:t>
            </a:r>
            <a:endParaRPr lang="ru-RU" sz="4400" b="1" dirty="0">
              <a:solidFill>
                <a:srgbClr val="660066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6019800" cy="501650"/>
          </a:xfrm>
        </p:spPr>
        <p:txBody>
          <a:bodyPr/>
          <a:lstStyle/>
          <a:p>
            <a:r>
              <a:rPr lang="ru-RU" dirty="0" smtClean="0"/>
              <a:t>Яковлева Инна Игоревна учитель начальных классов МОУ СОШ "Веста"  г. Черноголовка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6019800" cy="501650"/>
          </a:xfrm>
        </p:spPr>
        <p:txBody>
          <a:bodyPr/>
          <a:lstStyle/>
          <a:p>
            <a:r>
              <a:rPr lang="ru-RU" dirty="0" smtClean="0"/>
              <a:t>Яковлева Инна Игоревна учитель начальных классов МОУ СОШ "Веста"  г. Черноголовка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101408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ПРАВИЛЬНЫЕ  ОТВЕТЫ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411760" y="980728"/>
            <a:ext cx="2304256" cy="4680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  </a:t>
            </a:r>
            <a:endParaRPr kumimoji="0" lang="ru-RU" sz="138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644008" y="2204864"/>
            <a:ext cx="1800200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800" b="1" dirty="0" smtClean="0">
                <a:solidFill>
                  <a:srgbClr val="660066"/>
                </a:solidFill>
                <a:latin typeface="+mj-lt"/>
                <a:ea typeface="+mj-ea"/>
                <a:cs typeface="+mj-cs"/>
              </a:rPr>
              <a:t>В</a:t>
            </a:r>
            <a:endParaRPr kumimoji="0" lang="ru-RU" sz="138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27584" y="2204864"/>
            <a:ext cx="1584176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800" b="1" dirty="0" smtClean="0">
                <a:solidFill>
                  <a:srgbClr val="660066"/>
                </a:solidFill>
                <a:latin typeface="+mj-lt"/>
                <a:ea typeface="+mj-ea"/>
                <a:cs typeface="+mj-cs"/>
              </a:rPr>
              <a:t>В</a:t>
            </a:r>
            <a:endParaRPr kumimoji="0" lang="ru-RU" sz="138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372200" y="1988840"/>
            <a:ext cx="2232248" cy="26642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280</Words>
  <Application>Microsoft Office PowerPoint</Application>
  <PresentationFormat>Экран (4:3)</PresentationFormat>
  <Paragraphs>49</Paragraphs>
  <Slides>7</Slides>
  <Notes>2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       Данная презентация создана на основе тетради                               «Окружающий мир. Тесты. 2 класс. Пособие для учащихся                                         общеобразовательных учреждений. ФГОС»  (УМК «Школа                            России»)                                Автор: Плешаков А.А., Гара Н.Н., Назарова З.Д.                                Издательство: Москва, «Просвещение», 2013  Эта тетрадь содержит тесты по всем темам курса «Окружающий мир» для 2 класса. С их помощью можно быстро проверить знания учащихся. На каждый вопрос дано несколько вариантов ответов, среди них только один правильный. Многие ответы представлены в виде рисунков.  В конце тетради имеются ответы на все тесты. </vt:lpstr>
      <vt:lpstr>1. Страна, в которой мы живём, называется:</vt:lpstr>
      <vt:lpstr>2. На каком из этих рисунков  изображён герб  Российский Федерации?</vt:lpstr>
      <vt:lpstr>3. На каком из этих рисунков  изображён флаг  Российский Федерации?</vt:lpstr>
      <vt:lpstr>4. Сколько народов живёт в нашей многонациональной стране?</vt:lpstr>
      <vt:lpstr>ПРАВИЛЬНЫЕ  ОТВЕТЫ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Страна, в которой мы живём, называется:</dc:title>
  <dc:creator>инна</dc:creator>
  <cp:lastModifiedBy>инна</cp:lastModifiedBy>
  <cp:revision>133</cp:revision>
  <dcterms:created xsi:type="dcterms:W3CDTF">2013-10-25T19:04:56Z</dcterms:created>
  <dcterms:modified xsi:type="dcterms:W3CDTF">2013-12-21T14:24:08Z</dcterms:modified>
</cp:coreProperties>
</file>