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8" r:id="rId2"/>
    <p:sldId id="300" r:id="rId3"/>
    <p:sldId id="301" r:id="rId4"/>
    <p:sldId id="319" r:id="rId5"/>
    <p:sldId id="321" r:id="rId6"/>
    <p:sldId id="320" r:id="rId7"/>
    <p:sldId id="311" r:id="rId8"/>
    <p:sldId id="27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9900"/>
    <a:srgbClr val="996633"/>
    <a:srgbClr val="990099"/>
    <a:srgbClr val="A50021"/>
    <a:srgbClr val="FF3300"/>
    <a:srgbClr val="CC3399"/>
    <a:srgbClr val="FF9900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43BE150-1A81-4E5E-A45F-2F109E17BB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99BE8A-072A-4B95-9B99-6B8EF50FD4AA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111995-4C6E-4FCD-9BC8-A7FC2813EABC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2CEB0-199A-4AA7-863B-0DDB46B5873E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7FE979-1A62-4092-AB28-ECBE60BEA286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57E27-98FC-41B4-8910-F4647C898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C5B2E-CC3A-416A-8A08-7B858159E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B8386-C17C-48EA-8BFA-EF45E76BF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21AE8-0DDA-46AB-BFA3-87843B2D0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3F5C0-8EDA-47A7-9CAD-907CA2D06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D4B35-5730-493A-BF63-1D63007A7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37484-DDB6-41ED-8589-CB7475541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51FA8-E49F-4049-A33E-691E2C890B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18CB6-2C26-49EE-A125-95186C3EBF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64ABF-1F40-4F2A-AF60-0CC320B9F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6893-E8FC-4F41-8678-17F8E969C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DCB0A-E501-4807-A022-421AB57B0D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6DFB7-CF01-46C5-A83A-32078116C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36002-7F86-4FF8-9647-AAF8CAD103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1F763-EF7F-4B62-BD69-38D11A785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CC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7A5ADA5-1B0E-49D9-A44C-CC6F3135A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8032378" cy="338437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Родительское собрание</a:t>
            </a:r>
            <a:br>
              <a:rPr lang="ru-RU" b="1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теме</a:t>
            </a:r>
            <a:br>
              <a:rPr lang="ru-RU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«Семья и школа – партнеры в воспитании»</a:t>
            </a:r>
            <a:r>
              <a:rPr lang="ru-RU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Impact"/>
              </a:rPr>
              <a:t/>
            </a:r>
            <a:br>
              <a:rPr lang="ru-RU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Impact"/>
              </a:rPr>
            </a:br>
            <a:r>
              <a:rPr lang="ru-RU" sz="4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Impact"/>
              </a:rPr>
              <a:t/>
            </a:r>
            <a:br>
              <a:rPr lang="ru-RU" sz="4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Impact"/>
              </a:rPr>
            </a:br>
            <a:endParaRPr lang="ru-RU" sz="4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4008" y="3212976"/>
            <a:ext cx="4143374" cy="3096343"/>
          </a:xfrm>
        </p:spPr>
        <p:txBody>
          <a:bodyPr rtlCol="0"/>
          <a:lstStyle/>
          <a:p>
            <a:pPr>
              <a:defRPr/>
            </a:pPr>
            <a:endParaRPr lang="ru-RU" sz="2800" kern="10" dirty="0" smtClean="0">
              <a:ln w="19050">
                <a:solidFill>
                  <a:srgbClr val="009900"/>
                </a:solidFill>
                <a:round/>
                <a:headEnd/>
                <a:tailEnd/>
              </a:ln>
              <a:solidFill>
                <a:srgbClr val="FF99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>
              <a:defRPr/>
            </a:pPr>
            <a:endParaRPr lang="ru-RU" sz="2800" kern="10" dirty="0" smtClean="0">
              <a:ln w="19050">
                <a:solidFill>
                  <a:srgbClr val="009900"/>
                </a:solidFill>
                <a:round/>
                <a:headEnd/>
                <a:tailEnd/>
              </a:ln>
              <a:solidFill>
                <a:srgbClr val="FF99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>
              <a:defRPr/>
            </a:pPr>
            <a:endParaRPr lang="ru-RU" sz="2800" kern="10" dirty="0" smtClean="0">
              <a:ln w="19050">
                <a:solidFill>
                  <a:srgbClr val="009900"/>
                </a:solidFill>
                <a:round/>
                <a:headEnd/>
                <a:tailEnd/>
              </a:ln>
              <a:solidFill>
                <a:srgbClr val="FF99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357563"/>
            <a:ext cx="3922712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j03012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1628775"/>
            <a:ext cx="2843212" cy="348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7092950" cy="6481763"/>
          </a:xfrm>
        </p:spPr>
        <p:txBody>
          <a:bodyPr/>
          <a:lstStyle/>
          <a:p>
            <a:pPr eaLnBrk="1" hangingPunct="1"/>
            <a:r>
              <a:rPr lang="ru-RU" sz="2800" b="1" i="1" smtClean="0">
                <a:solidFill>
                  <a:srgbClr val="990099"/>
                </a:solidFill>
              </a:rPr>
              <a:t>«Воспитание – это процесс жизни, а не подготовка к будущей жизни»     (Дж. Дьюи)</a:t>
            </a:r>
          </a:p>
          <a:p>
            <a:pPr eaLnBrk="1" hangingPunct="1"/>
            <a:endParaRPr lang="ru-RU" sz="2800" b="1" i="1" smtClean="0">
              <a:solidFill>
                <a:srgbClr val="990099"/>
              </a:solidFill>
            </a:endParaRPr>
          </a:p>
          <a:p>
            <a:pPr eaLnBrk="1" hangingPunct="1"/>
            <a:r>
              <a:rPr lang="ru-RU" sz="2800" b="1" i="1" smtClean="0">
                <a:solidFill>
                  <a:schemeClr val="accent2"/>
                </a:solidFill>
              </a:rPr>
              <a:t>«Чем с меньшим принуждением учатся дети, тем метод лучше, чем с большим, тем хуже» (Л.Н. Толстой)</a:t>
            </a:r>
          </a:p>
          <a:p>
            <a:pPr eaLnBrk="1" hangingPunct="1"/>
            <a:endParaRPr lang="ru-RU" sz="2800" b="1" i="1" smtClean="0">
              <a:solidFill>
                <a:schemeClr val="accent2"/>
              </a:solidFill>
            </a:endParaRPr>
          </a:p>
          <a:p>
            <a:pPr eaLnBrk="1" hangingPunct="1"/>
            <a:r>
              <a:rPr lang="ru-RU" sz="2800" b="1" i="1" smtClean="0">
                <a:solidFill>
                  <a:srgbClr val="996633"/>
                </a:solidFill>
              </a:rPr>
              <a:t>«Два человеческих изобретения можно считать самыми трудными, а именно, искусство управлять и искусство воспитывать»      (И. Кант)</a:t>
            </a:r>
          </a:p>
          <a:p>
            <a:pPr eaLnBrk="1" hangingPunct="1"/>
            <a:endParaRPr lang="ru-RU" sz="2800" i="1" smtClean="0">
              <a:solidFill>
                <a:srgbClr val="9966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333375"/>
            <a:ext cx="8229600" cy="5792788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b="1" u="sng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Воспитание</a:t>
            </a:r>
            <a:r>
              <a:rPr lang="ru-RU" sz="2400" b="1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smtClean="0">
                <a:latin typeface="Tahoma" pitchFamily="34" charset="0"/>
                <a:cs typeface="Tahoma" pitchFamily="34" charset="0"/>
              </a:rPr>
              <a:t>- </a:t>
            </a:r>
            <a:r>
              <a:rPr lang="ru-RU" sz="2000" b="1" i="1" smtClean="0">
                <a:latin typeface="Tahoma" pitchFamily="34" charset="0"/>
                <a:cs typeface="Tahoma" pitchFamily="34" charset="0"/>
              </a:rPr>
              <a:t>целенаправленная деятельность, призванная сформировать у детей систему качеств личности, взглядов и убеждений  Воспитание обычно строится "на трёх китах":наказание (кнут), поощрение (пряник) личный пример воспитателя.</a:t>
            </a:r>
          </a:p>
          <a:p>
            <a:pPr>
              <a:buFontTx/>
              <a:buNone/>
            </a:pPr>
            <a:endParaRPr lang="ru-RU" sz="2400" b="1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ru-RU" sz="2400" b="1" u="sng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Обучение</a:t>
            </a:r>
            <a:r>
              <a:rPr lang="ru-RU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i="1" smtClean="0">
                <a:latin typeface="Tahoma" pitchFamily="34" charset="0"/>
                <a:cs typeface="Tahoma" pitchFamily="34" charset="0"/>
              </a:rPr>
              <a:t>– целенаправленный процесс двусторонней деятельности педагога и учащегося по передаче и усвоению знаний, умений, навыков.</a:t>
            </a:r>
          </a:p>
          <a:p>
            <a:pPr>
              <a:buFontTx/>
              <a:buNone/>
            </a:pPr>
            <a:endParaRPr lang="ru-RU" sz="2000" b="1" i="1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ru-RU" sz="2400" b="1" u="sng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Развитие</a:t>
            </a:r>
            <a:r>
              <a:rPr lang="ru-RU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i="1" smtClean="0">
                <a:latin typeface="Tahoma" pitchFamily="34" charset="0"/>
                <a:cs typeface="Tahoma" pitchFamily="34" charset="0"/>
              </a:rPr>
              <a:t>– процесс созревания и усложнения психич. функций и личности. В процессе развития, ребёнок постоянно получает новые знания, развиваются умственные способности, формируется отношение ребёнка к окружающему, происходит становление личности человека.</a:t>
            </a:r>
          </a:p>
          <a:p>
            <a:pPr eaLnBrk="1" hangingPunct="1">
              <a:buFontTx/>
              <a:buNone/>
            </a:pPr>
            <a:endParaRPr lang="ru-RU" sz="2000" b="1" i="1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099" name="WordArt 4"/>
          <p:cNvSpPr>
            <a:spLocks noChangeArrowheads="1" noChangeShapeType="1" noTextEdit="1"/>
          </p:cNvSpPr>
          <p:nvPr/>
        </p:nvSpPr>
        <p:spPr bwMode="auto">
          <a:xfrm>
            <a:off x="468313" y="333375"/>
            <a:ext cx="8351837" cy="9556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0" y="404813"/>
            <a:ext cx="9467850" cy="579278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«Моё  желание»</a:t>
            </a:r>
          </a:p>
          <a:p>
            <a:pPr algn="ctr">
              <a:buFontTx/>
              <a:buNone/>
            </a:pPr>
            <a:r>
              <a:rPr lang="ru-RU" sz="6600" b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Я хочу видеть </a:t>
            </a:r>
          </a:p>
          <a:p>
            <a:pPr algn="ctr">
              <a:buFontTx/>
              <a:buNone/>
            </a:pPr>
            <a:r>
              <a:rPr lang="ru-RU" sz="6600" b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своего ребёнка – ….</a:t>
            </a:r>
            <a:endParaRPr lang="ru-RU" sz="6600" b="1" i="1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endParaRPr lang="ru-RU" sz="660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Стили воспитания</a:t>
            </a:r>
            <a:endParaRPr lang="ru-RU" sz="54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v"/>
            </a:pPr>
            <a:r>
              <a:rPr lang="ru-RU" sz="4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Авторитетный (демократический). </a:t>
            </a:r>
            <a:endParaRPr lang="ru-RU" sz="4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Wingdings" pitchFamily="2" charset="2"/>
              <a:buChar char="v"/>
            </a:pPr>
            <a:r>
              <a:rPr lang="ru-RU" sz="4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Либеральный</a:t>
            </a:r>
            <a:r>
              <a:rPr lang="ru-RU" sz="4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sz="4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Авторитарный</a:t>
            </a:r>
            <a:r>
              <a:rPr lang="ru-RU" sz="4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sz="4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Индифферентный (попустительский</a:t>
            </a:r>
            <a:r>
              <a:rPr lang="ru-RU" sz="4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  <a:endParaRPr lang="ru-RU" sz="4400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Острый угол воспитания – решение ситуаций</a:t>
            </a:r>
            <a:endParaRPr lang="ru-RU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4800" b="1" i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агрессивном,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4800" b="1" i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неуверенном,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4800" b="1" i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уверенно-достойном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916113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Сегодняшнее  наше собрание  мне хочется закончить словами И. Беляевой о том, в чем состоит </a:t>
            </a:r>
            <a:r>
              <a:rPr lang="ru-RU" sz="2800" b="1" u="sng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рецепт счастья: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95738" y="1844675"/>
            <a:ext cx="4691062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i="1" u="sng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Возьмите</a:t>
            </a:r>
            <a:r>
              <a:rPr lang="ru-RU" sz="2400" b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чашу терпения, </a:t>
            </a:r>
            <a:r>
              <a:rPr lang="ru-RU" sz="2400" b="1" i="1" u="sng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влейте</a:t>
            </a:r>
            <a:r>
              <a:rPr lang="ru-RU" sz="2400" b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в нее полное сердце любви, </a:t>
            </a:r>
            <a:r>
              <a:rPr lang="ru-RU" sz="2400" b="1" i="1" u="sng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добавьте</a:t>
            </a:r>
            <a:r>
              <a:rPr lang="ru-RU" sz="2400" b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две горсти щедрости, </a:t>
            </a:r>
            <a:r>
              <a:rPr lang="ru-RU" sz="2400" b="1" i="1" u="sng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посыпьте</a:t>
            </a:r>
            <a:r>
              <a:rPr lang="ru-RU" sz="2400" b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добротой, </a:t>
            </a:r>
            <a:r>
              <a:rPr lang="ru-RU" sz="2400" b="1" i="1" u="sng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плесните</a:t>
            </a:r>
            <a:r>
              <a:rPr lang="ru-RU" sz="2400" b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немного юмора и </a:t>
            </a:r>
            <a:r>
              <a:rPr lang="ru-RU" sz="2400" b="1" i="1" u="sng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добавьте</a:t>
            </a:r>
            <a:r>
              <a:rPr lang="ru-RU" sz="2400" b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как можно больше веры. Все это хорошо </a:t>
            </a:r>
            <a:r>
              <a:rPr lang="ru-RU" sz="2400" b="1" i="1" u="sng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перемешайте</a:t>
            </a:r>
            <a:r>
              <a:rPr lang="ru-RU" sz="2400" b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ru-RU" sz="2400" b="1" i="1" u="sng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Намажьте</a:t>
            </a:r>
            <a:r>
              <a:rPr lang="ru-RU" sz="2400" b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на кусок отпущенной вам жизни и </a:t>
            </a:r>
            <a:r>
              <a:rPr lang="ru-RU" sz="2400" b="1" i="1" u="sng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предложите</a:t>
            </a:r>
            <a:r>
              <a:rPr lang="ru-RU" sz="2400" b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каждому, кто </a:t>
            </a:r>
            <a:r>
              <a:rPr lang="ru-RU" sz="2400" b="1" i="1" u="sng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встретится</a:t>
            </a:r>
            <a:r>
              <a:rPr lang="ru-RU" sz="2400" b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на своем пути</a:t>
            </a:r>
            <a:r>
              <a:rPr lang="ru-RU" sz="2400" smtClean="0">
                <a:solidFill>
                  <a:srgbClr val="996633"/>
                </a:solidFill>
                <a:latin typeface="Mangal" pitchFamily="2"/>
              </a:rPr>
              <a:t>.</a:t>
            </a:r>
          </a:p>
        </p:txBody>
      </p:sp>
      <p:pic>
        <p:nvPicPr>
          <p:cNvPr id="7172" name="Picture 4" descr="j023087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9388" y="2133600"/>
            <a:ext cx="4032250" cy="4464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8281987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rgbClr val="CC00FF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Спасибо за внимание!</a:t>
            </a: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900113" y="3573463"/>
            <a:ext cx="7848600" cy="1655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Успехов в воспитании!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277</Words>
  <Application>Microsoft Office PowerPoint</Application>
  <PresentationFormat>Экран (4:3)</PresentationFormat>
  <Paragraphs>33</Paragraphs>
  <Slides>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Tahoma</vt:lpstr>
      <vt:lpstr>Wingdings</vt:lpstr>
      <vt:lpstr>Mangal</vt:lpstr>
      <vt:lpstr>Оформление по умолчанию</vt:lpstr>
      <vt:lpstr>Родительское собрание по теме «Семья и школа – партнеры в воспитании»  </vt:lpstr>
      <vt:lpstr>Слайд 2</vt:lpstr>
      <vt:lpstr>Слайд 3</vt:lpstr>
      <vt:lpstr>Слайд 4</vt:lpstr>
      <vt:lpstr>Стили воспитания</vt:lpstr>
      <vt:lpstr>Острый угол воспитания – решение ситуаций</vt:lpstr>
      <vt:lpstr>Сегодняшнее  наше собрание  мне хочется закончить словами И. Беляевой о том, в чем состоит рецепт счастья: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Ваш ребёнок идет в школу</dc:title>
  <dc:creator>Настя</dc:creator>
  <cp:lastModifiedBy>1</cp:lastModifiedBy>
  <cp:revision>44</cp:revision>
  <dcterms:created xsi:type="dcterms:W3CDTF">2009-04-30T13:03:40Z</dcterms:created>
  <dcterms:modified xsi:type="dcterms:W3CDTF">2013-02-03T06:47:40Z</dcterms:modified>
</cp:coreProperties>
</file>