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572008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algn="r"/>
            <a:r>
              <a:rPr lang="ru-RU" dirty="0" smtClean="0">
                <a:solidFill>
                  <a:srgbClr val="FF0000"/>
                </a:solidFill>
              </a:rPr>
              <a:t>                         Красная книга                  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Томской области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9124" y="4857760"/>
            <a:ext cx="4000528" cy="1143008"/>
          </a:xfrm>
          <a:solidFill>
            <a:schemeClr val="accent3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Викторина для 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учащихся 3 класса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 descr="C:\Documents and Settings\teacher\Рабочий стол\Продлёнка. Шестакова\imgpreview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4357718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643074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ru-RU" sz="3100" dirty="0" smtClean="0">
                <a:solidFill>
                  <a:srgbClr val="FF0000"/>
                </a:solidFill>
              </a:rPr>
              <a:t>5.</a:t>
            </a:r>
            <a:r>
              <a:rPr lang="ru-RU" sz="3100" dirty="0" smtClean="0">
                <a:solidFill>
                  <a:schemeClr val="accent4">
                    <a:lumMod val="50000"/>
                  </a:schemeClr>
                </a:solidFill>
              </a:rPr>
              <a:t>Сколько видов животных, растений и грибов включено во вторую Красную книгу Томской области?</a:t>
            </a:r>
            <a:endParaRPr lang="ru-RU" sz="31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5"/>
            <a:ext cx="4329114" cy="3143272"/>
          </a:xfrm>
          <a:solidFill>
            <a:srgbClr val="92D050"/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5400" dirty="0" smtClean="0"/>
              <a:t>198 видов</a:t>
            </a:r>
          </a:p>
          <a:p>
            <a:pPr>
              <a:buFont typeface="Wingdings" pitchFamily="2" charset="2"/>
              <a:buChar char="§"/>
            </a:pPr>
            <a:r>
              <a:rPr lang="ru-RU" sz="5400" dirty="0" smtClean="0"/>
              <a:t>189 видов</a:t>
            </a:r>
          </a:p>
          <a:p>
            <a:pPr>
              <a:buFont typeface="Wingdings" pitchFamily="2" charset="2"/>
              <a:buChar char="§"/>
            </a:pPr>
            <a:r>
              <a:rPr lang="ru-RU" sz="5400" dirty="0" smtClean="0"/>
              <a:t>891 вид</a:t>
            </a:r>
            <a:endParaRPr lang="ru-RU" sz="5400" dirty="0"/>
          </a:p>
        </p:txBody>
      </p:sp>
      <p:pic>
        <p:nvPicPr>
          <p:cNvPr id="9218" name="Picture 2" descr="C:\Documents and Settings\teacher\Рабочий стол\imgpreview 1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857364"/>
            <a:ext cx="3643338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Ответ: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28866"/>
          </a:xfr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</p:spPr>
        <p:txBody>
          <a:bodyPr>
            <a:normAutofit/>
          </a:bodyPr>
          <a:lstStyle/>
          <a:p>
            <a:pPr>
              <a:buNone/>
            </a:pPr>
            <a:r>
              <a:rPr lang="ru-RU" sz="6600" dirty="0" smtClean="0">
                <a:solidFill>
                  <a:schemeClr val="accent6">
                    <a:lumMod val="75000"/>
                  </a:schemeClr>
                </a:solidFill>
              </a:rPr>
              <a:t>          </a:t>
            </a:r>
            <a:r>
              <a:rPr lang="ru-RU" sz="7200" dirty="0" smtClean="0">
                <a:solidFill>
                  <a:srgbClr val="FF0000"/>
                </a:solidFill>
              </a:rPr>
              <a:t>198 видов</a:t>
            </a:r>
            <a:endParaRPr lang="ru-RU" sz="7200" dirty="0">
              <a:solidFill>
                <a:srgbClr val="FF0000"/>
              </a:solidFill>
            </a:endParaRPr>
          </a:p>
        </p:txBody>
      </p:sp>
      <p:pic>
        <p:nvPicPr>
          <p:cNvPr id="10242" name="Picture 2" descr="C:\Documents and Settings\teacher\Рабочий стол\imgpreview 77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4071942"/>
            <a:ext cx="3429024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571636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6.</a:t>
            </a:r>
            <a:r>
              <a:rPr lang="ru-RU" dirty="0" smtClean="0">
                <a:solidFill>
                  <a:srgbClr val="002060"/>
                </a:solidFill>
              </a:rPr>
              <a:t>Как называется этот вид стрекозы, внесённый в Красную книгу Томской области?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Documents and Settings\teacher\Рабочий стол\imgpreview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071678"/>
            <a:ext cx="5857916" cy="421484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ru-RU" dirty="0" smtClean="0"/>
              <a:t>Ответ: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16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dirty="0" smtClean="0">
                <a:solidFill>
                  <a:schemeClr val="accent6">
                    <a:lumMod val="75000"/>
                  </a:schemeClr>
                </a:solidFill>
              </a:rPr>
              <a:t>К</a:t>
            </a:r>
            <a:r>
              <a:rPr lang="ru-RU" sz="6000" dirty="0" smtClean="0">
                <a:solidFill>
                  <a:srgbClr val="002060"/>
                </a:solidFill>
              </a:rPr>
              <a:t>р</a:t>
            </a:r>
            <a:r>
              <a:rPr lang="ru-RU" sz="6000" dirty="0" smtClean="0">
                <a:solidFill>
                  <a:srgbClr val="FF0000"/>
                </a:solidFill>
              </a:rPr>
              <a:t>а</a:t>
            </a:r>
            <a:r>
              <a:rPr lang="ru-RU" sz="6000" dirty="0" smtClean="0">
                <a:solidFill>
                  <a:srgbClr val="FFFF00"/>
                </a:solidFill>
              </a:rPr>
              <a:t>с</a:t>
            </a:r>
            <a:r>
              <a:rPr lang="ru-RU" sz="6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</a:t>
            </a:r>
            <a:r>
              <a:rPr lang="ru-RU" sz="6000" dirty="0" smtClean="0">
                <a:solidFill>
                  <a:schemeClr val="tx2">
                    <a:lumMod val="75000"/>
                  </a:schemeClr>
                </a:solidFill>
              </a:rPr>
              <a:t>т</a:t>
            </a:r>
            <a:r>
              <a:rPr lang="ru-RU" sz="6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</a:t>
            </a:r>
            <a:r>
              <a:rPr lang="ru-RU" sz="6000" dirty="0" smtClean="0">
                <a:solidFill>
                  <a:srgbClr val="FFC000"/>
                </a:solidFill>
              </a:rPr>
              <a:t>а</a:t>
            </a:r>
            <a:r>
              <a:rPr lang="ru-RU" sz="6000" dirty="0" smtClean="0"/>
              <a:t> </a:t>
            </a:r>
            <a:r>
              <a:rPr lang="ru-RU" sz="6000" dirty="0" smtClean="0">
                <a:solidFill>
                  <a:schemeClr val="accent6">
                    <a:lumMod val="75000"/>
                  </a:schemeClr>
                </a:solidFill>
              </a:rPr>
              <a:t>б</a:t>
            </a:r>
            <a:r>
              <a:rPr lang="ru-RU" sz="6000" dirty="0" smtClean="0">
                <a:solidFill>
                  <a:srgbClr val="FFFF00"/>
                </a:solidFill>
              </a:rPr>
              <a:t>л</a:t>
            </a:r>
            <a:r>
              <a:rPr lang="ru-RU" sz="6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</a:t>
            </a:r>
            <a:r>
              <a:rPr lang="ru-RU" sz="6000" dirty="0" smtClean="0">
                <a:solidFill>
                  <a:srgbClr val="FF0000"/>
                </a:solidFill>
              </a:rPr>
              <a:t>с</a:t>
            </a:r>
            <a:r>
              <a:rPr lang="ru-RU" sz="6000" dirty="0" smtClean="0">
                <a:solidFill>
                  <a:schemeClr val="accent1">
                    <a:lumMod val="50000"/>
                  </a:schemeClr>
                </a:solidFill>
              </a:rPr>
              <a:t>т</a:t>
            </a:r>
            <a:r>
              <a:rPr lang="ru-RU" sz="6000" dirty="0" smtClean="0">
                <a:solidFill>
                  <a:schemeClr val="accent3">
                    <a:lumMod val="75000"/>
                  </a:schemeClr>
                </a:solidFill>
              </a:rPr>
              <a:t>я</a:t>
            </a:r>
            <a:r>
              <a:rPr lang="ru-RU" sz="6000" dirty="0" smtClean="0">
                <a:solidFill>
                  <a:srgbClr val="FFFF00"/>
                </a:solidFill>
              </a:rPr>
              <a:t>щ</a:t>
            </a:r>
            <a:r>
              <a:rPr lang="ru-RU" sz="6000" dirty="0" smtClean="0">
                <a:solidFill>
                  <a:srgbClr val="7030A0"/>
                </a:solidFill>
              </a:rPr>
              <a:t>а</a:t>
            </a:r>
            <a:r>
              <a:rPr lang="ru-RU" sz="6000" dirty="0" smtClean="0">
                <a:solidFill>
                  <a:srgbClr val="FFC000"/>
                </a:solidFill>
              </a:rPr>
              <a:t>я</a:t>
            </a:r>
          </a:p>
          <a:p>
            <a:pPr algn="ctr">
              <a:buNone/>
            </a:pPr>
            <a:endParaRPr lang="ru-RU" sz="6000" dirty="0">
              <a:solidFill>
                <a:srgbClr val="FFC000"/>
              </a:solidFill>
            </a:endParaRPr>
          </a:p>
        </p:txBody>
      </p:sp>
      <p:pic>
        <p:nvPicPr>
          <p:cNvPr id="2051" name="Picture 3" descr="C:\Documents and Settings\teacher\Рабочий стол\imgpreview 5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786058"/>
            <a:ext cx="5357850" cy="33575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7. </a:t>
            </a:r>
            <a:r>
              <a:rPr lang="ru-RU" sz="4000" dirty="0" smtClean="0">
                <a:solidFill>
                  <a:srgbClr val="7030A0"/>
                </a:solidFill>
              </a:rPr>
              <a:t>Назовите этого представителя отряда равнокрылых.</a:t>
            </a:r>
            <a:endParaRPr lang="ru-RU" sz="4000" dirty="0">
              <a:solidFill>
                <a:srgbClr val="7030A0"/>
              </a:solidFill>
            </a:endParaRPr>
          </a:p>
        </p:txBody>
      </p:sp>
      <p:pic>
        <p:nvPicPr>
          <p:cNvPr id="3074" name="Picture 2" descr="C:\Documents and Settings\teacher\Рабочий стол\imgpreview1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857364"/>
            <a:ext cx="4572032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Ответ: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7200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dirty="0" smtClean="0">
                <a:solidFill>
                  <a:srgbClr val="00B050"/>
                </a:solidFill>
              </a:rPr>
              <a:t>Ци</a:t>
            </a:r>
            <a:r>
              <a:rPr lang="ru-RU" sz="6000" dirty="0" smtClean="0">
                <a:solidFill>
                  <a:srgbClr val="FFC000"/>
                </a:solidFill>
              </a:rPr>
              <a:t>ка</a:t>
            </a:r>
            <a:r>
              <a:rPr lang="ru-RU" sz="6000" dirty="0" smtClean="0">
                <a:solidFill>
                  <a:schemeClr val="accent1">
                    <a:lumMod val="75000"/>
                  </a:schemeClr>
                </a:solidFill>
              </a:rPr>
              <a:t>да</a:t>
            </a:r>
            <a:r>
              <a:rPr lang="ru-RU" sz="6000" dirty="0" smtClean="0"/>
              <a:t> </a:t>
            </a:r>
            <a:r>
              <a:rPr lang="ru-RU" sz="6000" dirty="0" smtClean="0">
                <a:solidFill>
                  <a:schemeClr val="accent2">
                    <a:lumMod val="50000"/>
                  </a:schemeClr>
                </a:solidFill>
              </a:rPr>
              <a:t>гор</a:t>
            </a:r>
            <a:r>
              <a:rPr lang="ru-RU" sz="6000" dirty="0" smtClean="0">
                <a:solidFill>
                  <a:schemeClr val="accent6">
                    <a:lumMod val="75000"/>
                  </a:schemeClr>
                </a:solidFill>
              </a:rPr>
              <a:t>н</a:t>
            </a:r>
            <a:r>
              <a:rPr lang="ru-RU" sz="6000" dirty="0" smtClean="0">
                <a:solidFill>
                  <a:schemeClr val="accent2">
                    <a:lumMod val="75000"/>
                  </a:schemeClr>
                </a:solidFill>
              </a:rPr>
              <a:t>а</a:t>
            </a:r>
            <a:r>
              <a:rPr lang="ru-RU" sz="6000" dirty="0" smtClean="0">
                <a:solidFill>
                  <a:schemeClr val="accent5">
                    <a:lumMod val="75000"/>
                  </a:schemeClr>
                </a:solidFill>
              </a:rPr>
              <a:t>я</a:t>
            </a:r>
            <a:r>
              <a:rPr lang="ru-RU" sz="6000" dirty="0" smtClean="0"/>
              <a:t>.</a:t>
            </a:r>
          </a:p>
          <a:p>
            <a:pPr algn="ctr">
              <a:buNone/>
            </a:pPr>
            <a:endParaRPr lang="ru-RU" sz="6000" dirty="0"/>
          </a:p>
        </p:txBody>
      </p:sp>
      <p:pic>
        <p:nvPicPr>
          <p:cNvPr id="4099" name="Picture 3" descr="C:\Documents and Settings\teacher\Рабочий стол\imgpreview7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714620"/>
            <a:ext cx="5072098" cy="328614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8. </a:t>
            </a:r>
            <a:r>
              <a:rPr lang="ru-RU" sz="2700" dirty="0" smtClean="0">
                <a:solidFill>
                  <a:srgbClr val="002060"/>
                </a:solidFill>
              </a:rPr>
              <a:t>Какой жук обитает на ООПТ «Береговой склон р.Томи между пос. Аникино, с. Синий Утёс и автодорогой </a:t>
            </a:r>
            <a:r>
              <a:rPr lang="ru-RU" sz="2700" dirty="0" err="1" smtClean="0">
                <a:solidFill>
                  <a:srgbClr val="002060"/>
                </a:solidFill>
              </a:rPr>
              <a:t>Томск-Коларово</a:t>
            </a:r>
            <a:r>
              <a:rPr lang="ru-RU" sz="2700" dirty="0" smtClean="0">
                <a:solidFill>
                  <a:srgbClr val="002060"/>
                </a:solidFill>
              </a:rPr>
              <a:t>»?</a:t>
            </a:r>
            <a:endParaRPr lang="ru-RU" sz="27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accent1">
                    <a:lumMod val="50000"/>
                  </a:schemeClr>
                </a:solidFill>
              </a:rPr>
              <a:t>Какая</a:t>
            </a:r>
            <a:r>
              <a:rPr lang="ru-RU" sz="6000" dirty="0" smtClean="0"/>
              <a:t> </a:t>
            </a:r>
            <a:r>
              <a:rPr lang="ru-RU" sz="6000" dirty="0" smtClean="0">
                <a:solidFill>
                  <a:schemeClr val="accent2">
                    <a:lumMod val="75000"/>
                  </a:schemeClr>
                </a:solidFill>
              </a:rPr>
              <a:t>особенность </a:t>
            </a:r>
            <a:r>
              <a:rPr lang="ru-RU" sz="6000" dirty="0" smtClean="0">
                <a:solidFill>
                  <a:srgbClr val="0070C0"/>
                </a:solidFill>
              </a:rPr>
              <a:t>делает его похожим </a:t>
            </a:r>
            <a:r>
              <a:rPr lang="ru-RU" sz="6000" dirty="0" smtClean="0">
                <a:solidFill>
                  <a:schemeClr val="accent4">
                    <a:lumMod val="50000"/>
                  </a:schemeClr>
                </a:solidFill>
              </a:rPr>
              <a:t>на жука-носорога?</a:t>
            </a:r>
            <a:endParaRPr lang="ru-RU" sz="6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Ответ: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003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600" dirty="0" smtClean="0">
                <a:solidFill>
                  <a:srgbClr val="7030A0"/>
                </a:solidFill>
              </a:rPr>
              <a:t>Рогачик однорогий</a:t>
            </a:r>
            <a:endParaRPr lang="ru-RU" sz="6600" dirty="0">
              <a:solidFill>
                <a:srgbClr val="7030A0"/>
              </a:solidFill>
            </a:endParaRPr>
          </a:p>
        </p:txBody>
      </p:sp>
      <p:pic>
        <p:nvPicPr>
          <p:cNvPr id="5123" name="Picture 3" descr="C:\Documents and Settings\teacher\Рабочий стол\imgpreview88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714620"/>
            <a:ext cx="5929354" cy="362428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9.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Назовите этот вид насекомого из семейства Парусники.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6147" name="Picture 3" descr="C:\Documents and Settings\teacher\Рабочий стол\imgpreview34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928802"/>
            <a:ext cx="5286412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Ответ: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5749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/>
              <a:t>              </a:t>
            </a:r>
            <a:r>
              <a:rPr lang="ru-RU" sz="6000" dirty="0" smtClean="0">
                <a:solidFill>
                  <a:srgbClr val="FF0000"/>
                </a:solidFill>
              </a:rPr>
              <a:t>А</a:t>
            </a:r>
            <a:r>
              <a:rPr lang="ru-RU" sz="6000" dirty="0" smtClean="0">
                <a:solidFill>
                  <a:srgbClr val="0070C0"/>
                </a:solidFill>
              </a:rPr>
              <a:t>по</a:t>
            </a:r>
            <a:r>
              <a:rPr lang="ru-RU" sz="6000" dirty="0" smtClean="0">
                <a:solidFill>
                  <a:srgbClr val="FFC000"/>
                </a:solidFill>
              </a:rPr>
              <a:t>л</a:t>
            </a:r>
            <a:r>
              <a:rPr lang="ru-RU" sz="6000" dirty="0" smtClean="0">
                <a:solidFill>
                  <a:schemeClr val="accent4">
                    <a:lumMod val="75000"/>
                  </a:schemeClr>
                </a:solidFill>
              </a:rPr>
              <a:t>ло</a:t>
            </a:r>
            <a:r>
              <a:rPr lang="ru-RU" sz="6000" dirty="0" smtClean="0">
                <a:solidFill>
                  <a:srgbClr val="C00000"/>
                </a:solidFill>
              </a:rPr>
              <a:t>н</a:t>
            </a:r>
          </a:p>
          <a:p>
            <a:pPr>
              <a:buNone/>
            </a:pPr>
            <a:endParaRPr lang="ru-RU" sz="6000" dirty="0">
              <a:solidFill>
                <a:srgbClr val="C00000"/>
              </a:solidFill>
            </a:endParaRPr>
          </a:p>
        </p:txBody>
      </p:sp>
      <p:pic>
        <p:nvPicPr>
          <p:cNvPr id="7170" name="Picture 2" descr="C:\Documents and Settings\teacher\Рабочий стол\imgpreview 2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643182"/>
            <a:ext cx="3714776" cy="321471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7171" name="Picture 3" descr="C:\Documents and Settings\teacher\Рабочий стол\imgpreview23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2714620"/>
            <a:ext cx="2928958" cy="321471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1.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Какова площадь Томской области?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4000" dirty="0" smtClean="0">
                <a:solidFill>
                  <a:schemeClr val="accent4">
                    <a:lumMod val="75000"/>
                  </a:schemeClr>
                </a:solidFill>
              </a:rPr>
              <a:t>314,4  тыс. кв. км</a:t>
            </a:r>
          </a:p>
          <a:p>
            <a:pPr>
              <a:buFont typeface="Wingdings" pitchFamily="2" charset="2"/>
              <a:buChar char="v"/>
            </a:pPr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</a:rPr>
              <a:t>314,44  тыс. кв. км</a:t>
            </a:r>
          </a:p>
          <a:p>
            <a:pPr>
              <a:buFont typeface="Wingdings" pitchFamily="2" charset="2"/>
              <a:buChar char="v"/>
            </a:pPr>
            <a:r>
              <a:rPr lang="ru-RU" sz="4000" dirty="0" smtClean="0">
                <a:solidFill>
                  <a:schemeClr val="accent6">
                    <a:lumMod val="75000"/>
                  </a:schemeClr>
                </a:solidFill>
              </a:rPr>
              <a:t>314,4  тыс.кв.м</a:t>
            </a:r>
            <a:endParaRPr lang="ru-RU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Picture 2" descr="C:\Documents and Settings\teacher\Рабочий стол\imgpreview 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785926"/>
            <a:ext cx="3286148" cy="371477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10. </a:t>
            </a:r>
            <a:r>
              <a:rPr lang="ru-RU" sz="3100" dirty="0" smtClean="0">
                <a:solidFill>
                  <a:srgbClr val="7030A0"/>
                </a:solidFill>
              </a:rPr>
              <a:t>Какое уникальное и всемирно известное природное образование есть в Томской области?</a:t>
            </a:r>
            <a:endParaRPr lang="ru-RU" sz="3100" dirty="0">
              <a:solidFill>
                <a:srgbClr val="7030A0"/>
              </a:solidFill>
            </a:endParaRPr>
          </a:p>
        </p:txBody>
      </p:sp>
      <p:pic>
        <p:nvPicPr>
          <p:cNvPr id="8194" name="Picture 2" descr="C:\Documents and Settings\teacher\Рабочий стол\imgpreview99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2071678"/>
            <a:ext cx="3143272" cy="250033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8195" name="Picture 3" descr="C:\Documents and Settings\teacher\Рабочий стол\imgpreview 67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1785926"/>
            <a:ext cx="3429024" cy="321471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Ответ: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799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70C0"/>
                </a:solidFill>
              </a:rPr>
              <a:t>Гигантское Васюганское болотное плато</a:t>
            </a:r>
            <a:endParaRPr lang="ru-RU" sz="5400" b="1" dirty="0">
              <a:solidFill>
                <a:srgbClr val="0070C0"/>
              </a:solidFill>
            </a:endParaRPr>
          </a:p>
        </p:txBody>
      </p:sp>
      <p:pic>
        <p:nvPicPr>
          <p:cNvPr id="9219" name="Picture 3" descr="C:\Documents and Settings\teacher\Рабочий стол\imgpreview11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3429000"/>
            <a:ext cx="5357850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C00000"/>
                </a:solidFill>
              </a:rPr>
              <a:t>М</a:t>
            </a:r>
            <a:r>
              <a:rPr lang="ru-RU" sz="7200" b="1" dirty="0" smtClean="0">
                <a:solidFill>
                  <a:schemeClr val="accent3">
                    <a:lumMod val="50000"/>
                  </a:schemeClr>
                </a:solidFill>
              </a:rPr>
              <a:t>о</a:t>
            </a:r>
            <a:r>
              <a:rPr lang="ru-RU" sz="7200" b="1" dirty="0" smtClean="0">
                <a:solidFill>
                  <a:srgbClr val="FFC000"/>
                </a:solidFill>
              </a:rPr>
              <a:t>л</a:t>
            </a:r>
            <a:r>
              <a:rPr lang="ru-RU" sz="7200" b="1" dirty="0" smtClean="0">
                <a:solidFill>
                  <a:srgbClr val="FF0000"/>
                </a:solidFill>
              </a:rPr>
              <a:t>о</a:t>
            </a:r>
            <a:r>
              <a:rPr lang="ru-RU" sz="7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</a:t>
            </a:r>
            <a:r>
              <a:rPr lang="ru-RU" sz="7200" b="1" dirty="0" smtClean="0">
                <a:solidFill>
                  <a:schemeClr val="accent6">
                    <a:lumMod val="75000"/>
                  </a:schemeClr>
                </a:solidFill>
              </a:rPr>
              <a:t>ц</a:t>
            </a:r>
            <a:r>
              <a:rPr lang="ru-RU" sz="7200" b="1" dirty="0" smtClean="0">
                <a:solidFill>
                  <a:schemeClr val="accent4">
                    <a:lumMod val="75000"/>
                  </a:schemeClr>
                </a:solidFill>
              </a:rPr>
              <a:t>ы </a:t>
            </a:r>
            <a:r>
              <a:rPr lang="ru-RU" sz="7200" b="1" dirty="0" smtClean="0">
                <a:solidFill>
                  <a:srgbClr val="FF0000"/>
                </a:solidFill>
              </a:rPr>
              <a:t>!</a:t>
            </a:r>
            <a:endParaRPr lang="ru-RU" sz="7200" b="1" dirty="0">
              <a:solidFill>
                <a:srgbClr val="FF0000"/>
              </a:solidFill>
            </a:endParaRPr>
          </a:p>
        </p:txBody>
      </p:sp>
      <p:pic>
        <p:nvPicPr>
          <p:cNvPr id="10242" name="Picture 2" descr="C:\Documents and Settings\teacher\Рабочий стол\imgpreview44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643050"/>
            <a:ext cx="2857520" cy="228601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0243" name="Picture 3" descr="C:\Documents and Settings\teacher\Рабочий стол\imgpreview222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4286256"/>
            <a:ext cx="2786082" cy="221457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0244" name="Picture 4" descr="C:\Documents and Settings\teacher\Рабочий стол\imgpreview676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2" y="1928802"/>
            <a:ext cx="3571900" cy="192882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Ответ:</a:t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50000"/>
            </a:schemeClr>
          </a:solidFill>
        </p:spPr>
        <p:txBody>
          <a:bodyPr/>
          <a:lstStyle/>
          <a:p>
            <a:r>
              <a:rPr lang="ru-RU" sz="7200" dirty="0" smtClean="0">
                <a:solidFill>
                  <a:srgbClr val="FF0000"/>
                </a:solidFill>
              </a:rPr>
              <a:t>314,4  тыс. кв. км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2.</a:t>
            </a:r>
            <a:r>
              <a:rPr lang="ru-RU" sz="3200" dirty="0" smtClean="0">
                <a:solidFill>
                  <a:srgbClr val="002060"/>
                </a:solidFill>
              </a:rPr>
              <a:t>Как назывался прототип Красной книги Томской области?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6329378" cy="2400303"/>
          </a:xfrm>
          <a:solidFill>
            <a:schemeClr val="accent3">
              <a:lumMod val="75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«Самые редкие виды растений и животных Томской области»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«Редкие и исчезающие виды растений и животных Томской области»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«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Исчезающие растения и животные Томской области»</a:t>
            </a:r>
          </a:p>
          <a:p>
            <a:pPr>
              <a:buFont typeface="Wingdings" pitchFamily="2" charset="2"/>
              <a:buChar char="v"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  <p:pic>
        <p:nvPicPr>
          <p:cNvPr id="4098" name="Picture 2" descr="C:\Documents and Settings\teacher\Рабочий стол\imgpreview 5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4143380"/>
            <a:ext cx="3714776" cy="27146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Ответ: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50000"/>
            </a:schemeClr>
          </a:solidFill>
        </p:spPr>
        <p:txBody>
          <a:bodyPr/>
          <a:lstStyle/>
          <a:p>
            <a:pPr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«Редкие и исчезающие виды растений и животных Томской области»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3. </a:t>
            </a:r>
            <a:r>
              <a:rPr lang="ru-RU" dirty="0" smtClean="0">
                <a:solidFill>
                  <a:srgbClr val="002060"/>
                </a:solidFill>
              </a:rPr>
              <a:t>В каком году была издана первая Красная книга Томской области?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643050"/>
            <a:ext cx="3929090" cy="2686056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sz="4000" dirty="0" smtClean="0"/>
              <a:t>В </a:t>
            </a: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2003</a:t>
            </a:r>
            <a:r>
              <a:rPr lang="ru-RU" sz="4000" dirty="0" smtClean="0"/>
              <a:t> году</a:t>
            </a:r>
          </a:p>
          <a:p>
            <a:pPr>
              <a:buFont typeface="Courier New" pitchFamily="49" charset="0"/>
              <a:buChar char="o"/>
            </a:pPr>
            <a:r>
              <a:rPr lang="ru-RU" sz="4000" dirty="0" smtClean="0"/>
              <a:t>В 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2005</a:t>
            </a:r>
            <a:r>
              <a:rPr lang="ru-RU" sz="4000" dirty="0" smtClean="0"/>
              <a:t> году</a:t>
            </a:r>
          </a:p>
          <a:p>
            <a:pPr>
              <a:buFont typeface="Courier New" pitchFamily="49" charset="0"/>
              <a:buChar char="o"/>
            </a:pPr>
            <a:r>
              <a:rPr lang="ru-RU" sz="4000" dirty="0" smtClean="0"/>
              <a:t>В </a:t>
            </a:r>
            <a:r>
              <a:rPr lang="ru-RU" sz="4000" dirty="0" smtClean="0">
                <a:solidFill>
                  <a:srgbClr val="7030A0"/>
                </a:solidFill>
              </a:rPr>
              <a:t>2002</a:t>
            </a:r>
            <a:r>
              <a:rPr lang="ru-RU" sz="4000" dirty="0" smtClean="0"/>
              <a:t> году</a:t>
            </a:r>
            <a:endParaRPr lang="ru-RU" sz="4000" dirty="0"/>
          </a:p>
        </p:txBody>
      </p:sp>
      <p:pic>
        <p:nvPicPr>
          <p:cNvPr id="5122" name="Picture 2" descr="C:\Documents and Settings\teacher\Рабочий стол\imgpreview 6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2428858"/>
            <a:ext cx="3714786" cy="371478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Ответ: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600201"/>
            <a:ext cx="7429552" cy="132873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>
                <a:solidFill>
                  <a:srgbClr val="FF0000"/>
                </a:solidFill>
              </a:rPr>
              <a:t>        </a:t>
            </a:r>
            <a:r>
              <a:rPr lang="ru-RU" sz="8000" dirty="0" smtClean="0">
                <a:solidFill>
                  <a:srgbClr val="FF0000"/>
                </a:solidFill>
              </a:rPr>
              <a:t>В 2002 году</a:t>
            </a:r>
            <a:endParaRPr lang="ru-RU" sz="8000" dirty="0">
              <a:solidFill>
                <a:srgbClr val="FF0000"/>
              </a:solidFill>
            </a:endParaRPr>
          </a:p>
        </p:txBody>
      </p:sp>
      <p:pic>
        <p:nvPicPr>
          <p:cNvPr id="6146" name="Picture 2" descr="C:\Documents and Settings\teacher\Рабочий стол\imgpreview 8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3357562"/>
            <a:ext cx="4500594" cy="314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rgbClr val="FF0000"/>
                </a:solidFill>
              </a:rPr>
              <a:t>4. </a:t>
            </a:r>
            <a:r>
              <a:rPr lang="ru-RU" sz="3100" dirty="0" smtClean="0">
                <a:solidFill>
                  <a:srgbClr val="002060"/>
                </a:solidFill>
              </a:rPr>
              <a:t>Через сколько лет после выхода первой Красной книги вышла вторая?</a:t>
            </a:r>
            <a:endParaRPr lang="ru-RU" sz="31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1"/>
            <a:ext cx="4900618" cy="2428892"/>
          </a:xfr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rect">
              <a:fillToRect l="100000" t="100000"/>
            </a:path>
            <a:tileRect r="-100000" b="-100000"/>
          </a:gradFill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Через 15 лет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Через 10 лет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Через 7 лет</a:t>
            </a:r>
            <a:endParaRPr lang="ru-RU" dirty="0"/>
          </a:p>
        </p:txBody>
      </p:sp>
      <p:pic>
        <p:nvPicPr>
          <p:cNvPr id="7171" name="Picture 3" descr="C:\Documents and Settings\teacher\Рабочий стол\imgpreview 7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3929066"/>
            <a:ext cx="3286148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Ответ:</a:t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237"/>
          </a:xfrm>
          <a:solidFill>
            <a:srgbClr val="92D050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>
                <a:solidFill>
                  <a:srgbClr val="FF0000"/>
                </a:solidFill>
              </a:rPr>
              <a:t>          Через 10 лет</a:t>
            </a:r>
            <a:endParaRPr lang="ru-RU" sz="6000" dirty="0">
              <a:solidFill>
                <a:srgbClr val="FF0000"/>
              </a:solidFill>
            </a:endParaRPr>
          </a:p>
        </p:txBody>
      </p:sp>
      <p:pic>
        <p:nvPicPr>
          <p:cNvPr id="8194" name="Picture 2" descr="C:\Documents and Settings\teacher\Рабочий стол\imgpreview 9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643314"/>
            <a:ext cx="3714776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271</Words>
  <PresentationFormat>Экран (4:3)</PresentationFormat>
  <Paragraphs>50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                         Красная книга                   Томской области</vt:lpstr>
      <vt:lpstr>1.Какова площадь Томской области?</vt:lpstr>
      <vt:lpstr>Ответ: </vt:lpstr>
      <vt:lpstr>2.Как назывался прототип Красной книги Томской области?</vt:lpstr>
      <vt:lpstr>Ответ:</vt:lpstr>
      <vt:lpstr>3. В каком году была издана первая Красная книга Томской области?</vt:lpstr>
      <vt:lpstr>Ответ:</vt:lpstr>
      <vt:lpstr>4. Через сколько лет после выхода первой Красной книги вышла вторая?</vt:lpstr>
      <vt:lpstr>Ответ: </vt:lpstr>
      <vt:lpstr>5.Сколько видов животных, растений и грибов включено во вторую Красную книгу Томской области?</vt:lpstr>
      <vt:lpstr>Ответ:</vt:lpstr>
      <vt:lpstr>6.Как называется этот вид стрекозы, внесённый в Красную книгу Томской области?</vt:lpstr>
      <vt:lpstr>Ответ:</vt:lpstr>
      <vt:lpstr>7. Назовите этого представителя отряда равнокрылых.</vt:lpstr>
      <vt:lpstr>Ответ:</vt:lpstr>
      <vt:lpstr>8. Какой жук обитает на ООПТ «Береговой склон р.Томи между пос. Аникино, с. Синий Утёс и автодорогой Томск-Коларово»?</vt:lpstr>
      <vt:lpstr>Ответ:</vt:lpstr>
      <vt:lpstr>9. Назовите этот вид насекомого из семейства Парусники.</vt:lpstr>
      <vt:lpstr>Ответ:</vt:lpstr>
      <vt:lpstr>10. Какое уникальное и всемирно известное природное образование есть в Томской области?</vt:lpstr>
      <vt:lpstr>Ответ:</vt:lpstr>
      <vt:lpstr>Молодцы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Красная книга                   Томской области</dc:title>
  <cp:lastModifiedBy>Начальная школа</cp:lastModifiedBy>
  <cp:revision>14</cp:revision>
  <dcterms:modified xsi:type="dcterms:W3CDTF">2013-12-24T06:24:47Z</dcterms:modified>
</cp:coreProperties>
</file>