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33B87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48962"/>
            <a:ext cx="9133703" cy="7306962"/>
          </a:xfrm>
          <a:prstGeom prst="rect">
            <a:avLst/>
          </a:prstGeo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9720" y="264687"/>
            <a:ext cx="5852160" cy="408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09800" y="4541520"/>
            <a:ext cx="41168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Много у зимы хлопот,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Скоро праздник –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Новый Год!</a:t>
            </a:r>
            <a:endParaRPr lang="ru-RU" sz="3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" y="-283220"/>
            <a:ext cx="9133703" cy="7306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4024" y="896898"/>
            <a:ext cx="2524489" cy="3788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solidFill>
                  <a:srgbClr val="0070C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k</a:t>
            </a:r>
            <a:r>
              <a:rPr lang="ru-RU" sz="8000" b="1" dirty="0" smtClean="0">
                <a:solidFill>
                  <a:srgbClr val="0070C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-9</a:t>
            </a:r>
            <a:endParaRPr lang="en-US" sz="8000" b="1" dirty="0" smtClean="0">
              <a:solidFill>
                <a:srgbClr val="0070C0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sz="8000" b="1" dirty="0" smtClean="0">
                <a:solidFill>
                  <a:srgbClr val="0070C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d+6</a:t>
            </a:r>
          </a:p>
          <a:p>
            <a:pPr algn="ctr">
              <a:lnSpc>
                <a:spcPct val="75000"/>
              </a:lnSpc>
            </a:pPr>
            <a:r>
              <a:rPr lang="en-US" sz="8000" b="1" dirty="0" smtClean="0">
                <a:solidFill>
                  <a:srgbClr val="0070C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7+20</a:t>
            </a:r>
          </a:p>
          <a:p>
            <a:pPr algn="ctr">
              <a:lnSpc>
                <a:spcPct val="75000"/>
              </a:lnSpc>
            </a:pPr>
            <a:r>
              <a:rPr lang="en-US" sz="8000" b="1" dirty="0" smtClean="0">
                <a:solidFill>
                  <a:srgbClr val="0070C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72-8</a:t>
            </a:r>
            <a:endParaRPr lang="ru-RU" sz="8000" b="1" dirty="0" smtClean="0">
              <a:solidFill>
                <a:srgbClr val="0070C0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9044" y="987049"/>
            <a:ext cx="28335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 smtClean="0">
                <a:latin typeface="Cooper" panose="020B7200000000000000" pitchFamily="34" charset="0"/>
                <a:cs typeface="Times New Roman" panose="02020603050405020304" pitchFamily="18" charset="0"/>
              </a:rPr>
              <a:t>d+50</a:t>
            </a:r>
          </a:p>
          <a:p>
            <a:pPr algn="ctr">
              <a:lnSpc>
                <a:spcPct val="75000"/>
              </a:lnSpc>
            </a:pPr>
            <a:r>
              <a:rPr lang="en-US" sz="8000" b="1" dirty="0" smtClean="0">
                <a:latin typeface="Cooper" panose="020B7200000000000000" pitchFamily="34" charset="0"/>
                <a:cs typeface="Times New Roman" panose="02020603050405020304" pitchFamily="18" charset="0"/>
              </a:rPr>
              <a:t>7-</a:t>
            </a:r>
            <a:r>
              <a:rPr lang="ru-RU" sz="8000" b="1" i="1" dirty="0" smtClean="0">
                <a:latin typeface="Cooper" panose="020B7200000000000000" pitchFamily="34" charset="0"/>
                <a:cs typeface="Times New Roman" panose="02020603050405020304" pitchFamily="18" charset="0"/>
              </a:rPr>
              <a:t>в</a:t>
            </a:r>
            <a:endParaRPr lang="en-US" sz="8000" b="1" i="1" dirty="0" smtClean="0">
              <a:latin typeface="Cooper" panose="020B72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ru-RU" sz="8000" b="1" dirty="0" smtClean="0">
                <a:latin typeface="Cooper" panose="020B7200000000000000" pitchFamily="34" charset="0"/>
                <a:cs typeface="Times New Roman" panose="02020603050405020304" pitchFamily="18" charset="0"/>
              </a:rPr>
              <a:t>78-8</a:t>
            </a:r>
          </a:p>
          <a:p>
            <a:pPr algn="ctr">
              <a:lnSpc>
                <a:spcPct val="75000"/>
              </a:lnSpc>
            </a:pPr>
            <a:r>
              <a:rPr lang="ru-RU" sz="8000" b="1" dirty="0" smtClean="0">
                <a:latin typeface="Cooper" panose="020B7200000000000000" pitchFamily="34" charset="0"/>
                <a:cs typeface="Times New Roman" panose="02020603050405020304" pitchFamily="18" charset="0"/>
              </a:rPr>
              <a:t>100-</a:t>
            </a:r>
            <a:r>
              <a:rPr lang="en-US" sz="8000" b="1" dirty="0" smtClean="0">
                <a:latin typeface="Cooper" panose="020B7200000000000000" pitchFamily="34" charset="0"/>
                <a:cs typeface="Times New Roman" panose="02020603050405020304" pitchFamily="18" charset="0"/>
              </a:rPr>
              <a:t>x</a:t>
            </a:r>
            <a:endParaRPr lang="ru-RU" sz="8000" b="1" dirty="0" smtClean="0">
              <a:latin typeface="Cooper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" y="0"/>
            <a:ext cx="9133703" cy="73069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8001" y="667440"/>
            <a:ext cx="38896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84-</a:t>
            </a:r>
            <a:r>
              <a:rPr lang="ru-RU" sz="6600" b="1" dirty="0" smtClean="0">
                <a:solidFill>
                  <a:srgbClr val="C0000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8</a:t>
            </a:r>
            <a:r>
              <a:rPr lang="en-US" sz="6600" b="1" dirty="0" smtClean="0">
                <a:solidFill>
                  <a:srgbClr val="C0000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0=4</a:t>
            </a:r>
            <a:endParaRPr lang="ru-RU" sz="6600" b="1" dirty="0" smtClean="0">
              <a:solidFill>
                <a:srgbClr val="C00000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endParaRPr lang="en-US" sz="6600" b="1" dirty="0" smtClean="0">
              <a:solidFill>
                <a:srgbClr val="C00000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56-9=47</a:t>
            </a:r>
          </a:p>
          <a:p>
            <a:pPr>
              <a:lnSpc>
                <a:spcPct val="75000"/>
              </a:lnSpc>
            </a:pPr>
            <a:endParaRPr lang="en-US" sz="6600" b="1" dirty="0" smtClean="0">
              <a:solidFill>
                <a:srgbClr val="C00000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4334" y="3498431"/>
            <a:ext cx="3889649" cy="314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endParaRPr lang="en-US" sz="6600" b="1" dirty="0" smtClean="0">
              <a:solidFill>
                <a:srgbClr val="0000FF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en-US" sz="6600" b="1" dirty="0" smtClean="0">
                <a:solidFill>
                  <a:srgbClr val="0000FF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90-3=87</a:t>
            </a:r>
            <a:endParaRPr lang="ru-RU" sz="6600" b="1" dirty="0" smtClean="0">
              <a:solidFill>
                <a:srgbClr val="0000FF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endParaRPr lang="ru-RU" sz="6600" b="1" dirty="0" smtClean="0">
              <a:solidFill>
                <a:srgbClr val="0000FF"/>
              </a:solidFill>
              <a:latin typeface="Cooper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en-US" sz="6600" b="1" dirty="0" smtClean="0">
                <a:solidFill>
                  <a:srgbClr val="0000FF"/>
                </a:solidFill>
                <a:latin typeface="Cooper" panose="020B7200000000000000" pitchFamily="34" charset="0"/>
                <a:cs typeface="Times New Roman" panose="02020603050405020304" pitchFamily="18" charset="0"/>
              </a:rPr>
              <a:t>71-5=66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" y="0"/>
            <a:ext cx="9133703" cy="7306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6530" y="1177773"/>
            <a:ext cx="2820473" cy="927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16-</a:t>
            </a:r>
            <a:r>
              <a:rPr lang="ru-RU" sz="4400" b="1" dirty="0" smtClean="0">
                <a:solidFill>
                  <a:schemeClr val="tx1"/>
                </a:solidFill>
              </a:rPr>
              <a:t>     </a:t>
            </a:r>
            <a:r>
              <a:rPr lang="en-US" sz="4400" b="1" dirty="0" smtClean="0">
                <a:solidFill>
                  <a:schemeClr val="tx1"/>
                </a:solidFill>
              </a:rPr>
              <a:t>=</a:t>
            </a:r>
            <a:r>
              <a:rPr lang="en-US" sz="4400" b="1" dirty="0" smtClean="0">
                <a:solidFill>
                  <a:schemeClr val="tx1"/>
                </a:solidFill>
              </a:rPr>
              <a:t>10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6234719">
            <a:off x="2208910" y="1965057"/>
            <a:ext cx="1507137" cy="2920089"/>
          </a:xfrm>
          <a:prstGeom prst="triangle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3201" y="3258355"/>
            <a:ext cx="1888186" cy="386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14-</a:t>
            </a:r>
            <a:r>
              <a:rPr lang="ru-RU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</a:rPr>
              <a:t>=</a:t>
            </a:r>
            <a:r>
              <a:rPr lang="en-US" sz="4000" b="1" dirty="0" smtClean="0">
                <a:solidFill>
                  <a:schemeClr val="tx1"/>
                </a:solidFill>
              </a:rPr>
              <a:t>9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881093" y="1738647"/>
            <a:ext cx="2472743" cy="293638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</a:rPr>
              <a:t>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2614411" y="4855335"/>
            <a:ext cx="3116688" cy="1738648"/>
          </a:xfrm>
          <a:prstGeom prst="trapezoid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12-</a:t>
            </a:r>
            <a:r>
              <a:rPr lang="ru-RU" sz="3600" b="1" dirty="0" smtClean="0">
                <a:solidFill>
                  <a:schemeClr val="tx1"/>
                </a:solidFill>
              </a:rPr>
              <a:t>    </a:t>
            </a:r>
            <a:r>
              <a:rPr lang="en-US" sz="3600" b="1" dirty="0" smtClean="0">
                <a:solidFill>
                  <a:schemeClr val="tx1"/>
                </a:solidFill>
              </a:rPr>
              <a:t>=</a:t>
            </a:r>
            <a:r>
              <a:rPr lang="en-US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1028" y="1393371"/>
            <a:ext cx="402772" cy="348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5700" y="3289300"/>
            <a:ext cx="190500" cy="292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0600" y="3048000"/>
            <a:ext cx="2032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14800" y="5702300"/>
            <a:ext cx="330200" cy="35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" y="0"/>
            <a:ext cx="9133703" cy="7306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4699" y="1097923"/>
            <a:ext cx="436422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4800" b="1" dirty="0" smtClean="0">
                <a:cs typeface="Times New Roman" panose="02020603050405020304" pitchFamily="18" charset="0"/>
              </a:rPr>
              <a:t>Подставить в выражение</a:t>
            </a:r>
          </a:p>
          <a:p>
            <a:pPr>
              <a:lnSpc>
                <a:spcPct val="75000"/>
              </a:lnSpc>
            </a:pPr>
            <a:endParaRPr lang="ru-RU" sz="4800" b="1" dirty="0" smtClean="0"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sz="4800" b="1" dirty="0" smtClean="0">
                <a:cs typeface="Times New Roman" panose="02020603050405020304" pitchFamily="18" charset="0"/>
              </a:rPr>
              <a:t>Записать </a:t>
            </a:r>
          </a:p>
          <a:p>
            <a:pPr>
              <a:lnSpc>
                <a:spcPct val="75000"/>
              </a:lnSpc>
            </a:pPr>
            <a:endParaRPr lang="ru-RU" sz="4800" b="1" dirty="0" smtClean="0"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sz="4800" b="1" dirty="0" smtClean="0">
                <a:cs typeface="Times New Roman" panose="02020603050405020304" pitchFamily="18" charset="0"/>
              </a:rPr>
              <a:t>Прочитать</a:t>
            </a:r>
          </a:p>
          <a:p>
            <a:pPr>
              <a:lnSpc>
                <a:spcPct val="75000"/>
              </a:lnSpc>
            </a:pPr>
            <a:endParaRPr lang="ru-RU" sz="4800" b="1" dirty="0" smtClean="0"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ru-RU" sz="4800" b="1" dirty="0" smtClean="0">
                <a:cs typeface="Times New Roman" panose="02020603050405020304" pitchFamily="18" charset="0"/>
              </a:rPr>
              <a:t>Вычислить</a:t>
            </a:r>
            <a:r>
              <a:rPr lang="ru-RU" sz="6000" b="1" dirty="0" smtClean="0">
                <a:cs typeface="Times New Roman" panose="02020603050405020304" pitchFamily="18" charset="0"/>
              </a:rPr>
              <a:t> </a:t>
            </a:r>
            <a:endParaRPr lang="en-US" sz="6000" b="1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" y="0"/>
            <a:ext cx="9133703" cy="7306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859" y="1326523"/>
            <a:ext cx="591140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1)</a:t>
            </a:r>
            <a:r>
              <a:rPr lang="ru-RU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Прочитать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2)Записать</a:t>
            </a:r>
            <a:r>
              <a:rPr lang="ru-RU" sz="6000" b="1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3) Подставить в выражение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4)Вычислить</a:t>
            </a:r>
            <a:r>
              <a:rPr lang="ru-RU" sz="6000" b="1" dirty="0" smtClean="0">
                <a:cs typeface="Times New Roman" panose="02020603050405020304" pitchFamily="18" charset="0"/>
              </a:rPr>
              <a:t> </a:t>
            </a:r>
            <a:endParaRPr lang="en-US" sz="6000" b="1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72" y="-3175"/>
            <a:ext cx="9025128" cy="67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8972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" y="0"/>
            <a:ext cx="9133703" cy="7306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859" y="1326523"/>
            <a:ext cx="64673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6600" b="1" dirty="0" smtClean="0">
                <a:cs typeface="Times New Roman" panose="02020603050405020304" pitchFamily="18" charset="0"/>
              </a:rPr>
              <a:t>Было – 32 кн.</a:t>
            </a:r>
          </a:p>
          <a:p>
            <a:pPr>
              <a:lnSpc>
                <a:spcPct val="75000"/>
              </a:lnSpc>
            </a:pPr>
            <a:r>
              <a:rPr lang="ru-RU" sz="6600" b="1" dirty="0" smtClean="0">
                <a:cs typeface="Times New Roman" panose="02020603050405020304" pitchFamily="18" charset="0"/>
              </a:rPr>
              <a:t>           и 40 кн.</a:t>
            </a:r>
          </a:p>
          <a:p>
            <a:pPr>
              <a:lnSpc>
                <a:spcPct val="75000"/>
              </a:lnSpc>
            </a:pPr>
            <a:r>
              <a:rPr lang="ru-RU" sz="6600" b="1" dirty="0" smtClean="0">
                <a:cs typeface="Times New Roman" panose="02020603050405020304" pitchFamily="18" charset="0"/>
              </a:rPr>
              <a:t>Выдали – 20 кн.</a:t>
            </a:r>
          </a:p>
          <a:p>
            <a:pPr>
              <a:lnSpc>
                <a:spcPct val="75000"/>
              </a:lnSpc>
            </a:pPr>
            <a:r>
              <a:rPr lang="ru-RU" sz="6600" b="1" dirty="0" smtClean="0">
                <a:cs typeface="Times New Roman" panose="02020603050405020304" pitchFamily="18" charset="0"/>
              </a:rPr>
              <a:t>Осталось - 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" y="0"/>
            <a:ext cx="9133703" cy="7306962"/>
          </a:xfrm>
          <a:prstGeom prst="rect">
            <a:avLst/>
          </a:prstGeom>
        </p:spPr>
      </p:pic>
      <p:pic>
        <p:nvPicPr>
          <p:cNvPr id="3" name="Рисунок 2" descr="19288bd123bf5d211638a0666fe0f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617" y="609600"/>
            <a:ext cx="4432411" cy="583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75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18</cp:revision>
  <dcterms:created xsi:type="dcterms:W3CDTF">2013-11-19T05:52:05Z</dcterms:created>
  <dcterms:modified xsi:type="dcterms:W3CDTF">2014-12-16T08:53:41Z</dcterms:modified>
</cp:coreProperties>
</file>