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1214422"/>
            <a:ext cx="7929618" cy="221457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Создание психолого-педагогических условий для проектной  деятельности учащихся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</a:t>
            </a:r>
            <a:r>
              <a:rPr lang="ru-RU" sz="1800" dirty="0" smtClean="0"/>
              <a:t>автор презентации: Коршунова </a:t>
            </a:r>
            <a:r>
              <a:rPr lang="ru-RU" sz="1800" dirty="0" err="1" smtClean="0"/>
              <a:t>Айгуль</a:t>
            </a:r>
            <a:r>
              <a:rPr lang="ru-RU" sz="1800" dirty="0" smtClean="0"/>
              <a:t> </a:t>
            </a:r>
            <a:r>
              <a:rPr lang="ru-RU" sz="1800" dirty="0" err="1" smtClean="0"/>
              <a:t>Салымбаевна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ru-RU" sz="1800" dirty="0" smtClean="0"/>
              <a:t>                                                                УЧИТЕЛЬ НАЧАЛЬНЫХ КЛАССОВ </a:t>
            </a:r>
            <a:br>
              <a:rPr lang="ru-RU" sz="1800" dirty="0" smtClean="0"/>
            </a:br>
            <a:r>
              <a:rPr lang="ru-RU" sz="1800" dirty="0" smtClean="0"/>
              <a:t>                                                                  МБОУ «ПРОСТОРСКАЯ СОШ»</a:t>
            </a:r>
            <a:br>
              <a:rPr lang="ru-RU" sz="1800" dirty="0" smtClean="0"/>
            </a:br>
            <a:r>
              <a:rPr lang="ru-RU" sz="1800" dirty="0" smtClean="0"/>
              <a:t>                                                                    КВАРКЕНСКОГО РАЙОНА</a:t>
            </a:r>
            <a:br>
              <a:rPr lang="ru-RU" sz="1800" dirty="0" smtClean="0"/>
            </a:br>
            <a:r>
              <a:rPr lang="ru-RU" sz="1800" dirty="0" smtClean="0"/>
              <a:t>                                                                     ОРЕНБУРГСКОЙ ОБЛАСТИ </a:t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                                                               Оренбург</a:t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                                                                    2012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Критерии оценивания проектной деятельности: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Осознанность в определении проблемы, значимости выполняемой работы.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Аргументированность предлагаемых </a:t>
            </a:r>
            <a:r>
              <a:rPr lang="ru-RU" dirty="0" err="1" smtClean="0"/>
              <a:t>решений,выводов</a:t>
            </a:r>
            <a:r>
              <a:rPr lang="ru-RU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Выполнение принятых этапов </a:t>
            </a:r>
            <a:r>
              <a:rPr lang="ru-RU" dirty="0" err="1" smtClean="0"/>
              <a:t>проектирования,самостоятельность,законченность</a:t>
            </a:r>
            <a:r>
              <a:rPr lang="ru-RU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Качество изделия, его оригинальность.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Качество и полнота в оформлении записей.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Критерии оценивания </a:t>
            </a:r>
            <a:r>
              <a:rPr lang="ru-RU" smtClean="0"/>
              <a:t>защиты проектов: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 Качество </a:t>
            </a:r>
            <a:r>
              <a:rPr lang="ru-RU" dirty="0" err="1" smtClean="0"/>
              <a:t>доклада,полнота</a:t>
            </a:r>
            <a:r>
              <a:rPr lang="ru-RU" dirty="0" smtClean="0"/>
              <a:t> представления </a:t>
            </a:r>
            <a:r>
              <a:rPr lang="ru-RU" dirty="0" err="1" smtClean="0"/>
              <a:t>работы,аргументированность</a:t>
            </a:r>
            <a:r>
              <a:rPr lang="ru-RU" dirty="0" smtClean="0"/>
              <a:t> и убеждённость.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Объём и глубина знаний по </a:t>
            </a:r>
            <a:r>
              <a:rPr lang="ru-RU" dirty="0" err="1" smtClean="0"/>
              <a:t>теме,эрудиция</a:t>
            </a: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Ответы на </a:t>
            </a:r>
            <a:r>
              <a:rPr lang="ru-RU" dirty="0" err="1" smtClean="0"/>
              <a:t>вопросы:полнота,аргументированность</a:t>
            </a:r>
            <a:r>
              <a:rPr lang="ru-RU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Деловые и волевые качества: ответственное </a:t>
            </a:r>
            <a:r>
              <a:rPr lang="ru-RU" dirty="0" err="1" smtClean="0"/>
              <a:t>отношение,доброжелательность,контакность</a:t>
            </a:r>
            <a:r>
              <a:rPr lang="ru-RU" dirty="0" smtClean="0"/>
              <a:t>.</a:t>
            </a:r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 деятельности: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Учащиеся, сталкиваясь с различными жизненными ситуациями, преодолевают их как интуитивно, так и посредством новых знаний.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Благодарность слушателям: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           </a:t>
            </a:r>
          </a:p>
          <a:p>
            <a:pPr>
              <a:buNone/>
            </a:pPr>
            <a:endParaRPr lang="ru-RU" sz="4000" dirty="0" smtClean="0"/>
          </a:p>
          <a:p>
            <a:pPr>
              <a:buNone/>
            </a:pPr>
            <a:r>
              <a:rPr lang="ru-RU" sz="4000" smtClean="0"/>
              <a:t>         Спасибо </a:t>
            </a:r>
            <a:r>
              <a:rPr lang="ru-RU" sz="4000" dirty="0" smtClean="0"/>
              <a:t>за внимание!</a:t>
            </a:r>
          </a:p>
          <a:p>
            <a:pPr>
              <a:buNone/>
            </a:pP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Понятие проекта, его отличие от исследования 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Проект = проблема + продукт</a:t>
            </a:r>
          </a:p>
          <a:p>
            <a:endParaRPr lang="ru-RU" dirty="0" smtClean="0"/>
          </a:p>
          <a:p>
            <a:r>
              <a:rPr lang="ru-RU" sz="2800" dirty="0" smtClean="0"/>
              <a:t>(решение </a:t>
            </a:r>
            <a:r>
              <a:rPr lang="ru-RU" sz="2800" dirty="0" err="1" smtClean="0"/>
              <a:t>определённой,ясно</a:t>
            </a:r>
            <a:r>
              <a:rPr lang="ru-RU" sz="2800" dirty="0" smtClean="0"/>
              <a:t> осознаваемой задачи,</a:t>
            </a:r>
          </a:p>
          <a:p>
            <a:r>
              <a:rPr lang="ru-RU" sz="2800" dirty="0" smtClean="0"/>
              <a:t>результат заранее известен)</a:t>
            </a:r>
            <a:endParaRPr lang="ru-RU" sz="3000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Исследование = проблема + гипотеза</a:t>
            </a:r>
          </a:p>
          <a:p>
            <a:r>
              <a:rPr lang="ru-RU" sz="2800" dirty="0" smtClean="0"/>
              <a:t>(бескорыстный поиск истины.</a:t>
            </a:r>
          </a:p>
          <a:p>
            <a:r>
              <a:rPr lang="ru-RU" sz="2800" dirty="0" smtClean="0"/>
              <a:t>Результат может быть непредсказуем)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проекта: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800" dirty="0" smtClean="0"/>
              <a:t>Развивать познавательные интересы учащихся.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/>
              <a:t>Формировать умения самостоятельно конструировать свои знания и ориентироваться в информационном пространстве.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ru-RU" sz="2800" dirty="0" smtClean="0"/>
              <a:t>Развивать критическое мышление.</a:t>
            </a:r>
          </a:p>
          <a:p>
            <a:pPr marL="514350" indent="-514350">
              <a:buFont typeface="Wingdings" pitchFamily="2" charset="2"/>
              <a:buChar char="ü"/>
            </a:pPr>
            <a:endParaRPr lang="ru-RU" sz="2800" dirty="0" smtClean="0"/>
          </a:p>
          <a:p>
            <a:pPr marL="514350" indent="-514350">
              <a:buNone/>
            </a:pPr>
            <a:endParaRPr lang="ru-RU" sz="2800" dirty="0" smtClean="0"/>
          </a:p>
          <a:p>
            <a:pPr marL="514350" indent="-514350">
              <a:buNone/>
            </a:pPr>
            <a:r>
              <a:rPr lang="ru-RU" sz="2800" dirty="0" smtClean="0"/>
              <a:t>  </a:t>
            </a:r>
          </a:p>
          <a:p>
            <a:pPr>
              <a:buFont typeface="Wingdings" pitchFamily="2" charset="2"/>
              <a:buChar char="ü"/>
            </a:pPr>
            <a:endParaRPr lang="ru-RU" sz="2800" dirty="0" smtClean="0"/>
          </a:p>
          <a:p>
            <a:pPr>
              <a:buFont typeface="Wingdings" pitchFamily="2" charset="2"/>
              <a:buChar char="ü"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Начальное обучение проектной деятельности: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Формирование основополагающих умений учебного проектирования: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Умения планировать свою деятельность и осуществлять её в соответствии с составленным планом.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Составлять план как инструкцию (теперь уже для других).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Инструкция как способ решения проблемы.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Самостоятельное выполнение  всех этапов проектирования.</a:t>
            </a:r>
          </a:p>
          <a:p>
            <a:pPr>
              <a:buFont typeface="Wingdings" pitchFamily="2" charset="2"/>
              <a:buChar char="ü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Функции учителя – организатора проектной деятельности учащихся: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000240"/>
            <a:ext cx="8705880" cy="4357718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Организовыва</a:t>
            </a:r>
            <a:r>
              <a:rPr lang="ru-RU" dirty="0" smtClean="0"/>
              <a:t>ет</a:t>
            </a:r>
            <a:r>
              <a:rPr lang="ru-RU" dirty="0" smtClean="0"/>
              <a:t> </a:t>
            </a:r>
            <a:r>
              <a:rPr lang="ru-RU" dirty="0" smtClean="0"/>
              <a:t>доступ к информационным ресурсам(адрес сайта).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Сам является источником информации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Поддерживает и поощряет учащихся.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Координирует и корректирует весь процесс.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Поддерживает непрерывную обратную связь.</a:t>
            </a:r>
          </a:p>
          <a:p>
            <a:pPr>
              <a:buFont typeface="Wingdings" pitchFamily="2" charset="2"/>
              <a:buChar char="Ø"/>
            </a:pPr>
            <a:r>
              <a:rPr lang="ru-RU" smtClean="0"/>
              <a:t>Даёт </a:t>
            </a:r>
            <a:r>
              <a:rPr lang="ru-RU" dirty="0" smtClean="0"/>
              <a:t>чёткий анализ результатов </a:t>
            </a:r>
            <a:r>
              <a:rPr lang="ru-RU" dirty="0" err="1" smtClean="0"/>
              <a:t>выполненого</a:t>
            </a:r>
            <a:r>
              <a:rPr lang="ru-RU" dirty="0" smtClean="0"/>
              <a:t> проекта.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Привлекает родителей к участию в школьных делах своего ребёнка.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57200"/>
            <a:ext cx="8705880" cy="118585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Условия для проектной деятельности учащихся: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785926"/>
            <a:ext cx="8705880" cy="4294199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Проблема и тема должны быть актуальными для ребёнка.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Творческая работа выполняется им добровольно.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Обеспечение необходимым оборудованием, средствами, материалами.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839200" cy="185736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Последовательность выполнения проекта: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14422"/>
            <a:ext cx="9063070" cy="5365769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Определить источники информации.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Определить способ сбора и анализа информации(новые технологии, рукописный текст и т.д.).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Итоговый продукт (</a:t>
            </a:r>
            <a:r>
              <a:rPr lang="ru-RU" sz="2600" dirty="0" err="1" smtClean="0"/>
              <a:t>вид</a:t>
            </a:r>
            <a:r>
              <a:rPr lang="ru-RU" dirty="0" err="1" smtClean="0"/>
              <a:t>,</a:t>
            </a:r>
            <a:r>
              <a:rPr lang="ru-RU" sz="2800" dirty="0" err="1" smtClean="0"/>
              <a:t>форма:спектакль,с</a:t>
            </a:r>
            <a:r>
              <a:rPr lang="ru-RU" sz="2800" dirty="0" smtClean="0"/>
              <a:t>/</a:t>
            </a:r>
            <a:r>
              <a:rPr lang="ru-RU" sz="2800" dirty="0" err="1" smtClean="0"/>
              <a:t>р</a:t>
            </a:r>
            <a:r>
              <a:rPr lang="ru-RU" sz="2800" dirty="0" smtClean="0"/>
              <a:t> игра, диск, </a:t>
            </a:r>
            <a:r>
              <a:rPr lang="ru-RU" sz="2800" dirty="0" err="1" smtClean="0"/>
              <a:t>презентация,альбом,гербарий,сувенир</a:t>
            </a:r>
            <a:r>
              <a:rPr lang="ru-RU" sz="2800" dirty="0" smtClean="0"/>
              <a:t> и т.д.).</a:t>
            </a:r>
          </a:p>
          <a:p>
            <a:pPr>
              <a:buFont typeface="Wingdings" pitchFamily="2" charset="2"/>
              <a:buChar char="Ø"/>
            </a:pPr>
            <a:r>
              <a:rPr lang="ru-RU" sz="3300" dirty="0" smtClean="0"/>
              <a:t> Критерии оценивания результатов работ.</a:t>
            </a:r>
          </a:p>
          <a:p>
            <a:pPr>
              <a:buFont typeface="Wingdings" pitchFamily="2" charset="2"/>
              <a:buChar char="Ø"/>
            </a:pPr>
            <a:r>
              <a:rPr lang="ru-RU" sz="3300" dirty="0" smtClean="0"/>
              <a:t>Распределение обязанностей среди членов команд.</a:t>
            </a:r>
          </a:p>
          <a:p>
            <a:pPr>
              <a:buFont typeface="Wingdings" pitchFamily="2" charset="2"/>
              <a:buChar char="Ø"/>
            </a:pPr>
            <a:r>
              <a:rPr lang="ru-RU" sz="3300" dirty="0" smtClean="0"/>
              <a:t>Самостоятельная работа участников проекта</a:t>
            </a:r>
          </a:p>
          <a:p>
            <a:pPr>
              <a:buFont typeface="Wingdings" pitchFamily="2" charset="2"/>
              <a:buChar char="Ø"/>
            </a:pPr>
            <a:r>
              <a:rPr lang="ru-RU" sz="3300" dirty="0" smtClean="0"/>
              <a:t>Защита проектов.</a:t>
            </a:r>
          </a:p>
          <a:p>
            <a:pPr>
              <a:buFont typeface="Wingdings" pitchFamily="2" charset="2"/>
              <a:buChar char="Ø"/>
            </a:pPr>
            <a:r>
              <a:rPr lang="ru-RU" sz="3300" dirty="0" smtClean="0"/>
              <a:t>Объявление результатов работ.</a:t>
            </a:r>
          </a:p>
          <a:p>
            <a:pPr>
              <a:buFont typeface="Wingdings" pitchFamily="2" charset="2"/>
              <a:buChar char="Ø"/>
            </a:pPr>
            <a:endParaRPr lang="ru-RU" sz="3500" dirty="0" smtClean="0"/>
          </a:p>
          <a:p>
            <a:pPr>
              <a:buFont typeface="Wingdings" pitchFamily="2" charset="2"/>
              <a:buChar char="Ø"/>
            </a:pPr>
            <a:endParaRPr lang="ru-RU" sz="3500" dirty="0" smtClean="0"/>
          </a:p>
          <a:p>
            <a:pPr>
              <a:buFont typeface="Wingdings" pitchFamily="2" charset="2"/>
              <a:buChar char="Ø"/>
            </a:pPr>
            <a:endParaRPr lang="ru-RU" sz="3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Предметно – содержательная область: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err="1" smtClean="0"/>
              <a:t>Моно-проект</a:t>
            </a:r>
            <a:r>
              <a:rPr lang="ru-RU" dirty="0" smtClean="0"/>
              <a:t> (в рамках одной области знания).</a:t>
            </a:r>
          </a:p>
          <a:p>
            <a:pPr>
              <a:buFont typeface="Wingdings" pitchFamily="2" charset="2"/>
              <a:buChar char="Ø"/>
            </a:pPr>
            <a:r>
              <a:rPr lang="ru-RU" dirty="0" err="1" smtClean="0"/>
              <a:t>Межпредметный</a:t>
            </a:r>
            <a:r>
              <a:rPr lang="ru-RU" dirty="0" smtClean="0"/>
              <a:t> проект.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Подход к структуре проекта: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Выбор темы проекта, его тип, количество участников.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Учитель продумывает варианты проблем (в рамках намеченной тематики).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Проблемы выдвигаются учащимися с подачи учителя (наводящие вопросы, </a:t>
            </a:r>
            <a:r>
              <a:rPr lang="ru-RU" dirty="0" err="1" smtClean="0"/>
              <a:t>ситуации,способствующие</a:t>
            </a:r>
            <a:r>
              <a:rPr lang="ru-RU" dirty="0" smtClean="0"/>
              <a:t> определению проблем).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278</TotalTime>
  <Words>407</Words>
  <Application>Microsoft Office PowerPoint</Application>
  <PresentationFormat>Экран (4:3)</PresentationFormat>
  <Paragraphs>72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Трек</vt:lpstr>
      <vt:lpstr>Создание психолого-педагогических условий для проектной  деятельности учащихся              автор презентации: Коршунова Айгуль Салымбаевна                                                                 УЧИТЕЛЬ НАЧАЛЬНЫХ КЛАССОВ                                                                    МБОУ «ПРОСТОРСКАЯ СОШ»                                                                     КВАРКЕНСКОГО РАЙОНА                                                                      ОРЕНБУРГСКОЙ ОБЛАСТИ                                                                   Оренбург                                                                      2012</vt:lpstr>
      <vt:lpstr>Понятие проекта, его отличие от исследования :</vt:lpstr>
      <vt:lpstr>Задачи проекта:</vt:lpstr>
      <vt:lpstr>Начальное обучение проектной деятельности:</vt:lpstr>
      <vt:lpstr>Функции учителя – организатора проектной деятельности учащихся:</vt:lpstr>
      <vt:lpstr>Условия для проектной деятельности учащихся: </vt:lpstr>
      <vt:lpstr>Последовательность выполнения проекта:       </vt:lpstr>
      <vt:lpstr>Предметно – содержательная область:</vt:lpstr>
      <vt:lpstr>Подход к структуре проекта:</vt:lpstr>
      <vt:lpstr>Критерии оценивания проектной деятельности:</vt:lpstr>
      <vt:lpstr>Критерии оценивания защиты проектов:</vt:lpstr>
      <vt:lpstr>Результат деятельности:</vt:lpstr>
      <vt:lpstr>Благодарность слушателям: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Создание психолого-педагогических условий для проектной  деятельности учащихся</dc:title>
  <cp:lastModifiedBy>Admin</cp:lastModifiedBy>
  <cp:revision>35</cp:revision>
  <dcterms:modified xsi:type="dcterms:W3CDTF">2012-01-21T19:55:49Z</dcterms:modified>
</cp:coreProperties>
</file>