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56" r:id="rId3"/>
    <p:sldId id="258" r:id="rId4"/>
    <p:sldId id="263" r:id="rId5"/>
    <p:sldId id="259" r:id="rId6"/>
    <p:sldId id="260" r:id="rId7"/>
    <p:sldId id="262" r:id="rId8"/>
    <p:sldId id="265" r:id="rId9"/>
    <p:sldId id="276" r:id="rId10"/>
    <p:sldId id="266" r:id="rId11"/>
    <p:sldId id="267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89" autoAdjust="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деятельность</c:v>
                </c:pt>
              </c:strCache>
            </c:strRef>
          </c:tx>
          <c:dLbls>
            <c:dLbl>
              <c:idx val="0"/>
              <c:layout>
                <c:manualLayout>
                  <c:x val="-0.10501993110236209"/>
                  <c:y val="-0.2178967076606657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A2E44-512B-4115-81AC-7CD839B97798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6B461-F043-4AF0-81B5-AB89DDD09D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0CA0-73C8-4998-A71C-BBFD6284BCF6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9694-9ED6-400C-A6A6-40F158219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3084525"/>
          </a:xfrm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143932" cy="521019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r"/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Презентация учителя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МОУ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Максатихинская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сош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№1</a:t>
            </a:r>
          </a:p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Кучик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Елены Владимировны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АЛГОРИТМ СОЗДАНИЯ ПРОБЛЕМНОЙ СИТУАЦИИ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Определить тему урока</a:t>
            </a:r>
          </a:p>
          <a:p>
            <a:r>
              <a:rPr lang="ru-RU" b="1" i="1" dirty="0" smtClean="0"/>
              <a:t>Уяснить новое знание и его тип</a:t>
            </a:r>
          </a:p>
          <a:p>
            <a:r>
              <a:rPr lang="ru-RU" b="1" i="1" dirty="0" smtClean="0"/>
              <a:t>Осуществить отбор упражнений для актуализации знаний</a:t>
            </a:r>
          </a:p>
          <a:p>
            <a:r>
              <a:rPr lang="ru-RU" b="1" i="1" dirty="0" smtClean="0"/>
              <a:t>Выбрать прием создания проблемной ситуации</a:t>
            </a:r>
          </a:p>
          <a:p>
            <a:r>
              <a:rPr lang="ru-RU" b="1" i="1" dirty="0" smtClean="0"/>
              <a:t>Подобрать практические задания, вызывающие познавательное затруднение в индивидуальной деятельности каждого ученика</a:t>
            </a:r>
          </a:p>
          <a:p>
            <a:r>
              <a:rPr lang="ru-RU" b="1" i="1" dirty="0" smtClean="0"/>
              <a:t>Прописать побуждающий диалог от проблемной ситуации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МЕТОДИЧЕСКИЕ ПРИЕМЫ СОЗДАНИЯ ПРОБЛЕМНОЙ СИТУАЦИИ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76886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28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Математика.</a:t>
            </a:r>
          </a:p>
          <a:p>
            <a:pPr>
              <a:buNone/>
            </a:pPr>
            <a:r>
              <a:rPr lang="ru-RU" sz="2400" b="1" i="1" u="sng" dirty="0" smtClean="0"/>
              <a:t>Скобки как средство обозначения порядка действий</a:t>
            </a:r>
          </a:p>
          <a:p>
            <a:pPr>
              <a:buNone/>
            </a:pPr>
            <a:r>
              <a:rPr lang="ru-RU" sz="2400" i="1" dirty="0" smtClean="0"/>
              <a:t>8 – 3 + 4 = 9                      8 – 3 + 4 = 1</a:t>
            </a:r>
          </a:p>
          <a:p>
            <a:pPr>
              <a:buNone/>
            </a:pPr>
            <a:r>
              <a:rPr lang="ru-RU" sz="2400" b="1" i="1" u="sng" dirty="0" smtClean="0"/>
              <a:t>Равенства и неравенства</a:t>
            </a:r>
          </a:p>
          <a:p>
            <a:pPr>
              <a:buNone/>
            </a:pPr>
            <a:r>
              <a:rPr lang="ru-RU" sz="2400" i="1" dirty="0" smtClean="0"/>
              <a:t>4+ 4 = 9     5 + 2 = 7        8 – 6 = 2        4 – 1 = 2         3 + 4 = 7</a:t>
            </a:r>
          </a:p>
          <a:p>
            <a:pPr>
              <a:buNone/>
            </a:pPr>
            <a:r>
              <a:rPr lang="ru-RU" sz="2400" b="1" i="1" u="sng" dirty="0" smtClean="0"/>
              <a:t>Умножение двузначного числа на однозначное</a:t>
            </a:r>
          </a:p>
          <a:p>
            <a:pPr>
              <a:buNone/>
            </a:pPr>
            <a:r>
              <a:rPr lang="ru-RU" sz="2400" i="1" dirty="0" smtClean="0"/>
              <a:t>4 × 6 =          20 × 3 =       10 × 6 =       14 × 6 =</a:t>
            </a:r>
          </a:p>
          <a:p>
            <a:pPr>
              <a:buNone/>
            </a:pPr>
            <a:r>
              <a:rPr lang="ru-RU" sz="2400" b="1" i="1" u="sng" dirty="0" smtClean="0"/>
              <a:t>Логические задания</a:t>
            </a:r>
          </a:p>
          <a:p>
            <a:pPr>
              <a:buNone/>
            </a:pPr>
            <a:r>
              <a:rPr lang="ru-RU" sz="2400" i="1" dirty="0" smtClean="0"/>
              <a:t>2, 4, 3, 5, 4, 6, 7…….;             9, 6, 8, 5, 7, 4…</a:t>
            </a:r>
          </a:p>
          <a:p>
            <a:pPr>
              <a:buNone/>
            </a:pPr>
            <a:r>
              <a:rPr lang="ru-RU" sz="2400" b="1" i="1" u="sng" dirty="0" smtClean="0"/>
              <a:t>Новые единицы измерения площади</a:t>
            </a:r>
          </a:p>
          <a:p>
            <a:pPr>
              <a:buNone/>
            </a:pPr>
            <a:r>
              <a:rPr lang="ru-RU" sz="2400" i="1" dirty="0" smtClean="0"/>
              <a:t>500 м², 400м², 3а, 2м², 7га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ПРИРОДОВЕДЕНИЕ</a:t>
            </a:r>
            <a:endParaRPr lang="ru-RU" sz="32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u="sng" dirty="0" smtClean="0"/>
              <a:t>Проблемные ситуации</a:t>
            </a:r>
          </a:p>
          <a:p>
            <a:pPr>
              <a:buNone/>
            </a:pPr>
            <a:r>
              <a:rPr lang="ru-RU" sz="2800" i="1" dirty="0" smtClean="0"/>
              <a:t>Зимой , в сильный мороз, в жилых домах лопнули водопроводные трубы. Почему это произошло?</a:t>
            </a:r>
          </a:p>
          <a:p>
            <a:pPr>
              <a:buNone/>
            </a:pPr>
            <a:r>
              <a:rPr lang="ru-RU" sz="2800" i="1" dirty="0" smtClean="0"/>
              <a:t>Человек, у которого в результате ожога поражена большая площадь кожи, может погибнуть, если ему не удастся пересадить живую кожу. Почему?</a:t>
            </a:r>
          </a:p>
          <a:p>
            <a:pPr>
              <a:buNone/>
            </a:pPr>
            <a:r>
              <a:rPr lang="ru-RU" sz="2800" i="1" dirty="0" smtClean="0"/>
              <a:t>Рассмотрите рисунки и распределите их в группы по особенностям питания (понятия: растительноядные, хищники, всеядные, паразиты)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ЛИТЕРАТУРНОЕ ЧТЕНИЕ</a:t>
            </a:r>
            <a:endParaRPr lang="ru-RU" sz="32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800" i="1" dirty="0" smtClean="0"/>
              <a:t>Подарок от Мороза Ивановича – это наказание или награда для Ленивицы?</a:t>
            </a:r>
          </a:p>
          <a:p>
            <a:pPr>
              <a:buNone/>
            </a:pPr>
            <a:r>
              <a:rPr lang="ru-RU" sz="2800" i="1" dirty="0" smtClean="0"/>
              <a:t>Почему Котька решил отнести огурцы обратно?</a:t>
            </a:r>
          </a:p>
          <a:p>
            <a:pPr>
              <a:buNone/>
            </a:pPr>
            <a:r>
              <a:rPr lang="ru-RU" sz="2800" i="1" dirty="0" smtClean="0"/>
              <a:t>Правильно ли поступил солдат, обманув старуху?</a:t>
            </a:r>
          </a:p>
          <a:p>
            <a:pPr>
              <a:buNone/>
            </a:pPr>
            <a:r>
              <a:rPr lang="ru-RU" sz="2800" i="1" dirty="0" smtClean="0"/>
              <a:t>Старуха – жадный человек или экономная хозяйка?</a:t>
            </a:r>
          </a:p>
          <a:p>
            <a:pPr>
              <a:buNone/>
            </a:pPr>
            <a:r>
              <a:rPr lang="ru-RU" sz="2800" i="1" dirty="0" smtClean="0"/>
              <a:t>В сказке «Сестрица </a:t>
            </a:r>
            <a:r>
              <a:rPr lang="ru-RU" sz="2800" i="1" dirty="0" err="1" smtClean="0"/>
              <a:t>Алёнушка</a:t>
            </a:r>
            <a:r>
              <a:rPr lang="ru-RU" sz="2800" i="1" dirty="0" smtClean="0"/>
              <a:t> и братец Иванушка»– Иванушка – положительный или отрицательный герой?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РУССКИЙ ЯЗЫК</a:t>
            </a:r>
            <a:endParaRPr lang="ru-RU" sz="3200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800" b="1" i="1" u="sng" dirty="0" smtClean="0"/>
              <a:t>Определите число и лицо глагола</a:t>
            </a:r>
          </a:p>
          <a:p>
            <a:pPr>
              <a:buNone/>
            </a:pPr>
            <a:r>
              <a:rPr lang="ru-RU" sz="2800" i="1" dirty="0" smtClean="0"/>
              <a:t>Лить, мечтать, славить, хотеть, рубить.</a:t>
            </a:r>
          </a:p>
          <a:p>
            <a:pPr>
              <a:buNone/>
            </a:pPr>
            <a:r>
              <a:rPr lang="ru-RU" sz="2800" b="1" i="1" u="sng" dirty="0" smtClean="0"/>
              <a:t>Непроизносимые согласные</a:t>
            </a:r>
            <a:r>
              <a:rPr lang="ru-RU" sz="2800" i="1" dirty="0" smtClean="0"/>
              <a:t> (чистописание)</a:t>
            </a:r>
            <a:endParaRPr lang="ru-RU" sz="2800" b="1" i="1" u="sng" dirty="0" smtClean="0"/>
          </a:p>
          <a:p>
            <a:pPr>
              <a:buNone/>
            </a:pPr>
            <a:r>
              <a:rPr lang="ru-RU" sz="2800" i="1" dirty="0" err="1" smtClean="0"/>
              <a:t>Рдц</a:t>
            </a:r>
            <a:r>
              <a:rPr lang="ru-RU" sz="2800" i="1" dirty="0" smtClean="0"/>
              <a:t>            </a:t>
            </a:r>
            <a:r>
              <a:rPr lang="ru-RU" sz="2800" i="1" dirty="0" err="1" smtClean="0"/>
              <a:t>стн</a:t>
            </a:r>
            <a:r>
              <a:rPr lang="ru-RU" sz="2800" i="1" dirty="0" smtClean="0"/>
              <a:t>         </a:t>
            </a:r>
            <a:r>
              <a:rPr lang="ru-RU" sz="2800" i="1" dirty="0" err="1" smtClean="0"/>
              <a:t>здн</a:t>
            </a:r>
            <a:r>
              <a:rPr lang="ru-RU" sz="2800" i="1" dirty="0" smtClean="0"/>
              <a:t>          </a:t>
            </a:r>
            <a:r>
              <a:rPr lang="ru-RU" sz="2800" i="1" dirty="0" err="1" smtClean="0"/>
              <a:t>вст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[</a:t>
            </a:r>
            <a:r>
              <a:rPr lang="ru-RU" sz="2800" i="1" dirty="0" err="1" smtClean="0"/>
              <a:t>рц</a:t>
            </a:r>
            <a:r>
              <a:rPr lang="ru-RU" sz="2800" i="1" dirty="0" smtClean="0"/>
              <a:t>]            [</a:t>
            </a:r>
            <a:r>
              <a:rPr lang="ru-RU" sz="2800" i="1" dirty="0" err="1" smtClean="0"/>
              <a:t>сн</a:t>
            </a:r>
            <a:r>
              <a:rPr lang="ru-RU" sz="2800" i="1" dirty="0" smtClean="0"/>
              <a:t>]         [</a:t>
            </a:r>
            <a:r>
              <a:rPr lang="ru-RU" sz="2800" i="1" dirty="0" err="1" smtClean="0"/>
              <a:t>зн</a:t>
            </a:r>
            <a:r>
              <a:rPr lang="ru-RU" sz="2800" i="1" dirty="0" smtClean="0"/>
              <a:t>]          [</a:t>
            </a:r>
            <a:r>
              <a:rPr lang="ru-RU" sz="2800" i="1" dirty="0" err="1" smtClean="0"/>
              <a:t>ст</a:t>
            </a:r>
            <a:r>
              <a:rPr lang="ru-RU" sz="2800" i="1" dirty="0" smtClean="0"/>
              <a:t>]</a:t>
            </a:r>
          </a:p>
          <a:p>
            <a:pPr>
              <a:buNone/>
            </a:pPr>
            <a:r>
              <a:rPr lang="ru-RU" sz="2800" b="1" i="1" u="sng" dirty="0" smtClean="0"/>
              <a:t>Безударные гласные  в  приставке, корне, окончании. Систематизация знаний</a:t>
            </a:r>
          </a:p>
          <a:p>
            <a:pPr>
              <a:buNone/>
            </a:pPr>
            <a:r>
              <a:rPr lang="ru-RU" sz="2800" i="1" dirty="0" smtClean="0"/>
              <a:t>Работа в группах. («Приставка», «Корень», «Окончание»)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ocuments\УУД\у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1092" cy="65008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СОВРЕМЕННОЕ НАЧАЛЬНОЕ ОБРАЗОВАНИЕ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Закладывает основу формирования учебной деятельности ребенка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Обеспечивает познавательную мотивацию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Развивает любознательность, познавательную активность и инициативность</a:t>
            </a:r>
          </a:p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Создает условия для развития рефлексии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572163"/>
          </a:xfrm>
          <a:solidFill>
            <a:schemeClr val="accent4">
              <a:lumMod val="75000"/>
            </a:schemeClr>
          </a:solidFill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ПРОБЛЕМНО -  ДИАЛОГИЧЕСКОЕ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ОБУЧЕНИЕ В НАЧАЛЬНОЙ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ШКОЛЕ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214314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ДЕВИЗ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>
              <a:buNone/>
            </a:pPr>
            <a:endParaRPr lang="ru-RU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 algn="ctr">
              <a:buNone/>
            </a:pP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 algn="ctr">
              <a:buNone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ЗНАНИЯ – </a:t>
            </a:r>
          </a:p>
          <a:p>
            <a:pPr algn="ctr">
              <a:buNone/>
            </a:pP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СИЛОЙ!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buNone/>
            </a:pPr>
            <a:endParaRPr lang="ru-RU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buNone/>
            </a:pP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 algn="ctr">
              <a:buNone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НИЧЕМУ НЕЛЬЗЯ НАУЧИТЬ – МОЖНО ТОЛЬКО НАУЧИТЬСЯ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 проблемного типа обучения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 ТОЛЬКО УСВОЕНИЕ РЕЗУЛЬТАТОВ ПОЗНАНИЯ, НО И ПУТИ ПОЛУЧЕНИЯ ЭТИХ РЕЗУЛЬТАТОВ, ФОРМИРОВАНИЕ ПОЗНАВАТЕЛЬНОЙ САМОДЕЯТЕЛЬНОСТИ УЧЕНИКА И РАЗВИТИЕ ЕГО ТВОРЧЕСКИХ СПОСОБНОСТЕЙ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Проблемное и традиционное обучение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928670"/>
          <a:ext cx="4038600" cy="4805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495568"/>
              </a:tblGrid>
              <a:tr h="714382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Компоненты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Установки и действия педагога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Совместная работа по осмыслению</a:t>
                      </a:r>
                      <a:r>
                        <a:rPr lang="ru-RU" baseline="0" dirty="0" smtClean="0"/>
                        <a:t> и принятию цели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Опора на внутренние мотивы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Совместный выбор средств и целей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4451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Вариативность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2805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Личностно - значимый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4796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возможности самооценки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572000" y="928670"/>
          <a:ext cx="4038600" cy="4925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74"/>
                <a:gridCol w="2471726"/>
              </a:tblGrid>
              <a:tr h="714361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Компоненты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педагога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Ставит сам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Мотивирует сам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Выбирает сам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Организует и регламентирует сам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Подводит весь класс к результату,</a:t>
                      </a:r>
                      <a:r>
                        <a:rPr lang="ru-RU" baseline="0" dirty="0" smtClean="0"/>
                        <a:t> который наметил сам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Оценивает сам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2882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«ДЕЯТЕЛЬНОСТЬ ДОЛЖНА БЫТЬ МОЯ, УВЛЕКАТЬ МЕНЯ, ИСХОДИТЬ ИЗ ДУШИ МОЕЙ»</a:t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К.Д. Ушинский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524000" y="2643182"/>
          <a:ext cx="609600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Структура проблемного урока:</a:t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26893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Актуализация прежних знаний учеников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Усвоение новых знаний и способов действия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Формирование умений и навыков</a:t>
            </a:r>
          </a:p>
          <a:p>
            <a:pPr>
              <a:buNone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Внутренняя часть структуры проблемного урока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Возникновение проблемной ситуации и постановка проблемы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Выдвижение предположений и  обоснования гипотезы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Доказательство гипотезы</a:t>
            </a:r>
          </a:p>
          <a:p>
            <a:pPr>
              <a:buFont typeface="Wingdings" pitchFamily="2" charset="2"/>
              <a:buChar char="v"/>
            </a:pPr>
            <a:r>
              <a:rPr lang="ru-RU" sz="2800" i="1" dirty="0" smtClean="0"/>
              <a:t>Проверка правильности решения проблемы</a:t>
            </a:r>
          </a:p>
          <a:p>
            <a:pPr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Продуктивная познавательная деятельность в условиях проблемной ситуации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625857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Анализ проблемной ситуации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Формулировка проблемы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Анализ проблемы и выдвижение предположений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Обоснование гипотезы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Проверка решения проблемы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rgbClr val="FFC000"/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НЕТ ПРОБЛЕМ?</a:t>
            </a:r>
          </a:p>
          <a:p>
            <a:pPr algn="ctr">
              <a:buNone/>
            </a:pP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УЧИСЬ ИХ СОЗДАВАТЬ!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572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     </vt:lpstr>
      <vt:lpstr>ПРОБЛЕМНО -  ДИАЛОГИЧЕСКОЕ   ОБУЧЕНИЕ В НАЧАЛЬНОЙ ШКОЛЕ  </vt:lpstr>
      <vt:lpstr>ДЕВИЗ</vt:lpstr>
      <vt:lpstr>Цель проблемного типа обучения</vt:lpstr>
      <vt:lpstr>Проблемное и традиционное обучение</vt:lpstr>
      <vt:lpstr>«ДЕЯТЕЛЬНОСТЬ ДОЛЖНА БЫТЬ МОЯ, УВЛЕКАТЬ МЕНЯ, ИСХОДИТЬ ИЗ ДУШИ МОЕЙ»                                               К.Д. Ушинский</vt:lpstr>
      <vt:lpstr>Структура проблемного урока: </vt:lpstr>
      <vt:lpstr>Продуктивная познавательная деятельность в условиях проблемной ситуации</vt:lpstr>
      <vt:lpstr>Слайд 9</vt:lpstr>
      <vt:lpstr>АЛГОРИТМ СОЗДАНИЯ ПРОБЛЕМНОЙ СИТУАЦИИ</vt:lpstr>
      <vt:lpstr>МЕТОДИЧЕСКИЕ ПРИЕМЫ СОЗДАНИЯ ПРОБЛЕМНОЙ СИТУАЦИИ</vt:lpstr>
      <vt:lpstr>ПРИРОДОВЕДЕНИЕ</vt:lpstr>
      <vt:lpstr>ЛИТЕРАТУРНОЕ ЧТЕНИЕ</vt:lpstr>
      <vt:lpstr>РУССКИЙ ЯЗЫК</vt:lpstr>
      <vt:lpstr>Слайд 15</vt:lpstr>
      <vt:lpstr>СОВРЕМЕННОЕ НАЧАЛЬНОЕ ОБРАЗОВАНИЕ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 -  ДИАЛОГИЧЕСКОЕ   ОБУЧЕНИЕ В НАЧАЛЬНОЙ ШКОЛЕ</dc:title>
  <dc:creator>Пользователь</dc:creator>
  <cp:lastModifiedBy>Пользователь</cp:lastModifiedBy>
  <cp:revision>80</cp:revision>
  <dcterms:created xsi:type="dcterms:W3CDTF">2011-10-17T17:09:10Z</dcterms:created>
  <dcterms:modified xsi:type="dcterms:W3CDTF">2011-11-16T14:03:18Z</dcterms:modified>
</cp:coreProperties>
</file>