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8" r:id="rId2"/>
    <p:sldId id="259" r:id="rId3"/>
    <p:sldId id="264" r:id="rId4"/>
    <p:sldId id="260" r:id="rId5"/>
    <p:sldId id="262" r:id="rId6"/>
    <p:sldId id="263" r:id="rId7"/>
    <p:sldId id="265" r:id="rId8"/>
    <p:sldId id="267" r:id="rId9"/>
    <p:sldId id="270" r:id="rId10"/>
    <p:sldId id="271" r:id="rId11"/>
    <p:sldId id="272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10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74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1694A-37FD-4DE4-A24D-4ADE3BC59248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4AE43-CEBA-4E35-A4B6-814B0C04E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9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94DA930-46FE-48BB-AF05-B5DB4659AD86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66613E0-CCB0-4F5E-BAF4-B3EC084F6C0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Изучение методов педагогической диагностики в соответствии с новым ФГОС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7440" y="4615431"/>
            <a:ext cx="6400800" cy="1456185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002060"/>
                </a:solidFill>
              </a:rPr>
              <a:t>Н. В. Нилова</a:t>
            </a:r>
          </a:p>
          <a:p>
            <a:pPr algn="r"/>
            <a:r>
              <a:rPr lang="ru-RU" dirty="0">
                <a:solidFill>
                  <a:srgbClr val="002060"/>
                </a:solidFill>
              </a:rPr>
              <a:t>у</a:t>
            </a:r>
            <a:r>
              <a:rPr lang="ru-RU" dirty="0" smtClean="0">
                <a:solidFill>
                  <a:srgbClr val="002060"/>
                </a:solidFill>
              </a:rPr>
              <a:t>читель начальных классов,</a:t>
            </a:r>
          </a:p>
          <a:p>
            <a:pPr algn="r"/>
            <a:r>
              <a:rPr lang="ru-RU" dirty="0">
                <a:solidFill>
                  <a:srgbClr val="002060"/>
                </a:solidFill>
              </a:rPr>
              <a:t>р</a:t>
            </a:r>
            <a:r>
              <a:rPr lang="ru-RU" dirty="0" smtClean="0">
                <a:solidFill>
                  <a:srgbClr val="002060"/>
                </a:solidFill>
              </a:rPr>
              <a:t>уководитель МО МБОУ СОШ № 32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97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980728"/>
            <a:ext cx="7772400" cy="5400600"/>
          </a:xfrm>
        </p:spPr>
        <p:txBody>
          <a:bodyPr>
            <a:normAutofit/>
          </a:bodyPr>
          <a:lstStyle/>
          <a:p>
            <a:pPr marL="228600" algn="l">
              <a:spcAft>
                <a:spcPts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1. Методика </a:t>
            </a:r>
            <a:r>
              <a:rPr lang="ru-RU" sz="2000" b="1" i="1" dirty="0" smtClean="0">
                <a:solidFill>
                  <a:srgbClr val="002060"/>
                </a:solidFill>
                <a:latin typeface="+mn-lt"/>
              </a:rPr>
              <a:t>«Как поступить?»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+mn-lt"/>
              </a:rPr>
            </a:br>
            <a:r>
              <a:rPr lang="ru-RU" sz="2000" i="1" dirty="0" smtClean="0">
                <a:solidFill>
                  <a:srgbClr val="002060"/>
                </a:solidFill>
                <a:latin typeface="+mn-lt"/>
              </a:rPr>
              <a:t>Цель: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 выявление отношения ребенка к нравственным категориям «честность», «принципиальность», в ситуациях, связанных с нарушением моральных норм (выходная диагностика).</a:t>
            </a:r>
            <a:br>
              <a:rPr lang="ru-RU" sz="2000" dirty="0" smtClean="0">
                <a:solidFill>
                  <a:srgbClr val="00206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2060"/>
                </a:solidFill>
                <a:latin typeface="+mn-lt"/>
                <a:ea typeface="Times New Roman"/>
              </a:rPr>
              <a:t>2.  «Анкетирование учащихся» (</a:t>
            </a:r>
            <a:r>
              <a:rPr lang="ru-RU" sz="2000" b="1" dirty="0" err="1" smtClean="0">
                <a:solidFill>
                  <a:srgbClr val="002060"/>
                </a:solidFill>
                <a:latin typeface="+mn-lt"/>
                <a:ea typeface="Times New Roman"/>
              </a:rPr>
              <a:t>сост.Н.Ю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Times New Roman"/>
              </a:rPr>
              <a:t>. Яшина)</a:t>
            </a:r>
            <a:r>
              <a:rPr lang="ru-RU" sz="2000" dirty="0" smtClean="0">
                <a:solidFill>
                  <a:srgbClr val="002060"/>
                </a:solidFill>
                <a:latin typeface="+mn-lt"/>
                <a:ea typeface="Times New Roman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+mn-lt"/>
                <a:ea typeface="Times New Roman"/>
              </a:rPr>
            </a:br>
            <a:r>
              <a:rPr lang="ru-RU" sz="2000" dirty="0" smtClean="0">
                <a:solidFill>
                  <a:srgbClr val="002060"/>
                </a:solidFill>
                <a:latin typeface="+mn-lt"/>
                <a:ea typeface="Times New Roman"/>
              </a:rPr>
              <a:t>Цель: выявление уровня развития у ребенка качеств личности, проявляющихся в его отношениях к другим людям (выходная диагностика).</a:t>
            </a:r>
            <a:br>
              <a:rPr lang="ru-RU" sz="2000" dirty="0" smtClean="0">
                <a:solidFill>
                  <a:srgbClr val="002060"/>
                </a:solidFill>
                <a:latin typeface="+mn-lt"/>
                <a:ea typeface="Times New Roman"/>
              </a:rPr>
            </a:br>
            <a:r>
              <a:rPr lang="ru-RU" sz="2000" b="1" dirty="0">
                <a:solidFill>
                  <a:srgbClr val="002060"/>
                </a:solidFill>
                <a:latin typeface="+mn-lt"/>
                <a:ea typeface="Times New Roman"/>
              </a:rPr>
              <a:t>3. Проба на внимание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+mn-lt"/>
                <a:ea typeface="Times New Roman"/>
              </a:rPr>
              <a:t>(П.Я. Гальперин, С.Л. </a:t>
            </a:r>
            <a:r>
              <a:rPr lang="ru-RU" sz="2000" b="1" dirty="0" err="1">
                <a:solidFill>
                  <a:srgbClr val="002060"/>
                </a:solidFill>
                <a:latin typeface="+mn-lt"/>
                <a:ea typeface="Times New Roman"/>
              </a:rPr>
              <a:t>Кабыльницкая</a:t>
            </a:r>
            <a:r>
              <a:rPr lang="ru-RU" sz="2000" b="1" dirty="0">
                <a:solidFill>
                  <a:srgbClr val="002060"/>
                </a:solidFill>
                <a:latin typeface="+mn-lt"/>
                <a:ea typeface="Times New Roman"/>
              </a:rPr>
              <a:t>)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</a:br>
            <a:r>
              <a:rPr lang="ru-RU" sz="2000" b="1" i="1" dirty="0">
                <a:solidFill>
                  <a:srgbClr val="002060"/>
                </a:solidFill>
                <a:latin typeface="+mn-lt"/>
                <a:ea typeface="Times New Roman"/>
              </a:rPr>
              <a:t>Цель</a:t>
            </a:r>
            <a:r>
              <a:rPr lang="ru-RU" sz="2000" b="1" dirty="0">
                <a:solidFill>
                  <a:srgbClr val="002060"/>
                </a:solidFill>
                <a:latin typeface="+mn-lt"/>
                <a:ea typeface="Times New Roman"/>
              </a:rPr>
              <a:t>: 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выявление уровня внимания и самоконтроля.</a:t>
            </a:r>
            <a:b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</a:br>
            <a:r>
              <a:rPr lang="ru-RU" sz="2000" dirty="0" smtClean="0">
                <a:solidFill>
                  <a:srgbClr val="002060"/>
                </a:solidFill>
                <a:latin typeface="+mn-lt"/>
                <a:ea typeface="Times New Roman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+mn-lt"/>
                <a:ea typeface="Times New Roman"/>
              </a:rPr>
            </a:br>
            <a:endParaRPr lang="ru-RU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04665"/>
            <a:ext cx="6417734" cy="720080"/>
          </a:xfrm>
        </p:spPr>
        <p:txBody>
          <a:bodyPr/>
          <a:lstStyle/>
          <a:p>
            <a:pPr indent="449580"/>
            <a:r>
              <a:rPr lang="ru-RU" b="1" dirty="0" err="1">
                <a:solidFill>
                  <a:srgbClr val="002060"/>
                </a:solidFill>
                <a:latin typeface="Times New Roman"/>
                <a:ea typeface="Times New Roman"/>
              </a:rPr>
              <a:t>Метапредметные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 УУД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3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052736"/>
            <a:ext cx="7772400" cy="5328592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>
                <a:solidFill>
                  <a:srgbClr val="002060"/>
                </a:solidFill>
              </a:rPr>
              <a:t>1. Методика “Ковёр”</a:t>
            </a: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i="1" dirty="0">
                <a:solidFill>
                  <a:srgbClr val="002060"/>
                </a:solidFill>
              </a:rPr>
              <a:t>Цель:</a:t>
            </a:r>
            <a:r>
              <a:rPr lang="ru-RU" sz="2000" dirty="0">
                <a:solidFill>
                  <a:srgbClr val="002060"/>
                </a:solidFill>
              </a:rPr>
              <a:t> изучение уровня </a:t>
            </a:r>
            <a:r>
              <a:rPr lang="ru-RU" sz="2000" dirty="0" err="1">
                <a:solidFill>
                  <a:srgbClr val="002060"/>
                </a:solidFill>
              </a:rPr>
              <a:t>сформированности</a:t>
            </a:r>
            <a:r>
              <a:rPr lang="ru-RU" sz="2000" dirty="0">
                <a:solidFill>
                  <a:srgbClr val="002060"/>
                </a:solidFill>
              </a:rPr>
              <a:t> навыков группового взаимодействия учащихся в ситуации предъявленной учебной задачи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2. Задание «Дорога к дому» </a:t>
            </a:r>
            <a:r>
              <a:rPr lang="ru-RU" sz="2000" b="1" i="1" dirty="0">
                <a:solidFill>
                  <a:srgbClr val="002060"/>
                </a:solidFill>
              </a:rPr>
              <a:t>(модифицированный вариант методики</a:t>
            </a: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b="1" i="1" dirty="0">
                <a:solidFill>
                  <a:srgbClr val="002060"/>
                </a:solidFill>
              </a:rPr>
              <a:t>«Архитектор-строитель»)</a:t>
            </a: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i="1" dirty="0">
                <a:solidFill>
                  <a:srgbClr val="002060"/>
                </a:solidFill>
              </a:rPr>
              <a:t>Цель: </a:t>
            </a:r>
            <a:r>
              <a:rPr lang="ru-RU" sz="2000" dirty="0">
                <a:solidFill>
                  <a:srgbClr val="002060"/>
                </a:solidFill>
              </a:rPr>
              <a:t>выявление уровня </a:t>
            </a:r>
            <a:r>
              <a:rPr lang="ru-RU" sz="2000" dirty="0" err="1">
                <a:solidFill>
                  <a:srgbClr val="002060"/>
                </a:solidFill>
              </a:rPr>
              <a:t>сформированности</a:t>
            </a:r>
            <a:r>
              <a:rPr lang="ru-RU" sz="2000" dirty="0">
                <a:solidFill>
                  <a:srgbClr val="002060"/>
                </a:solidFill>
              </a:rPr>
              <a:t> действия по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передаче информации и отображению предметного содержания и условий деятельности.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3. «Решение ситуаций»</a:t>
            </a:r>
            <a:r>
              <a:rPr lang="ru-RU" sz="2000" i="1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(адаптированный вариант проективной методики Рене Жиля).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i="1" dirty="0">
                <a:solidFill>
                  <a:srgbClr val="002060"/>
                </a:solidFill>
              </a:rPr>
              <a:t>Цель:</a:t>
            </a:r>
            <a:r>
              <a:rPr lang="ru-RU" sz="2000" dirty="0">
                <a:solidFill>
                  <a:srgbClr val="002060"/>
                </a:solidFill>
              </a:rPr>
              <a:t> выявление устойчивости агрессивного стиля поведения ребенка, типа реакции на фрустрацию (промежуточная диагностика).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76673"/>
            <a:ext cx="6417734" cy="792088"/>
          </a:xfrm>
        </p:spPr>
        <p:txBody>
          <a:bodyPr/>
          <a:lstStyle/>
          <a:p>
            <a:r>
              <a:rPr lang="ru-RU" b="1" i="1" dirty="0">
                <a:solidFill>
                  <a:srgbClr val="002060"/>
                </a:solidFill>
              </a:rPr>
              <a:t>Коммуникативные УУД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395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5544616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  <a:t>Проведение  педагогической  диагностики  и  ее  анализ  — </a:t>
            </a:r>
            <a:r>
              <a:rPr lang="ru-RU" sz="2000" dirty="0" smtClean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  <a:t>дело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  <a:t>,  безусловно,  достаточно  трудоемкое, но если учитель  задумывается о действительных  результатах своей педагогической  деятельности,  хочет  достичь  результатов,  </a:t>
            </a:r>
            <a:r>
              <a:rPr lang="ru-RU" sz="2000" dirty="0" err="1" smtClean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  <a:t>опре</a:t>
            </a:r>
            <a:r>
              <a:rPr lang="ru-RU" sz="2000" smtClean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  <a:t>-деленных 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  <a:t> в  новом  стандарте  начального  образования,  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  <a:t>педагоги-</a:t>
            </a:r>
            <a:r>
              <a:rPr lang="ru-RU" sz="2000" b="1" dirty="0" err="1" smtClean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  <a:t>ческая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  <a:t>диагностика оказывает помощь, которую трудно переоценить.  </a:t>
            </a:r>
            <a:br>
              <a:rPr lang="ru-RU" sz="2000" b="1" dirty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</a:br>
            <a:endParaRPr lang="ru-RU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04665"/>
            <a:ext cx="6417734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576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140968"/>
            <a:ext cx="7052320" cy="1524000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rgbClr val="002060"/>
                </a:solidFill>
              </a:rPr>
              <a:t>Педагогическая диагностика в профессиональной работе педагога выполняет две главные </a:t>
            </a:r>
            <a:r>
              <a:rPr lang="ru-RU" sz="2000" b="1" dirty="0">
                <a:solidFill>
                  <a:srgbClr val="002060"/>
                </a:solidFill>
              </a:rPr>
              <a:t>функции</a:t>
            </a:r>
            <a:r>
              <a:rPr lang="ru-RU" sz="2000" dirty="0">
                <a:solidFill>
                  <a:srgbClr val="002060"/>
                </a:solidFill>
              </a:rPr>
              <a:t>: 1) поставляет достоверную информацию учителю для принятия обоснованных педагогических решений и воздействий на объект; 2) выполняет роль канала обратной связи для получения сообщения о результатах этих воздействий, а в случае необходимости — подсказывает пути их коррекции.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2132856"/>
            <a:ext cx="6417734" cy="939801"/>
          </a:xfrm>
        </p:spPr>
        <p:txBody>
          <a:bodyPr>
            <a:noAutofit/>
          </a:bodyPr>
          <a:lstStyle/>
          <a:p>
            <a:pPr algn="l"/>
            <a:r>
              <a:rPr lang="ru-RU" b="1" dirty="0">
                <a:solidFill>
                  <a:srgbClr val="002060"/>
                </a:solidFill>
              </a:rPr>
              <a:t>Педагогическая диагностика </a:t>
            </a:r>
            <a:r>
              <a:rPr lang="ru-RU" dirty="0">
                <a:solidFill>
                  <a:srgbClr val="002060"/>
                </a:solidFill>
              </a:rPr>
              <a:t>– область деятельности учителя, </a:t>
            </a: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содержание которой входит целенаправленное изучение  особенностей и возможностей личности учащегося с целью оптимального решения педагогических </a:t>
            </a:r>
            <a:r>
              <a:rPr lang="ru-RU" dirty="0" smtClean="0">
                <a:solidFill>
                  <a:srgbClr val="002060"/>
                </a:solidFill>
              </a:rPr>
              <a:t>задач.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67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7772400" cy="1926712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8493" y="577912"/>
            <a:ext cx="6417734" cy="939801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Отличия педагогической и психологической диагностики.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702130"/>
              </p:ext>
            </p:extLst>
          </p:nvPr>
        </p:nvGraphicFramePr>
        <p:xfrm>
          <a:off x="1115616" y="1268760"/>
          <a:ext cx="6912768" cy="49493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4619"/>
                <a:gridCol w="893174"/>
                <a:gridCol w="1518396"/>
                <a:gridCol w="4196579"/>
              </a:tblGrid>
              <a:tr h="623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№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параметры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Педагогическая диагностика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Психологическая диагностика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</a:tr>
              <a:tr h="28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1.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Предмет изучения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личность учащегося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личность учащегося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</a:tr>
              <a:tr h="999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2.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Цель изучения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В оперативных целях, для решения задач обучения  и воспитания, для контроля за результатами педагогического воздействия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Выявления проблем, трудностей, отклонений в индивидуальном развитии для разработки рекомендаций по созданию оптимальных психологических условий для правильного, гармоничного развития личности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</a:tr>
              <a:tr h="856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3.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Уровень диагностики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Основные характеристики компонентов психического развития (основная характеристика внимания - концентрация)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Весь объём характеристик компонентов психического развития (объём, избирательность, устойчивость, концентрация, распределение, переключение внимания)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</a:tr>
              <a:tr h="428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4.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Методы и инструментарий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Метод наблюдения, несложные экспресс- методики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Психодиагностические методики, требующие специальной квалификации специалиста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</a:tr>
              <a:tr h="53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5.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Форма 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Мониторинг (целенаправленная программа слежения за динамикой развития учащихся)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Мониторинг (целенаправленная программа слежения за динамикой развития учащихся)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770" marR="5077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2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724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>
                <a:solidFill>
                  <a:srgbClr val="002060"/>
                </a:solidFill>
              </a:rPr>
              <a:t>В большей степени педагогическая диагностика направлена на оценку следующих </a:t>
            </a:r>
            <a:r>
              <a:rPr lang="ru-RU" sz="2000" dirty="0" err="1">
                <a:solidFill>
                  <a:srgbClr val="002060"/>
                </a:solidFill>
              </a:rPr>
              <a:t>метапредметных</a:t>
            </a:r>
            <a:r>
              <a:rPr lang="ru-RU" sz="2000" dirty="0">
                <a:solidFill>
                  <a:srgbClr val="002060"/>
                </a:solidFill>
              </a:rPr>
              <a:t> результатов освоения основной образовательной программы начального общего образования, отражающая положения стандарта 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- овладение способностью принимать и сохранять цели и задачи учебной деятельности; 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-поиск средств ее осуществления; 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 - освоение способов решения проблем творческого и поискового характера; 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 - умение планировать, контролировать и оценивать учебные действия в соответствии с поставленной задачей и условиями ее реализации; 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- определять наиболее эффективные способы достижения результата; 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- умение понимать причины успеха/неуспеха учебной деятельности; 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 - овладение логическими действиями сравнения, анализа, синтеза, обобщения, классификации по </a:t>
            </a:r>
            <a:r>
              <a:rPr lang="ru-RU" sz="2000" dirty="0" err="1">
                <a:solidFill>
                  <a:srgbClr val="002060"/>
                </a:solidFill>
              </a:rPr>
              <a:t>родо</a:t>
            </a:r>
            <a:r>
              <a:rPr lang="ru-RU" sz="2000" dirty="0">
                <a:solidFill>
                  <a:srgbClr val="002060"/>
                </a:solidFill>
              </a:rPr>
              <a:t>-видовым признакам, установления аналогий и причинно- следственных связей, построения рассуждений, отнесения к известным понятиям.</a:t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548680"/>
            <a:ext cx="6417734" cy="93980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20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800200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rgbClr val="002060"/>
                </a:solidFill>
              </a:rPr>
              <a:t>             Педагогическая диагностика, которую учитель обязан проводить трижды в течение каждого года обучения: в начале учебного года, по результатам I полугодия и в конце года — проверяет также умение школьника применять полученные знания в нестандартных ситуациях. 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71538" y="4188714"/>
          <a:ext cx="7408862" cy="401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                                                     Виды диагностики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489942"/>
              </p:ext>
            </p:extLst>
          </p:nvPr>
        </p:nvGraphicFramePr>
        <p:xfrm>
          <a:off x="1561941" y="3350133"/>
          <a:ext cx="6028055" cy="2055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7705"/>
                <a:gridCol w="4070350"/>
              </a:tblGrid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виды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задачи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Предварительная (вводная)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выявление исходного уровня, состояния детей для составления программы развития детей, плана работы.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промежуточная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оценка эффективности педагогических воздействий, своевременная коррекция программ развития, составление дальнейшего плана работы.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итоговая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выявление достигнутого уровня развития способностей, экстренная необходимая коррекция для детей выпускных групп, комплексная оценка педагогической деятельности.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62100" y="3378170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7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970992"/>
          </a:xfrm>
        </p:spPr>
        <p:txBody>
          <a:bodyPr>
            <a:normAutofit fontScale="90000"/>
          </a:bodyPr>
          <a:lstStyle/>
          <a:p>
            <a:pPr indent="449580" algn="l"/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 В зависимости от задач изучения, применяемые </a:t>
            </a:r>
            <a:r>
              <a:rPr lang="ru-RU" sz="2000" b="1" dirty="0">
                <a:solidFill>
                  <a:srgbClr val="002060"/>
                </a:solidFill>
                <a:latin typeface="+mn-lt"/>
                <a:ea typeface="Times New Roman"/>
              </a:rPr>
              <a:t>методы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+mn-lt"/>
                <a:ea typeface="Times New Roman"/>
              </a:rPr>
              <a:t>педагогической 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диагностики подразделяются : </a:t>
            </a:r>
            <a:b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</a:b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1. </a:t>
            </a:r>
            <a:r>
              <a:rPr lang="ru-RU" sz="2000" b="1" dirty="0" err="1">
                <a:solidFill>
                  <a:srgbClr val="002060"/>
                </a:solidFill>
                <a:latin typeface="+mn-lt"/>
                <a:ea typeface="Times New Roman"/>
              </a:rPr>
              <a:t>Неэкспериментальные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 (служат для выявления наличия или отсутствия какой-нибудь психологической особенности): анкетирование, анализ продуктов деятельности, наблюдение, беседа.</a:t>
            </a:r>
            <a:b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</a:b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2. </a:t>
            </a:r>
            <a:r>
              <a:rPr lang="ru-RU" sz="2000" b="1" dirty="0">
                <a:solidFill>
                  <a:srgbClr val="002060"/>
                </a:solidFill>
                <a:latin typeface="+mn-lt"/>
                <a:ea typeface="Times New Roman"/>
              </a:rPr>
              <a:t>Диагностические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 (для количественного измерения) : </a:t>
            </a:r>
            <a:r>
              <a:rPr lang="ru-RU" sz="2000" dirty="0" err="1">
                <a:solidFill>
                  <a:srgbClr val="002060"/>
                </a:solidFill>
                <a:latin typeface="+mn-lt"/>
                <a:ea typeface="Times New Roman"/>
              </a:rPr>
              <a:t>шкалирование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, тестирование (тесты общих умственных способностей, умственного развития; тесты специальных способностей в различных областях деятельности; тесты </a:t>
            </a:r>
            <a:r>
              <a:rPr lang="ru-RU" sz="2000" dirty="0" err="1">
                <a:solidFill>
                  <a:srgbClr val="002060"/>
                </a:solidFill>
                <a:latin typeface="+mn-lt"/>
                <a:ea typeface="Times New Roman"/>
              </a:rPr>
              <a:t>обученности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, успеваемости, академических достижений; тесты для определения отдельных качеств личности (памяти, мышления, характера и др.); тесты для определения уровня воспитанности, (</a:t>
            </a:r>
            <a:r>
              <a:rPr lang="ru-RU" sz="2000" dirty="0" err="1">
                <a:solidFill>
                  <a:srgbClr val="002060"/>
                </a:solidFill>
                <a:latin typeface="+mn-lt"/>
                <a:ea typeface="Times New Roman"/>
              </a:rPr>
              <a:t>сформированности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 общечеловеческих, нравственных, социальных и других качеств).).</a:t>
            </a:r>
            <a:b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</a:b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3. </a:t>
            </a:r>
            <a:r>
              <a:rPr lang="ru-RU" sz="2000" b="1" dirty="0">
                <a:solidFill>
                  <a:srgbClr val="002060"/>
                </a:solidFill>
                <a:latin typeface="+mn-lt"/>
                <a:ea typeface="Times New Roman"/>
              </a:rPr>
              <a:t>Экспериментальные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 (для объяснения психических явлений) Этот метод применяется, в основном, в научной работе в области педагогики. Также он может использоваться в повседневной деятельности преподавателя для проверки эффективности новых и оптимизации хорошо зарекомендовавших себя приемов работы.</a:t>
            </a:r>
            <a:b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</a:b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4. </a:t>
            </a:r>
            <a:r>
              <a:rPr lang="ru-RU" sz="2000" b="1" dirty="0">
                <a:solidFill>
                  <a:srgbClr val="002060"/>
                </a:solidFill>
                <a:latin typeface="+mn-lt"/>
                <a:ea typeface="Times New Roman"/>
              </a:rPr>
              <a:t>Формирующие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 (для выявления возможностей развития): анализ, программирование, сообщение результатов.</a:t>
            </a:r>
            <a:b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</a:br>
            <a:endParaRPr lang="ru-RU" sz="20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750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5904656"/>
          </a:xfrm>
        </p:spPr>
        <p:txBody>
          <a:bodyPr>
            <a:normAutofit/>
          </a:bodyPr>
          <a:lstStyle/>
          <a:p>
            <a:pPr indent="95250" algn="l"/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Федеральный государственный образовательный стандарт начального общего образования  в качестве нового образовательного результата предлагает совокупность </a:t>
            </a:r>
            <a:r>
              <a:rPr lang="ru-RU" sz="2000" dirty="0" smtClean="0">
                <a:solidFill>
                  <a:srgbClr val="002060"/>
                </a:solidFill>
                <a:latin typeface="+mn-lt"/>
                <a:ea typeface="Times New Roman"/>
              </a:rPr>
              <a:t>основных 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образовательных результатов </a:t>
            </a:r>
            <a:r>
              <a:rPr lang="ru-RU" sz="2000" dirty="0" smtClean="0">
                <a:solidFill>
                  <a:srgbClr val="002060"/>
                </a:solidFill>
                <a:latin typeface="+mn-lt"/>
                <a:ea typeface="Times New Roman"/>
              </a:rPr>
              <a:t>личностных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+mn-lt"/>
                <a:ea typeface="Times New Roman"/>
              </a:rPr>
              <a:t>метапредметных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 (универсальных учебных действий: познавательных, регулятивных, коммуникативных) и предметных результатов освоения основной образовательной программы. Необходимость измерения </a:t>
            </a:r>
            <a:r>
              <a:rPr lang="ru-RU" sz="2000" dirty="0" err="1">
                <a:solidFill>
                  <a:srgbClr val="002060"/>
                </a:solidFill>
                <a:latin typeface="+mn-lt"/>
                <a:ea typeface="Times New Roman"/>
              </a:rPr>
              <a:t>метапредметных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 компетенций и личностных качеств требует изучения и разработки диагностики результатов образовательного процесса.</a:t>
            </a:r>
            <a:b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</a:br>
            <a:endParaRPr lang="ru-RU" sz="20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458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970992"/>
          </a:xfrm>
        </p:spPr>
        <p:txBody>
          <a:bodyPr>
            <a:norm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Рассмотрим вариативные методики определения  уровня развития выпускника по различным критериям. Для проведения диагностики </a:t>
            </a:r>
            <a:r>
              <a:rPr lang="ru-RU" sz="2000" dirty="0" smtClean="0">
                <a:solidFill>
                  <a:srgbClr val="002060"/>
                </a:solidFill>
                <a:latin typeface="+mn-lt"/>
                <a:ea typeface="Times New Roman"/>
              </a:rPr>
              <a:t>педагог 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выбирает одну-две методики по каждому критерию. </a:t>
            </a:r>
            <a:r>
              <a:rPr lang="ru-RU" sz="2000" b="1" i="1" dirty="0">
                <a:solidFill>
                  <a:srgbClr val="002060"/>
                </a:solidFill>
                <a:latin typeface="+mn-lt"/>
                <a:ea typeface="Times New Roman"/>
              </a:rPr>
              <a:t>Предпочтительна</a:t>
            </a:r>
            <a: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  <a:t> фронтальная форма проведения диагностики как один из этапов урока или организация педагогического наблюдения за особенностями личностного развития учащихся в течение 1-2 недель.</a:t>
            </a:r>
            <a:br>
              <a:rPr lang="ru-RU" sz="2000" dirty="0">
                <a:solidFill>
                  <a:srgbClr val="002060"/>
                </a:solidFill>
                <a:latin typeface="+mn-lt"/>
                <a:ea typeface="Times New Roman"/>
              </a:rPr>
            </a:br>
            <a:endParaRPr lang="ru-RU" sz="20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135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908720"/>
            <a:ext cx="7772400" cy="5472608"/>
          </a:xfrm>
        </p:spPr>
        <p:txBody>
          <a:bodyPr>
            <a:normAutofit/>
          </a:bodyPr>
          <a:lstStyle/>
          <a:p>
            <a:pPr algn="l">
              <a:spcBef>
                <a:spcPts val="150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- </a:t>
            </a:r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Карта наблюдений за особенностями личностного развития ребенка</a:t>
            </a:r>
            <a:br>
              <a:rPr lang="ru-RU" sz="2000" b="1" dirty="0" smtClean="0">
                <a:solidFill>
                  <a:srgbClr val="002060"/>
                </a:solidFill>
                <a:ea typeface="Times New Roman"/>
              </a:rPr>
            </a:br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- Методика «Кто Я?»</a:t>
            </a:r>
            <a:r>
              <a:rPr lang="ru-RU" sz="2000" dirty="0" smtClean="0">
                <a:solidFill>
                  <a:srgbClr val="002060"/>
                </a:solidFill>
                <a:ea typeface="Times New Roman"/>
              </a:rPr>
              <a:t/>
            </a:r>
            <a:br>
              <a:rPr lang="ru-RU" sz="2000" dirty="0" smtClean="0">
                <a:solidFill>
                  <a:srgbClr val="002060"/>
                </a:solidFill>
                <a:ea typeface="Times New Roman"/>
              </a:rPr>
            </a:br>
            <a:r>
              <a:rPr lang="ru-RU" sz="2000" i="1" dirty="0" smtClean="0">
                <a:solidFill>
                  <a:srgbClr val="002060"/>
                </a:solidFill>
                <a:ea typeface="Times New Roman"/>
              </a:rPr>
              <a:t>(модификация методики М. Куна)</a:t>
            </a:r>
            <a:r>
              <a:rPr lang="ru-RU" sz="2000" dirty="0" smtClean="0">
                <a:solidFill>
                  <a:srgbClr val="002060"/>
                </a:solidFill>
                <a:ea typeface="Times New Roman"/>
              </a:rPr>
              <a:t/>
            </a:r>
            <a:br>
              <a:rPr lang="ru-RU" sz="2000" dirty="0" smtClean="0">
                <a:solidFill>
                  <a:srgbClr val="002060"/>
                </a:solidFill>
                <a:ea typeface="Times New Roman"/>
              </a:rPr>
            </a:br>
            <a:r>
              <a:rPr lang="ru-RU" sz="2000" i="1" dirty="0" smtClean="0">
                <a:solidFill>
                  <a:srgbClr val="002060"/>
                </a:solidFill>
                <a:ea typeface="Times New Roman"/>
              </a:rPr>
              <a:t>Цель: </a:t>
            </a:r>
            <a:r>
              <a:rPr lang="ru-RU" sz="2000" dirty="0" smtClean="0">
                <a:solidFill>
                  <a:srgbClr val="002060"/>
                </a:solidFill>
                <a:ea typeface="Times New Roman"/>
              </a:rPr>
              <a:t>выявление </a:t>
            </a:r>
            <a:r>
              <a:rPr lang="ru-RU" sz="2000" dirty="0" err="1" smtClean="0">
                <a:solidFill>
                  <a:srgbClr val="002060"/>
                </a:solidFill>
                <a:ea typeface="Times New Roman"/>
              </a:rPr>
              <a:t>сформированности</a:t>
            </a:r>
            <a:r>
              <a:rPr lang="ru-RU" sz="2000" dirty="0" smtClean="0">
                <a:solidFill>
                  <a:srgbClr val="002060"/>
                </a:solidFill>
                <a:ea typeface="Times New Roman"/>
              </a:rPr>
              <a:t> Я-концепции и </a:t>
            </a:r>
            <a:r>
              <a:rPr lang="ru-RU" sz="2000" dirty="0" err="1" smtClean="0">
                <a:solidFill>
                  <a:srgbClr val="002060"/>
                </a:solidFill>
                <a:ea typeface="Times New Roman"/>
              </a:rPr>
              <a:t>самоотношения</a:t>
            </a:r>
            <a:r>
              <a:rPr lang="ru-RU" sz="2000" dirty="0" smtClean="0">
                <a:solidFill>
                  <a:srgbClr val="002060"/>
                </a:solidFill>
                <a:ea typeface="Times New Roman"/>
              </a:rPr>
              <a:t>.</a:t>
            </a:r>
            <a:br>
              <a:rPr lang="ru-RU" sz="2000" dirty="0" smtClean="0">
                <a:solidFill>
                  <a:srgbClr val="002060"/>
                </a:solidFill>
                <a:ea typeface="Times New Roman"/>
              </a:rPr>
            </a:br>
            <a:r>
              <a:rPr lang="ru-RU" sz="2000" dirty="0" smtClean="0">
                <a:solidFill>
                  <a:srgbClr val="002060"/>
                </a:solidFill>
                <a:ea typeface="Times New Roman"/>
              </a:rPr>
              <a:t>- </a:t>
            </a:r>
            <a:r>
              <a:rPr lang="ru-RU" sz="2000" b="1" dirty="0" smtClean="0">
                <a:solidFill>
                  <a:srgbClr val="002060"/>
                </a:solidFill>
              </a:rPr>
              <a:t>Методика «Какой Я?»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(модификация методики </a:t>
            </a:r>
            <a:r>
              <a:rPr lang="ru-RU" sz="2000" b="1" dirty="0" err="1" smtClean="0">
                <a:solidFill>
                  <a:srgbClr val="002060"/>
                </a:solidFill>
              </a:rPr>
              <a:t>О.С.Богдановой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i="1" dirty="0" smtClean="0">
                <a:solidFill>
                  <a:srgbClr val="002060"/>
                </a:solidFill>
              </a:rPr>
              <a:t>Цель:</a:t>
            </a:r>
            <a:r>
              <a:rPr lang="ru-RU" sz="2000" dirty="0" smtClean="0">
                <a:solidFill>
                  <a:srgbClr val="002060"/>
                </a:solidFill>
              </a:rPr>
              <a:t> выявление уровня осознанности нравственных категорий и адекватности оценки наличия у себя нравственных качеств (промежуточная диагностика).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- </a:t>
            </a:r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Методика </a:t>
            </a: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«Ты гражданином быть обязан»</a:t>
            </a:r>
            <a:r>
              <a:rPr lang="ru-RU" sz="2000" dirty="0">
                <a:solidFill>
                  <a:srgbClr val="002060"/>
                </a:solidFill>
                <a:ea typeface="Times New Roman"/>
              </a:rPr>
              <a:t/>
            </a:r>
            <a:br>
              <a:rPr lang="ru-RU" sz="2000" dirty="0">
                <a:solidFill>
                  <a:srgbClr val="002060"/>
                </a:solidFill>
                <a:ea typeface="Times New Roman"/>
              </a:rPr>
            </a:br>
            <a:r>
              <a:rPr lang="ru-RU" sz="2000" i="1" dirty="0">
                <a:solidFill>
                  <a:srgbClr val="002060"/>
                </a:solidFill>
                <a:ea typeface="Times New Roman"/>
              </a:rPr>
              <a:t>Цель:</a:t>
            </a:r>
            <a:r>
              <a:rPr lang="ru-RU" sz="2000" dirty="0">
                <a:solidFill>
                  <a:srgbClr val="002060"/>
                </a:solidFill>
                <a:ea typeface="Times New Roman"/>
              </a:rPr>
              <a:t> выявить представления воспитанников о качествах человека, ха­рактеризующих его гражданскую сферу.</a:t>
            </a:r>
            <a:br>
              <a:rPr lang="ru-RU" sz="2000" dirty="0">
                <a:solidFill>
                  <a:srgbClr val="002060"/>
                </a:solidFill>
                <a:ea typeface="Times New Roman"/>
              </a:rPr>
            </a:br>
            <a:r>
              <a:rPr lang="ru-RU" sz="1800" dirty="0" smtClean="0">
                <a:solidFill>
                  <a:srgbClr val="002060"/>
                </a:solidFill>
              </a:rPr>
              <a:t/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76673"/>
            <a:ext cx="6417734" cy="72008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Личностные УУД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1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156</TotalTime>
  <Words>467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Изучение методов педагогической диагностики в соответствии с новым ФГОС</vt:lpstr>
      <vt:lpstr>Педагогическая диагностика в профессиональной работе педагога выполняет две главные функции: 1) поставляет достоверную информацию учителю для принятия обоснованных педагогических решений и воздействий на объект; 2) выполняет роль канала обратной связи для получения сообщения о результатах этих воздействий, а в случае необходимости — подсказывает пути их коррекции.</vt:lpstr>
      <vt:lpstr>Презентация PowerPoint</vt:lpstr>
      <vt:lpstr>В большей степени педагогическая диагностика направлена на оценку следующих метапредметных результатов освоения основной образовательной программы начального общего образования, отражающая положения стандарта : - овладение способностью принимать и сохранять цели и задачи учебной деятельности;  -поиск средств ее осуществления;   - освоение способов решения проблем творческого и поискового характера;   - умение планировать, контролировать и оценивать учебные действия в соответствии с поставленной задачей и условиями ее реализации;  - определять наиболее эффективные способы достижения результата;  - умение понимать причины успеха/неуспеха учебной деятельности;   - овладение логическими действиями сравнения, анализа, синтеза, обобщения, классификации по родо-видовым признакам, установления аналогий и причинно- следственных связей, построения рассуждений, отнесения к известным понятиям. </vt:lpstr>
      <vt:lpstr>             Педагогическая диагностика, которую учитель обязан проводить трижды в течение каждого года обучения: в начале учебного года, по результатам I полугодия и в конце года — проверяет также умение школьника применять полученные знания в нестандартных ситуациях.  </vt:lpstr>
      <vt:lpstr> В зависимости от задач изучения, применяемые методы педагогической диагностики подразделяются :  1. Неэкспериментальные (служат для выявления наличия или отсутствия какой-нибудь психологической особенности): анкетирование, анализ продуктов деятельности, наблюдение, беседа. 2. Диагностические (для количественного измерения) : шкалирование, тестирование (тесты общих умственных способностей, умственного развития; тесты специальных способностей в различных областях деятельности; тесты обученности, успеваемости, академических достижений; тесты для определения отдельных качеств личности (памяти, мышления, характера и др.); тесты для определения уровня воспитанности, (сформированности общечеловеческих, нравственных, социальных и других качеств).). 3. Экспериментальные (для объяснения психических явлений) Этот метод применяется, в основном, в научной работе в области педагогики. Также он может использоваться в повседневной деятельности преподавателя для проверки эффективности новых и оптимизации хорошо зарекомендовавших себя приемов работы. 4. Формирующие (для выявления возможностей развития): анализ, программирование, сообщение результатов. </vt:lpstr>
      <vt:lpstr>Федеральный государственный образовательный стандарт начального общего образования  в качестве нового образовательного результата предлагает совокупность основных образовательных результатов личностных, метапредметных (универсальных учебных действий: познавательных, регулятивных, коммуникативных) и предметных результатов освоения основной образовательной программы. Необходимость измерения метапредметных компетенций и личностных качеств требует изучения и разработки диагностики результатов образовательного процесса. </vt:lpstr>
      <vt:lpstr>Рассмотрим вариативные методики определения  уровня развития выпускника по различным критериям. Для проведения диагностики педагог выбирает одну-две методики по каждому критерию. Предпочтительна фронтальная форма проведения диагностики как один из этапов урока или организация педагогического наблюдения за особенностями личностного развития учащихся в течение 1-2 недель. </vt:lpstr>
      <vt:lpstr>- Карта наблюдений за особенностями личностного развития ребенка - Методика «Кто Я?» (модификация методики М. Куна) Цель: выявление сформированности Я-концепции и самоотношения. - Методика «Какой Я?» (модификация методики О.С.Богдановой) Цель: выявление уровня осознанности нравственных категорий и адекватности оценки наличия у себя нравственных качеств (промежуточная диагностика). - Методика «Ты гражданином быть обязан» Цель: выявить представления воспитанников о качествах человека, ха­рактеризующих его гражданскую сферу.   </vt:lpstr>
      <vt:lpstr>1. Методика «Как поступить?» Цель: выявление отношения ребенка к нравственным категориям «честность», «принципиальность», в ситуациях, связанных с нарушением моральных норм (выходная диагностика). 2.  «Анкетирование учащихся» (сост.Н.Ю. Яшина) Цель: выявление уровня развития у ребенка качеств личности, проявляющихся в его отношениях к другим людям (выходная диагностика). 3. Проба на внимание (П.Я. Гальперин, С.Л. Кабыльницкая) Цель: выявление уровня внимания и самоконтроля.  </vt:lpstr>
      <vt:lpstr>1. Методика “Ковёр” Цель: изучение уровня сформированности навыков группового взаимодействия учащихся в ситуации предъявленной учебной задачи. 2. Задание «Дорога к дому» (модифицированный вариант методики «Архитектор-строитель») Цель: выявление уровня сформированности действия по передаче информации и отображению предметного содержания и условий деятельности. 3. «Решение ситуаций» (адаптированный вариант проективной методики Рене Жиля). Цель: выявление устойчивости агрессивного стиля поведения ребенка, типа реакции на фрустрацию (промежуточная диагностика).  </vt:lpstr>
      <vt:lpstr>Проведение  педагогической  диагностики  и  ее  анализ  — дело,  безусловно,  достаточно  трудоемкое, но если учитель  задумывается о действительных  результатах своей педагогической  деятельности,  хочет  достичь  результатов,  опре-деленных  в  новом  стандарте  начального  образования,  педагоги-ческая диагностика оказывает помощь, которую трудно переоценить.   </vt:lpstr>
    </vt:vector>
  </TitlesOfParts>
  <Company>DNS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Ниловы</dc:creator>
  <cp:lastModifiedBy>Ниловы</cp:lastModifiedBy>
  <cp:revision>10</cp:revision>
  <dcterms:created xsi:type="dcterms:W3CDTF">2014-03-29T23:35:22Z</dcterms:created>
  <dcterms:modified xsi:type="dcterms:W3CDTF">2014-03-30T02:12:11Z</dcterms:modified>
</cp:coreProperties>
</file>