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99" r:id="rId2"/>
    <p:sldId id="256" r:id="rId3"/>
    <p:sldId id="301" r:id="rId4"/>
    <p:sldId id="302" r:id="rId5"/>
    <p:sldId id="257" r:id="rId6"/>
    <p:sldId id="310" r:id="rId7"/>
    <p:sldId id="260" r:id="rId8"/>
    <p:sldId id="259" r:id="rId9"/>
    <p:sldId id="258" r:id="rId10"/>
    <p:sldId id="312" r:id="rId11"/>
    <p:sldId id="261" r:id="rId12"/>
    <p:sldId id="280" r:id="rId13"/>
    <p:sldId id="29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0" autoAdjust="0"/>
    <p:restoredTop sz="94660"/>
  </p:normalViewPr>
  <p:slideViewPr>
    <p:cSldViewPr>
      <p:cViewPr varScale="1">
        <p:scale>
          <a:sx n="65" d="100"/>
          <a:sy n="65" d="100"/>
        </p:scale>
        <p:origin x="-4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EE3C93-D2C5-4A2D-95D6-6393C62E2057}" type="datetimeFigureOut">
              <a:rPr lang="ru-RU" smtClean="0"/>
              <a:pPr/>
              <a:t>14.08.2014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415BD6-DF81-45F1-8DB5-5DB6C38B4A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анимации и картинки\анИМАЦИИ ВСЕ\анимашки\шаблоны\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0"/>
            <a:ext cx="692948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Шиянова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Ольга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атольевна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428868"/>
            <a:ext cx="557216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Дата рождения :5 ноября 1961г.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Знак зодиака: скорпион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Место работы: учитель МКОУ СОШ №9 в коррекционном классе.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Любимое увлечение: воспитание детей.</a:t>
            </a:r>
            <a:endParaRPr lang="ru-RU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C:\Documents and Settings\Оля\Рабочий стол\я\SAM_0517.JPG"/>
          <p:cNvPicPr>
            <a:picLocks noChangeAspect="1" noChangeArrowheads="1"/>
          </p:cNvPicPr>
          <p:nvPr/>
        </p:nvPicPr>
        <p:blipFill>
          <a:blip r:embed="rId3" cstate="print"/>
          <a:srcRect b="10163"/>
          <a:stretch>
            <a:fillRect/>
          </a:stretch>
        </p:blipFill>
        <p:spPr bwMode="auto">
          <a:xfrm>
            <a:off x="6143636" y="642918"/>
            <a:ext cx="2857520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H:\анимации и картинки\анИМАЦИИ ВСЕ\анимашки\шаблоны\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1643050"/>
            <a:ext cx="778674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latin typeface="Monotype Corsiva" pitchFamily="66" charset="0"/>
              </a:rPr>
              <a:t>«Урок- первая искра, зажигающая факел любознательности».</a:t>
            </a:r>
          </a:p>
          <a:p>
            <a:pPr algn="ctr"/>
            <a:r>
              <a:rPr lang="ru-RU" sz="4000" b="1" cap="none" spc="0" dirty="0" smtClean="0">
                <a:ln w="11430"/>
                <a:solidFill>
                  <a:srgbClr val="002060"/>
                </a:solidFill>
                <a:latin typeface="Monotype Corsiva" pitchFamily="66" charset="0"/>
              </a:rPr>
              <a:t>В.А.Сухомлинского</a:t>
            </a:r>
            <a:endParaRPr lang="ru-RU" sz="4000" b="1" cap="none" spc="0" dirty="0">
              <a:ln w="11430"/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6867" name="Picture 3" descr="F:\фото\SAM_0477.JPG"/>
          <p:cNvPicPr>
            <a:picLocks noChangeAspect="1" noChangeArrowheads="1"/>
          </p:cNvPicPr>
          <p:nvPr/>
        </p:nvPicPr>
        <p:blipFill>
          <a:blip r:embed="rId3" cstate="print"/>
          <a:srcRect b="13034"/>
          <a:stretch>
            <a:fillRect/>
          </a:stretch>
        </p:blipFill>
        <p:spPr bwMode="auto">
          <a:xfrm>
            <a:off x="5357818" y="3500438"/>
            <a:ext cx="342902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-315416"/>
            <a:ext cx="8686800" cy="360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500298" y="2571744"/>
            <a:ext cx="307183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Игровая деятельность позволяет: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stCxn id="6" idx="0"/>
          </p:cNvCxnSpPr>
          <p:nvPr/>
        </p:nvCxnSpPr>
        <p:spPr>
          <a:xfrm rot="16200000" flipV="1">
            <a:off x="3482571" y="2018100"/>
            <a:ext cx="1071570" cy="357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4"/>
          </p:cNvCxnSpPr>
          <p:nvPr/>
        </p:nvCxnSpPr>
        <p:spPr>
          <a:xfrm rot="5400000">
            <a:off x="3339695" y="5089936"/>
            <a:ext cx="1357324" cy="357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5"/>
          </p:cNvCxnSpPr>
          <p:nvPr/>
        </p:nvCxnSpPr>
        <p:spPr>
          <a:xfrm rot="16200000" flipH="1">
            <a:off x="5389793" y="3889603"/>
            <a:ext cx="914950" cy="144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3"/>
          </p:cNvCxnSpPr>
          <p:nvPr/>
        </p:nvCxnSpPr>
        <p:spPr>
          <a:xfrm rot="5400000">
            <a:off x="1803406" y="4139636"/>
            <a:ext cx="1129264" cy="1164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7"/>
          </p:cNvCxnSpPr>
          <p:nvPr/>
        </p:nvCxnSpPr>
        <p:spPr>
          <a:xfrm rot="5400000" flipH="1" flipV="1">
            <a:off x="5175479" y="1732719"/>
            <a:ext cx="1057826" cy="1164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6" idx="1"/>
          </p:cNvCxnSpPr>
          <p:nvPr/>
        </p:nvCxnSpPr>
        <p:spPr>
          <a:xfrm rot="16200000" flipV="1">
            <a:off x="1946282" y="1839876"/>
            <a:ext cx="629198" cy="13785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Волна 37"/>
          <p:cNvSpPr/>
          <p:nvPr/>
        </p:nvSpPr>
        <p:spPr>
          <a:xfrm>
            <a:off x="6429388" y="1071546"/>
            <a:ext cx="2286016" cy="1500198"/>
          </a:xfrm>
          <a:prstGeom prst="wave">
            <a:avLst>
              <a:gd name="adj1" fmla="val 12500"/>
              <a:gd name="adj2" fmla="val 4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Организовать учение без принуждения, основанное на подлинном интересе, на достижении успеха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0" name="Волна 39"/>
          <p:cNvSpPr/>
          <p:nvPr/>
        </p:nvSpPr>
        <p:spPr>
          <a:xfrm>
            <a:off x="3357554" y="5357802"/>
            <a:ext cx="2286016" cy="15001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Развивать интеллектуальные и творческие способности учащихся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1" name="Волна 40"/>
          <p:cNvSpPr/>
          <p:nvPr/>
        </p:nvSpPr>
        <p:spPr>
          <a:xfrm>
            <a:off x="6572264" y="4929198"/>
            <a:ext cx="2286016" cy="15001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Формировать коммуникативные качества личности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2" name="Волна 41"/>
          <p:cNvSpPr/>
          <p:nvPr/>
        </p:nvSpPr>
        <p:spPr>
          <a:xfrm>
            <a:off x="0" y="5072074"/>
            <a:ext cx="2286016" cy="15001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Развивать всесторонний интерес к предметам. знаниям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3" name="Волна 42"/>
          <p:cNvSpPr/>
          <p:nvPr/>
        </p:nvSpPr>
        <p:spPr>
          <a:xfrm>
            <a:off x="3286116" y="357166"/>
            <a:ext cx="2286016" cy="15001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Помочь ребёнку в познании и самоутверждении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4" name="Волна 43"/>
          <p:cNvSpPr/>
          <p:nvPr/>
        </p:nvSpPr>
        <p:spPr>
          <a:xfrm>
            <a:off x="0" y="1142984"/>
            <a:ext cx="2286016" cy="1500198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«Учить «учиться»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 animBg="1"/>
      <p:bldP spid="40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Monotype Corsiva" pitchFamily="66" charset="0"/>
              </a:rPr>
              <a:t>Развитие  творческих  способностей на  уроках  математики</a:t>
            </a:r>
            <a:endParaRPr lang="ru-RU" b="1" dirty="0">
              <a:solidFill>
                <a:srgbClr val="000099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Тут затеи и задачи,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игры, шутки-всё для вас!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Пожелаем всем удачи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 работу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 добрый </a:t>
            </a:r>
            <a:r>
              <a:rPr lang="ru-RU" sz="3600" b="1" dirty="0" smtClean="0">
                <a:solidFill>
                  <a:srgbClr val="FF0000"/>
                </a:solidFill>
              </a:rPr>
              <a:t>час!»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Виктор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285860"/>
            <a:ext cx="3786182" cy="30718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2" descr="C:\Users\Виктор\Desktop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00438"/>
            <a:ext cx="307183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G:\фото\SAM_05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4810" y="3000372"/>
            <a:ext cx="57150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 descr="C:\Users\Виктор\Desktop\Рису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85413">
            <a:off x="4365906" y="1284114"/>
            <a:ext cx="3929058" cy="46434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071934" y="3500438"/>
            <a:ext cx="5000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1214422"/>
            <a:ext cx="5715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1071546"/>
            <a:ext cx="1143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1500174"/>
            <a:ext cx="7858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43834" y="2967335"/>
            <a:ext cx="12858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0"/>
            <a:ext cx="76438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ПАЛЬЧИКОВАЯ ГИМНАСТИКА</a:t>
            </a:r>
            <a:r>
              <a:rPr lang="ru-RU" sz="5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!</a:t>
            </a:r>
            <a:endParaRPr lang="ru-RU" sz="5400" b="1" cap="none" spc="0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5786" y="1142984"/>
            <a:ext cx="4500594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Руки вытянем вперёд, </a:t>
            </a:r>
          </a:p>
          <a:p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А потом свои ладошки</a:t>
            </a:r>
          </a:p>
          <a:p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Развернём наоборот</a:t>
            </a:r>
          </a:p>
          <a:p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И похлопаем немножко.</a:t>
            </a:r>
          </a:p>
          <a:p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А теперь одну ладошку </a:t>
            </a:r>
          </a:p>
          <a:p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Развернём наоборот</a:t>
            </a:r>
          </a:p>
          <a:p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И похлопаем немножко-</a:t>
            </a:r>
          </a:p>
          <a:p>
            <a:r>
              <a:rPr lang="ru-RU" sz="3600" dirty="0" smtClean="0">
                <a:solidFill>
                  <a:srgbClr val="660033"/>
                </a:solidFill>
                <a:latin typeface="Monotype Corsiva" pitchFamily="66" charset="0"/>
              </a:rPr>
              <a:t>Пусть другая отдохнёт.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20" y="4077072"/>
            <a:ext cx="8458200" cy="1510407"/>
          </a:xfrm>
        </p:spPr>
        <p:txBody>
          <a:bodyPr>
            <a:normAutofit/>
          </a:bodyPr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ltGray">
          <a:xfrm>
            <a:off x="1142976" y="1000108"/>
            <a:ext cx="6000792" cy="535785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Обобщение опыта работы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« Развитие познавательной активности и творческих способностей учащихся в коррекционном классе».</a:t>
            </a:r>
            <a:r>
              <a:rPr lang="ru-RU" sz="3600" b="1" dirty="0" smtClean="0">
                <a:latin typeface="Monotype Corsiva" pitchFamily="66" charset="0"/>
              </a:rPr>
              <a:t/>
            </a:r>
            <a:br>
              <a:rPr lang="ru-RU" sz="3600" b="1" dirty="0" smtClean="0">
                <a:latin typeface="Monotype Corsiva" pitchFamily="66" charset="0"/>
              </a:rPr>
            </a:br>
            <a:endParaRPr lang="ru-RU" sz="36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9418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3074" name="Picture 2" descr="F:\анимации и картинки\анИМАЦИИ ВСЕ\анимашки\книги\006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-28059" y="-243408"/>
            <a:ext cx="1728192" cy="21064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анимации и картинки\анИМАЦИИ ВСЕ\анимашки\герои мульт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2016224" cy="30649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Интернет - фестиваль "Учитель - педагог - мастер" Окунева Наталья Фёдоровна</a:t>
            </a:r>
          </a:p>
        </p:txBody>
      </p:sp>
      <p:pic>
        <p:nvPicPr>
          <p:cNvPr id="10245" name="i-main-pic" descr="Картинка 195 из 122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10"/>
          <p:cNvSpPr>
            <a:spLocks noChangeArrowheads="1"/>
          </p:cNvSpPr>
          <p:nvPr/>
        </p:nvSpPr>
        <p:spPr bwMode="auto">
          <a:xfrm>
            <a:off x="1714500" y="1143000"/>
            <a:ext cx="6143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228600" algn="l"/>
              </a:tabLst>
            </a:pP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Мое жизненное кредо:</a:t>
            </a: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Если работать – то хорошо!</a:t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Если быть честной – то до конца!</a:t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Если принципиальной – то в меру!</a:t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Если шутить – то к месту!</a:t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Если быть тактичной – то всегда!</a:t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Если отношение к людям – то такое, </a:t>
            </a:r>
            <a:b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0000FF"/>
                </a:solidFill>
                <a:latin typeface="Monotype Corsiva" pitchFamily="66" charset="0"/>
                <a:cs typeface="Times New Roman" pitchFamily="18" charset="0"/>
              </a:rPr>
              <a:t>которого хотелось бы к себе!</a:t>
            </a:r>
            <a:endParaRPr lang="ru-RU" sz="3200" b="1" dirty="0">
              <a:solidFill>
                <a:srgbClr val="0000FF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1267" name="Picture 2" descr="D:\анимации и картинки\8marta_1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1857375" y="1643063"/>
            <a:ext cx="5715000" cy="33575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1571625" y="1428750"/>
            <a:ext cx="635793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tabLst>
                <a:tab pos="914400" algn="l"/>
              </a:tabLst>
            </a:pPr>
            <a:r>
              <a:rPr lang="ru-RU" sz="2800" b="1" dirty="0">
                <a:solidFill>
                  <a:srgbClr val="222222"/>
                </a:solidFill>
                <a:latin typeface="Helvetica"/>
                <a:cs typeface="Times New Roman" pitchFamily="18" charset="0"/>
              </a:rPr>
              <a:t>Мой девиз: </a:t>
            </a:r>
            <a:endParaRPr lang="ru-RU" sz="2800" b="1" dirty="0">
              <a:cs typeface="Times New Roman" pitchFamily="18" charset="0"/>
            </a:endParaRPr>
          </a:p>
          <a:p>
            <a:pPr lvl="1" eaLnBrk="0" hangingPunct="0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b="1" i="1" dirty="0">
                <a:solidFill>
                  <a:srgbClr val="222222"/>
                </a:solidFill>
                <a:latin typeface="Helvetica"/>
                <a:cs typeface="Times New Roman" pitchFamily="18" charset="0"/>
              </a:rPr>
              <a:t>Береги душевный покой, </a:t>
            </a:r>
            <a:endParaRPr lang="ru-RU" sz="2400" b="1" i="1" dirty="0"/>
          </a:p>
          <a:p>
            <a:pPr lvl="1" eaLnBrk="0" hangingPunct="0">
              <a:tabLst>
                <a:tab pos="914400" algn="l"/>
              </a:tabLst>
            </a:pPr>
            <a:r>
              <a:rPr lang="ru-RU" sz="2400" b="1" i="1" dirty="0">
                <a:solidFill>
                  <a:srgbClr val="222222"/>
                </a:solidFill>
                <a:latin typeface="Helvetica"/>
                <a:cs typeface="Times New Roman" pitchFamily="18" charset="0"/>
              </a:rPr>
              <a:t>чтобы пережить то, чего нельзя изменить!</a:t>
            </a:r>
          </a:p>
          <a:p>
            <a:pPr lvl="1" eaLnBrk="0" hangingPunct="0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b="1" i="1" dirty="0">
                <a:solidFill>
                  <a:srgbClr val="222222"/>
                </a:solidFill>
                <a:latin typeface="Helvetica"/>
                <a:cs typeface="Times New Roman" pitchFamily="18" charset="0"/>
              </a:rPr>
              <a:t>Найди мужество, </a:t>
            </a:r>
            <a:endParaRPr lang="ru-RU" sz="2400" b="1" i="1" dirty="0"/>
          </a:p>
          <a:p>
            <a:pPr lvl="1" eaLnBrk="0" hangingPunct="0">
              <a:tabLst>
                <a:tab pos="914400" algn="l"/>
              </a:tabLst>
            </a:pPr>
            <a:r>
              <a:rPr lang="ru-RU" sz="2400" b="1" i="1" dirty="0">
                <a:solidFill>
                  <a:srgbClr val="222222"/>
                </a:solidFill>
                <a:latin typeface="Helvetica"/>
                <a:cs typeface="Times New Roman" pitchFamily="18" charset="0"/>
              </a:rPr>
              <a:t>чтобы изменить то, что нужно! </a:t>
            </a:r>
            <a:endParaRPr lang="ru-RU" sz="2400" b="1" i="1" dirty="0"/>
          </a:p>
          <a:p>
            <a:pPr lvl="1" eaLnBrk="0" hangingPunct="0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b="1" i="1" dirty="0">
                <a:solidFill>
                  <a:srgbClr val="222222"/>
                </a:solidFill>
                <a:latin typeface="Helvetica"/>
                <a:cs typeface="Times New Roman" pitchFamily="18" charset="0"/>
              </a:rPr>
              <a:t>Имей мудрость, </a:t>
            </a:r>
            <a:endParaRPr lang="ru-RU" sz="2400" b="1" i="1" dirty="0"/>
          </a:p>
          <a:p>
            <a:pPr lvl="1" eaLnBrk="0" hangingPunct="0">
              <a:tabLst>
                <a:tab pos="914400" algn="l"/>
              </a:tabLst>
            </a:pPr>
            <a:r>
              <a:rPr lang="ru-RU" sz="2400" b="1" i="1" dirty="0">
                <a:solidFill>
                  <a:srgbClr val="222222"/>
                </a:solidFill>
                <a:latin typeface="Helvetica"/>
                <a:cs typeface="Times New Roman" pitchFamily="18" charset="0"/>
              </a:rPr>
              <a:t>чтобы отличить первое от второго! </a:t>
            </a:r>
            <a:endParaRPr lang="ru-RU" sz="24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660033"/>
                </a:solidFill>
              </a:rPr>
              <a:t>Б.П.Никитин.</a:t>
            </a:r>
            <a:endParaRPr lang="ru-RU" dirty="0">
              <a:solidFill>
                <a:srgbClr val="6600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4612" y="1785926"/>
            <a:ext cx="6276988" cy="429419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"</a:t>
            </a:r>
            <a:r>
              <a:rPr lang="ru-RU" dirty="0" smtClean="0">
                <a:solidFill>
                  <a:srgbClr val="7030A0"/>
                </a:solidFill>
              </a:rPr>
              <a:t>«Вы хотите, чтобы ваши дети были способными и талантливыми?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Тогда помогите им сделать первые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шаги по ступенькам творчества!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Но не опаздывайте и, помогая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думайте сами.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Нет тайны рождения,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есть тайна развития!»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59269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Виктор\AppData\Local\Microsoft\Windows\Temporary Internet Files\Content.IE5\A8BJU22Y\MP90040942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3114186" cy="4929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анимации и картинки\анИМАЦИИ ВСЕ\анимашки\школа\sch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57192"/>
            <a:ext cx="1938997" cy="14150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atin typeface="Monotype Corsiva" pitchFamily="66" charset="0"/>
              </a:rPr>
              <a:t>Популярный  тезис   нашего  времени!</a:t>
            </a:r>
            <a:endParaRPr lang="ru-RU" b="1" i="1" dirty="0">
              <a:latin typeface="Monotype Corsiva" pitchFamily="66" charset="0"/>
            </a:endParaRPr>
          </a:p>
        </p:txBody>
      </p:sp>
      <p:pic>
        <p:nvPicPr>
          <p:cNvPr id="35842" name="Picture 2" descr="H:\анимации и картинки\анИМАЦИИ ВСЕ\анимашки\книги\00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9143999" cy="5429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rot="273446">
            <a:off x="1937135" y="3115235"/>
            <a:ext cx="52784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Не бери знающего и опытного,</a:t>
            </a:r>
          </a:p>
          <a:p>
            <a:pPr algn="ctr"/>
            <a:r>
              <a:rPr lang="ru-RU" sz="36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 бери мобильного и гибкого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!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57166"/>
            <a:ext cx="8686800" cy="857256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Актуальность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K:\фото\SAM_04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8286808" cy="55483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1472" y="1285861"/>
            <a:ext cx="713975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*между возросшими требованиями к качеству знаний</a:t>
            </a:r>
          </a:p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постоянными корректировками </a:t>
            </a:r>
          </a:p>
          <a:p>
            <a:r>
              <a:rPr lang="ru-RU" sz="32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учебных изданий и методических пособий;</a:t>
            </a:r>
          </a:p>
          <a:p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*между потребностью общества в активной, свободной,</a:t>
            </a:r>
          </a:p>
          <a:p>
            <a:r>
              <a:rPr lang="ru-RU" sz="32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самоопределяющей личности и крайне низкой мотивацией к обучению.</a:t>
            </a:r>
            <a:endParaRPr lang="ru-RU" sz="32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cap="none" dirty="0" smtClean="0"/>
              <a:t> </a:t>
            </a:r>
            <a:r>
              <a:rPr lang="ru-RU" i="1" cap="none" dirty="0" smtClean="0">
                <a:solidFill>
                  <a:srgbClr val="0070C0"/>
                </a:solidFill>
              </a:rPr>
              <a:t>Цель: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79426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создание условий для развития познавательной активности и творческих способностей учащихся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Задачи: </a:t>
            </a:r>
          </a:p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развитие и формирование умственных способностей учащихся: внимания, памяти, логического мышления и воображения;</a:t>
            </a:r>
          </a:p>
          <a:p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развитие интереса к учебным предметам</a:t>
            </a:r>
            <a:r>
              <a:rPr lang="ru-RU" b="1" dirty="0" smtClean="0">
                <a:latin typeface="Monotype Corsiva" pitchFamily="66" charset="0"/>
              </a:rPr>
              <a:t>. </a:t>
            </a:r>
          </a:p>
          <a:p>
            <a:r>
              <a:rPr lang="ru-RU" b="1" dirty="0" smtClean="0">
                <a:latin typeface="Monotype Corsiva" pitchFamily="66" charset="0"/>
              </a:rPr>
              <a:t>развитие актуальной, творческой, познавательной деятельности учащихся.</a:t>
            </a:r>
          </a:p>
          <a:p>
            <a:r>
              <a:rPr lang="ru-RU" b="1" dirty="0" smtClean="0">
                <a:latin typeface="Monotype Corsiva" pitchFamily="66" charset="0"/>
              </a:rPr>
              <a:t>воспитание чувства самосозидания, самоуважения.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анимации и картинки\анИМАЦИИ ВСЕ\анимашки\школа\sch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0"/>
            <a:ext cx="1368152" cy="15841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Современные  педагогические технологии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4" name="AutoShape 6"/>
          <p:cNvSpPr>
            <a:spLocks noGrp="1" noChangeArrowheads="1"/>
          </p:cNvSpPr>
          <p:nvPr>
            <p:ph idx="1"/>
          </p:nvPr>
        </p:nvSpPr>
        <p:spPr bwMode="auto">
          <a:xfrm>
            <a:off x="214282" y="928670"/>
            <a:ext cx="4714908" cy="300037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 wrap="none" anchor="ctr">
            <a:normAutofit/>
          </a:bodyPr>
          <a:lstStyle/>
          <a:p>
            <a:pPr>
              <a:buNone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Использование ИКТ на различных этапах уроках: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подготовка учащихся к усвоению новых знаний;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усвоение новых знаний;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закрепление новых знаний;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подведение итогов урока;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домашнее задание.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6"/>
          <p:cNvSpPr txBox="1">
            <a:spLocks noChangeArrowheads="1"/>
          </p:cNvSpPr>
          <p:nvPr/>
        </p:nvSpPr>
        <p:spPr bwMode="auto">
          <a:xfrm>
            <a:off x="3571868" y="3286124"/>
            <a:ext cx="5286412" cy="3143249"/>
          </a:xfrm>
          <a:prstGeom prst="horizontalScroll">
            <a:avLst>
              <a:gd name="adj" fmla="val 14201"/>
            </a:avLst>
          </a:prstGeom>
          <a:gradFill rotWithShape="1">
            <a:gsLst>
              <a:gs pos="0">
                <a:srgbClr val="FF99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rgbClr val="FFBF9F"/>
            </a:outerShdw>
          </a:effectLst>
        </p:spPr>
        <p:txBody>
          <a:bodyPr vert="horz" wrap="none" anchor="ctr">
            <a:no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Мультимедийные уроки помогают решить следующие 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дидактические задачи: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усвоить базовые знания по предмету;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систематизировать усвоенные знания;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сформировать навыки самоконтроля;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сформировать мотивацию к учению в целом;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оказать учебно-методическую помощь учащимся в 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самостоятельной работе над учебным материалом.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Медиакласс МОУ СОШ 9\Desktop\я\SAM_0522.JPG"/>
          <p:cNvPicPr>
            <a:picLocks noChangeAspect="1" noChangeArrowheads="1"/>
          </p:cNvPicPr>
          <p:nvPr/>
        </p:nvPicPr>
        <p:blipFill>
          <a:blip r:embed="rId2" cstate="print"/>
          <a:srcRect b="11538"/>
          <a:stretch>
            <a:fillRect/>
          </a:stretch>
        </p:blipFill>
        <p:spPr bwMode="auto">
          <a:xfrm>
            <a:off x="571472" y="4000504"/>
            <a:ext cx="2714644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385" name="Picture 1" descr="C:\Users\Медиакласс МОУ СОШ 9\Desktop\я\SAM_0535.JPG"/>
          <p:cNvPicPr>
            <a:picLocks noChangeAspect="1" noChangeArrowheads="1"/>
          </p:cNvPicPr>
          <p:nvPr/>
        </p:nvPicPr>
        <p:blipFill>
          <a:blip r:embed="rId3" cstate="print"/>
          <a:srcRect b="12500"/>
          <a:stretch>
            <a:fillRect/>
          </a:stretch>
        </p:blipFill>
        <p:spPr bwMode="auto">
          <a:xfrm>
            <a:off x="5286380" y="1071546"/>
            <a:ext cx="2714644" cy="26432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830</TotalTime>
  <Words>368</Words>
  <Application>Microsoft Office PowerPoint</Application>
  <PresentationFormat>Экран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Слайд 1</vt:lpstr>
      <vt:lpstr>Слайд 2</vt:lpstr>
      <vt:lpstr>Слайд 3</vt:lpstr>
      <vt:lpstr>Слайд 4</vt:lpstr>
      <vt:lpstr>Б.П.Никитин.</vt:lpstr>
      <vt:lpstr>Популярный  тезис   нашего  времени!</vt:lpstr>
      <vt:lpstr>Актуальность</vt:lpstr>
      <vt:lpstr>   Цель:  </vt:lpstr>
      <vt:lpstr>Современные  педагогические технологии</vt:lpstr>
      <vt:lpstr>Слайд 10</vt:lpstr>
      <vt:lpstr>Слайд 11</vt:lpstr>
      <vt:lpstr>Развитие  творческих  способностей на  уроках  математики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учителя начальных классов МОУ  СОШ №9  Шияновой Ольги Анатольевны</dc:title>
  <dc:creator>Виктор</dc:creator>
  <cp:lastModifiedBy>Виктор</cp:lastModifiedBy>
  <cp:revision>107</cp:revision>
  <dcterms:created xsi:type="dcterms:W3CDTF">2011-12-29T12:50:31Z</dcterms:created>
  <dcterms:modified xsi:type="dcterms:W3CDTF">2014-08-14T11:27:15Z</dcterms:modified>
</cp:coreProperties>
</file>