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4F4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EBEB-74E0-4745-9DD4-E4CC8846A3C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02AA-6556-456F-8622-B1EE9B34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44000" cy="688659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500042"/>
            <a:ext cx="764386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Как правильно подготовить ребёнка к школе?</a:t>
            </a:r>
            <a:endParaRPr kumimoji="0" lang="ru-RU" sz="18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1036" name="Picture 12" descr="http://school8konakovo.ucoz.ru/_nw/1/39251428.jpg"/>
          <p:cNvPicPr>
            <a:picLocks noChangeAspect="1" noChangeArrowheads="1"/>
          </p:cNvPicPr>
          <p:nvPr/>
        </p:nvPicPr>
        <p:blipFill>
          <a:blip r:embed="rId3" cstate="print"/>
          <a:srcRect b="4029"/>
          <a:stretch>
            <a:fillRect/>
          </a:stretch>
        </p:blipFill>
        <p:spPr bwMode="auto">
          <a:xfrm>
            <a:off x="1500166" y="2214554"/>
            <a:ext cx="3495675" cy="4424354"/>
          </a:xfrm>
          <a:prstGeom prst="rect">
            <a:avLst/>
          </a:prstGeom>
          <a:noFill/>
        </p:spPr>
      </p:pic>
      <p:pic>
        <p:nvPicPr>
          <p:cNvPr id="1038" name="Picture 14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2066" y="3786190"/>
            <a:ext cx="385765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Косоурова Светлана Павловна,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квалификационной категории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№3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Гороховецкого района Владимирской области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6286520"/>
            <a:ext cx="1785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2013 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214291"/>
            <a:ext cx="84296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Inflat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готовым к школе считался ребёнок, обладающий определённым запасом знаний.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психологи и педагоги утверждают,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знания — это не цель, а средство развития ребёнка.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71604" y="2714620"/>
            <a:ext cx="60007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TriangleInverted">
              <a:avLst>
                <a:gd name="adj" fmla="val 71842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— это не само знание, а умение им пользоваться, самостоятельно его добывать, анализировать.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besociallyresponsible.eu/image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86190"/>
            <a:ext cx="2143140" cy="1607355"/>
          </a:xfrm>
          <a:prstGeom prst="flowChartDocument">
            <a:avLst/>
          </a:prstGeom>
          <a:noFill/>
        </p:spPr>
      </p:pic>
      <p:pic>
        <p:nvPicPr>
          <p:cNvPr id="9218" name="Picture 2" descr="http://stupino.stinline.ru/otrasli/Obrazov/DOU/Images/RodnichokMesherino/rodnichok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214422"/>
            <a:ext cx="1671604" cy="1254936"/>
          </a:xfrm>
          <a:prstGeom prst="flowChartDocument">
            <a:avLst/>
          </a:prstGeom>
          <a:noFill/>
        </p:spPr>
      </p:pic>
      <p:pic>
        <p:nvPicPr>
          <p:cNvPr id="9220" name="Picture 4" descr="http://copypast.ru/uploads/posts/thumbs/1302506454_1288336684_umniymal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143381"/>
            <a:ext cx="1600183" cy="2110880"/>
          </a:xfrm>
          <a:prstGeom prst="roundRect">
            <a:avLst/>
          </a:prstGeom>
          <a:noFill/>
        </p:spPr>
      </p:pic>
      <p:pic>
        <p:nvPicPr>
          <p:cNvPr id="9222" name="Picture 6" descr="http://forum.inmarket.biz/uploads/gallery/gallery/album_367/med_gallery_1772_367_89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14752"/>
            <a:ext cx="2214578" cy="1560585"/>
          </a:xfrm>
          <a:prstGeom prst="flowChartDocument">
            <a:avLst/>
          </a:prstGeom>
          <a:noFill/>
        </p:spPr>
      </p:pic>
      <p:pic>
        <p:nvPicPr>
          <p:cNvPr id="9" name="Рисунок 8" descr="http://xvatit.com/xvatit/01/kujhgfj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071546"/>
            <a:ext cx="1423989" cy="15615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6715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 ребёнка </a:t>
            </a:r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 smtClean="0"/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-сознательно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подчинять свои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действия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общему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правилу;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000241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-внимательно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слушать говорящего и точно выполнять данное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задание;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3669334"/>
            <a:ext cx="5857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-проявлять самостоятельность, инициативу, творчество в любом виде деятельности.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ttp://festival.1september.ru/articles/56964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86124"/>
            <a:ext cx="2172199" cy="1643074"/>
          </a:xfrm>
          <a:prstGeom prst="round2DiagRect">
            <a:avLst/>
          </a:prstGeom>
          <a:noFill/>
        </p:spPr>
      </p:pic>
      <p:pic>
        <p:nvPicPr>
          <p:cNvPr id="9" name="Рисунок 8" descr="http://www.meleklermekani.com/imagehosting/380014d9a080349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714512" cy="114300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tvorite.ru/uploads/posts/2013-01/1358619232_3-r.jpg"/>
          <p:cNvPicPr>
            <a:picLocks noChangeAspect="1" noChangeArrowheads="1"/>
          </p:cNvPicPr>
          <p:nvPr/>
        </p:nvPicPr>
        <p:blipFill>
          <a:blip r:embed="rId5" cstate="print"/>
          <a:srcRect r="3326" b="4267"/>
          <a:stretch>
            <a:fillRect/>
          </a:stretch>
        </p:blipFill>
        <p:spPr bwMode="auto">
          <a:xfrm>
            <a:off x="2143108" y="4775332"/>
            <a:ext cx="2286016" cy="1582626"/>
          </a:xfrm>
          <a:prstGeom prst="flowChartDocument">
            <a:avLst/>
          </a:prstGeom>
          <a:noFill/>
        </p:spPr>
      </p:pic>
      <p:pic>
        <p:nvPicPr>
          <p:cNvPr id="8198" name="Picture 6" descr="http://obj.altapress.ru/picture/width/584/16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857364"/>
            <a:ext cx="2214578" cy="1247597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715404" cy="71438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Расширяйте и углубляйте представления ребёнка об окружающем мире.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143246"/>
            <a:ext cx="7715304" cy="928695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4220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отмахивайтесь от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возникающих у ребёнка вопросов,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отгораживайте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его от окружающей взрослой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жизни.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://feiaschool.ru/wp-content/uploads/2012/08/Garmonichnoe-vospitanie-rebenka-v-shkol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256"/>
            <a:ext cx="2647012" cy="1876437"/>
          </a:xfrm>
          <a:prstGeom prst="flowChartMultidocument">
            <a:avLst/>
          </a:prstGeom>
          <a:noFill/>
        </p:spPr>
      </p:pic>
      <p:pic>
        <p:nvPicPr>
          <p:cNvPr id="6" name="Рисунок 5" descr="http://www.medikforum.ru/news/uploads/posts/2012-11/1354018214_s-rebenk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256"/>
            <a:ext cx="2643206" cy="1892231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unonthenet.in/forums/index.php?PHPSESSID=6d905eefabc0c22705daabdd0d2b350a&amp;action=dlattach;topic=243245.0;attach=645742;image"/>
          <p:cNvPicPr/>
          <p:nvPr/>
        </p:nvPicPr>
        <p:blipFill>
          <a:blip r:embed="rId5" cstate="print"/>
          <a:srcRect r="25340"/>
          <a:stretch>
            <a:fillRect/>
          </a:stretch>
        </p:blipFill>
        <p:spPr bwMode="auto">
          <a:xfrm>
            <a:off x="5286380" y="1071546"/>
            <a:ext cx="2124074" cy="17859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ds68.centerstart.ru/sites/ds68.centerstart.ru/files/4_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142984"/>
            <a:ext cx="2287231" cy="1714512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500858" cy="64294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Развивайте устную речь будущего школьника.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2904225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можно чаще читайте своему ребёнку детскую литературу;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беседуйте с ним о прочитанных произведениях;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просите ребёнка пересказать только что услышанную им сказку или рассказать о том, что интересного он увидел во время прогулки.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://www.jollylady.ru/wp-content/uploads/2012/01/kak-pravilno-nauchit-rebenka-chita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857760"/>
            <a:ext cx="2286017" cy="1714512"/>
          </a:xfrm>
          <a:prstGeom prst="round2DiagRect">
            <a:avLst/>
          </a:prstGeom>
          <a:noFill/>
        </p:spPr>
      </p:pic>
      <p:pic>
        <p:nvPicPr>
          <p:cNvPr id="6146" name="Picture 2" descr="http://ds-103.dou.tomsk.ru/files/2012/10/Teatralnyiy-kruzhok-Burat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2357453" cy="1571636"/>
          </a:xfrm>
          <a:prstGeom prst="round2DiagRect">
            <a:avLst/>
          </a:prstGeom>
          <a:noFill/>
        </p:spPr>
      </p:pic>
      <p:pic>
        <p:nvPicPr>
          <p:cNvPr id="9" name="Рисунок 8" descr="http://www.s-b-s.su/content/sbs/pics/sections/otnosheniya-s-detm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142984"/>
            <a:ext cx="2286016" cy="16430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erakufu.artphoto.pro/photo.ashx?photoid=746541&amp;type=10&amp;w=9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86322"/>
            <a:ext cx="2571766" cy="171451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pic>
        <p:nvPicPr>
          <p:cNvPr id="7171" name="Picture 3" descr="http://mdouskaska3.ucoz.ru/_nw/0/s47638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857760"/>
            <a:ext cx="2214578" cy="1660934"/>
          </a:xfrm>
          <a:prstGeom prst="flowChartDocumen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71736" y="1857364"/>
            <a:ext cx="4572032" cy="2764215"/>
          </a:xfrm>
          <a:prstGeom prst="cloudCallout">
            <a:avLst>
              <a:gd name="adj1" fmla="val -84151"/>
              <a:gd name="adj2" fmla="val 748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Развивайте мелкую моторику с помощью лепки, рисования, штриховки, конструирования из различных деталей.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Чем лучше развита рука, тем легче ребёнку научиться писать, тем быстрее развивается его интеллект.</a:t>
            </a:r>
            <a:endParaRPr kumimoji="0" lang="ru-RU" sz="1800" b="1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  <a:latin typeface="Arial" pitchFamily="34" charset="0"/>
            </a:endParaRPr>
          </a:p>
        </p:txBody>
      </p:sp>
      <p:pic>
        <p:nvPicPr>
          <p:cNvPr id="7175" name="Picture 7" descr="http://smeshariki-reutov.ru/wp-content/uploads/2012/11/Detski_sad_Reutov_Veselaya_Palitra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093" y="1714488"/>
            <a:ext cx="1911907" cy="1500198"/>
          </a:xfrm>
          <a:prstGeom prst="round2DiagRect">
            <a:avLst/>
          </a:prstGeom>
          <a:noFill/>
        </p:spPr>
      </p:pic>
      <p:pic>
        <p:nvPicPr>
          <p:cNvPr id="7177" name="Picture 9" descr="http://www.lanababy.ru/userfiles/photo/20_lego_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1928826" cy="1446620"/>
          </a:xfrm>
          <a:prstGeom prst="round2DiagRect">
            <a:avLst/>
          </a:prstGeom>
          <a:noFill/>
        </p:spPr>
      </p:pic>
      <p:pic>
        <p:nvPicPr>
          <p:cNvPr id="7179" name="Picture 11" descr="http://mama.kharkov.ua/uploads/posts/2012-10/thumbs/1350293032_lac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285720" y="2857466"/>
            <a:ext cx="1857388" cy="1857388"/>
          </a:xfrm>
          <a:prstGeom prst="flowChartDocument">
            <a:avLst/>
          </a:prstGeom>
          <a:noFill/>
        </p:spPr>
      </p:pic>
      <p:pic>
        <p:nvPicPr>
          <p:cNvPr id="7181" name="Picture 13" descr="http://mrhow.ru/uploads/posts/2011-12/1324715357_kak-razvivat-melkuyu-motoriku-ruk-rebenk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57166"/>
            <a:ext cx="1903110" cy="1428736"/>
          </a:xfrm>
          <a:prstGeom prst="round2DiagRect">
            <a:avLst/>
          </a:prstGeom>
          <a:noFill/>
        </p:spPr>
      </p:pic>
      <p:pic>
        <p:nvPicPr>
          <p:cNvPr id="7183" name="Picture 15" descr="http://mediasubs.ru/group/uploads/fo/formula-schastya/image2/tOTVkMGM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071942"/>
            <a:ext cx="1571636" cy="2249588"/>
          </a:xfrm>
          <a:prstGeom prst="round2DiagRect">
            <a:avLst/>
          </a:prstGeom>
          <a:noFill/>
        </p:spPr>
      </p:pic>
      <p:pic>
        <p:nvPicPr>
          <p:cNvPr id="7185" name="Picture 17" descr="http://img0.liveinternet.ru/images/attach/c/4/79/316/79316540_r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57166"/>
            <a:ext cx="1711407" cy="1357322"/>
          </a:xfrm>
          <a:prstGeom prst="round2DiagRect">
            <a:avLst/>
          </a:prstGeom>
          <a:noFill/>
        </p:spPr>
      </p:pic>
      <p:sp>
        <p:nvSpPr>
          <p:cNvPr id="4098" name="AutoShape 2" descr="http://im7-tub-ru.yandex.net/i?id=530208471-36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219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1"/>
            <a:ext cx="8501122" cy="928695"/>
          </a:xfrm>
          <a:prstGeom prst="rect">
            <a:avLst/>
          </a:prstGeom>
        </p:spPr>
        <p:txBody>
          <a:bodyPr wrap="square">
            <a:prstTxWarp prst="textChevron">
              <a:avLst>
                <a:gd name="adj" fmla="val 27807"/>
              </a:avLst>
            </a:prstTxWarp>
            <a:spAutoFit/>
          </a:bodyPr>
          <a:lstStyle/>
          <a:p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Приучайте будущего первоклассника к школьному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режиму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3357562"/>
            <a:ext cx="85011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его самостоятельно одеваться, аккуратно складывать свои вещи, соблюдать порядок.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ti-puti.com.ua/img/01/55/rejim_ut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928670"/>
            <a:ext cx="1576757" cy="2267604"/>
          </a:xfrm>
          <a:prstGeom prst="rect">
            <a:avLst/>
          </a:prstGeom>
          <a:noFill/>
        </p:spPr>
      </p:pic>
      <p:pic>
        <p:nvPicPr>
          <p:cNvPr id="4" name="Picture 2" descr="http://fly-mama.ru/wp-content/uploads/2012/03/13321379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2714644" cy="1801247"/>
          </a:xfrm>
          <a:prstGeom prst="round2DiagRect">
            <a:avLst/>
          </a:prstGeom>
          <a:noFill/>
        </p:spPr>
      </p:pic>
      <p:pic>
        <p:nvPicPr>
          <p:cNvPr id="3076" name="Picture 4" descr="http://mamabook.com.ua/wp-content/uploads/2012/08/113011_1446_TheSevenHa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256"/>
            <a:ext cx="2527397" cy="1928826"/>
          </a:xfrm>
          <a:prstGeom prst="round2DiagRect">
            <a:avLst/>
          </a:prstGeom>
          <a:noFill/>
        </p:spPr>
      </p:pic>
      <p:pic>
        <p:nvPicPr>
          <p:cNvPr id="6147" name="Picture 3" descr="http://gorka.tv/uploads/posts/2012-07/thumbs/1342358250_tdfjr1mlshypna5.jpeg"/>
          <p:cNvPicPr>
            <a:picLocks noChangeAspect="1" noChangeArrowheads="1"/>
          </p:cNvPicPr>
          <p:nvPr/>
        </p:nvPicPr>
        <p:blipFill>
          <a:blip r:embed="rId6" cstate="print"/>
          <a:srcRect r="7316" b="2293"/>
          <a:stretch>
            <a:fillRect/>
          </a:stretch>
        </p:blipFill>
        <p:spPr bwMode="auto">
          <a:xfrm>
            <a:off x="1357290" y="4357694"/>
            <a:ext cx="2443179" cy="1928826"/>
          </a:xfrm>
          <a:prstGeom prst="round2DiagRect">
            <a:avLst/>
          </a:prstGeom>
          <a:noFill/>
        </p:spPr>
      </p:pic>
      <p:pic>
        <p:nvPicPr>
          <p:cNvPr id="3078" name="Picture 6" descr="http://shi51.ucoz.ru/_si/0/39970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214422"/>
            <a:ext cx="1785950" cy="1718978"/>
          </a:xfrm>
          <a:prstGeom prst="rect">
            <a:avLst/>
          </a:prstGeom>
          <a:noFill/>
        </p:spPr>
      </p:pic>
      <p:pic>
        <p:nvPicPr>
          <p:cNvPr id="3080" name="Picture 8" descr="http://www.vseodetyah.com/editorfiles/shkolnik-za-stolom.jpg"/>
          <p:cNvPicPr>
            <a:picLocks noChangeAspect="1" noChangeArrowheads="1"/>
          </p:cNvPicPr>
          <p:nvPr/>
        </p:nvPicPr>
        <p:blipFill>
          <a:blip r:embed="rId8" cstate="print"/>
          <a:srcRect l="3333" r="10000"/>
          <a:stretch>
            <a:fillRect/>
          </a:stretch>
        </p:blipFill>
        <p:spPr bwMode="auto">
          <a:xfrm>
            <a:off x="6215074" y="1285860"/>
            <a:ext cx="1945835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48"/>
            <a:ext cx="9258330" cy="6943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8429684" cy="571504"/>
          </a:xfrm>
          <a:prstGeom prst="rect">
            <a:avLst/>
          </a:prstGeom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Никогда не запугивайте ребёнка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школой!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214554"/>
            <a:ext cx="5000628" cy="135732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Воспитывайте у ребёнка 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позитивное отношение к школе. 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edu.mari.ru/mouo-mariturek/sh8/DocLib9/x_94d94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743327" cy="3000396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403224.userapi.com/v403224523/165c/u9DAU0uYQI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3286148" cy="235250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3"/>
            <a:ext cx="7572428" cy="10715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удачи!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kubanenergo.ru/upload/medialibrary/faa/faa976822da89391b0c1db3cb34ef8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928934"/>
            <a:ext cx="4445777" cy="250769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42</cp:revision>
  <dcterms:created xsi:type="dcterms:W3CDTF">2013-06-02T07:46:06Z</dcterms:created>
  <dcterms:modified xsi:type="dcterms:W3CDTF">2013-10-20T13:43:49Z</dcterms:modified>
</cp:coreProperties>
</file>