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9" r:id="rId4"/>
    <p:sldId id="280" r:id="rId5"/>
    <p:sldId id="281" r:id="rId6"/>
    <p:sldId id="257" r:id="rId7"/>
    <p:sldId id="261" r:id="rId8"/>
    <p:sldId id="271" r:id="rId9"/>
    <p:sldId id="272" r:id="rId10"/>
    <p:sldId id="273" r:id="rId11"/>
    <p:sldId id="274" r:id="rId12"/>
    <p:sldId id="262" r:id="rId13"/>
    <p:sldId id="258" r:id="rId14"/>
    <p:sldId id="282" r:id="rId15"/>
    <p:sldId id="264" r:id="rId16"/>
    <p:sldId id="263" r:id="rId17"/>
    <p:sldId id="269" r:id="rId18"/>
    <p:sldId id="259" r:id="rId19"/>
    <p:sldId id="270" r:id="rId20"/>
    <p:sldId id="260" r:id="rId21"/>
    <p:sldId id="268" r:id="rId22"/>
    <p:sldId id="267" r:id="rId23"/>
    <p:sldId id="265" r:id="rId24"/>
    <p:sldId id="29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4" r:id="rId35"/>
    <p:sldId id="295" r:id="rId36"/>
    <p:sldId id="296" r:id="rId37"/>
    <p:sldId id="297" r:id="rId38"/>
    <p:sldId id="298" r:id="rId39"/>
    <p:sldId id="266" r:id="rId40"/>
    <p:sldId id="275" r:id="rId41"/>
    <p:sldId id="276" r:id="rId42"/>
    <p:sldId id="277" r:id="rId43"/>
    <p:sldId id="299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93DE-A946-49CA-A8FA-430CECF109B4}" type="datetimeFigureOut">
              <a:rPr lang="ru-RU" smtClean="0"/>
              <a:t>19.09.2014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CE61E-CA22-4B76-B791-A3B2187B2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013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93DE-A946-49CA-A8FA-430CECF109B4}" type="datetimeFigureOut">
              <a:rPr lang="ru-RU" smtClean="0"/>
              <a:t>19.09.2014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CE61E-CA22-4B76-B791-A3B2187B2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033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93DE-A946-49CA-A8FA-430CECF109B4}" type="datetimeFigureOut">
              <a:rPr lang="ru-RU" smtClean="0"/>
              <a:t>19.09.2014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CE61E-CA22-4B76-B791-A3B2187B2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899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93DE-A946-49CA-A8FA-430CECF109B4}" type="datetimeFigureOut">
              <a:rPr lang="ru-RU" smtClean="0"/>
              <a:t>19.09.2014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CE61E-CA22-4B76-B791-A3B2187B2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151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93DE-A946-49CA-A8FA-430CECF109B4}" type="datetimeFigureOut">
              <a:rPr lang="ru-RU" smtClean="0"/>
              <a:t>19.09.2014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CE61E-CA22-4B76-B791-A3B2187B2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326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93DE-A946-49CA-A8FA-430CECF109B4}" type="datetimeFigureOut">
              <a:rPr lang="ru-RU" smtClean="0"/>
              <a:t>19.09.2014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CE61E-CA22-4B76-B791-A3B2187B2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541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93DE-A946-49CA-A8FA-430CECF109B4}" type="datetimeFigureOut">
              <a:rPr lang="ru-RU" smtClean="0"/>
              <a:t>19.09.2014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CE61E-CA22-4B76-B791-A3B2187B2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565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93DE-A946-49CA-A8FA-430CECF109B4}" type="datetimeFigureOut">
              <a:rPr lang="ru-RU" smtClean="0"/>
              <a:t>19.09.2014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CE61E-CA22-4B76-B791-A3B2187B2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40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93DE-A946-49CA-A8FA-430CECF109B4}" type="datetimeFigureOut">
              <a:rPr lang="ru-RU" smtClean="0"/>
              <a:t>19.09.2014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CE61E-CA22-4B76-B791-A3B2187B2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552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93DE-A946-49CA-A8FA-430CECF109B4}" type="datetimeFigureOut">
              <a:rPr lang="ru-RU" smtClean="0"/>
              <a:t>19.09.2014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CE61E-CA22-4B76-B791-A3B2187B2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475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93DE-A946-49CA-A8FA-430CECF109B4}" type="datetimeFigureOut">
              <a:rPr lang="ru-RU" smtClean="0"/>
              <a:t>19.09.2014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CE61E-CA22-4B76-B791-A3B2187B2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034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293DE-A946-49CA-A8FA-430CECF109B4}" type="datetimeFigureOut">
              <a:rPr lang="ru-RU" smtClean="0"/>
              <a:t>19.09.2014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CE61E-CA22-4B76-B791-A3B2187B2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911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836712"/>
            <a:ext cx="7772400" cy="2088231"/>
          </a:xfrm>
          <a:solidFill>
            <a:schemeClr val="accent3">
              <a:lumMod val="75000"/>
            </a:schemeClr>
          </a:solidFill>
        </p:spPr>
        <p:txBody>
          <a:bodyPr>
            <a:prstTxWarp prst="textStop">
              <a:avLst/>
            </a:prstTxWarp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Художник-анималист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Капустина Т.П.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2996952"/>
            <a:ext cx="7128792" cy="338437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Проект «Внутренний мир» 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в рамках программы «Будь здоров»</a:t>
            </a:r>
          </a:p>
          <a:p>
            <a:endParaRPr lang="ru-RU" dirty="0" smtClean="0"/>
          </a:p>
          <a:p>
            <a:pPr algn="r"/>
            <a:r>
              <a:rPr lang="ru-RU" sz="2400" dirty="0" smtClean="0"/>
              <a:t>Авторы: учитель Дружинина И.В.</a:t>
            </a:r>
          </a:p>
          <a:p>
            <a:pPr algn="r"/>
            <a:r>
              <a:rPr lang="ru-RU" sz="2400" dirty="0" smtClean="0"/>
              <a:t>     учитель Шарко О.А.</a:t>
            </a:r>
          </a:p>
          <a:p>
            <a:pPr algn="r"/>
            <a:r>
              <a:rPr lang="ru-RU" sz="2400" dirty="0" smtClean="0"/>
              <a:t>Зав. </a:t>
            </a:r>
            <a:r>
              <a:rPr lang="ru-RU" sz="2400" dirty="0" err="1" smtClean="0"/>
              <a:t>шк</a:t>
            </a:r>
            <a:r>
              <a:rPr lang="ru-RU" sz="2400" dirty="0" smtClean="0"/>
              <a:t>. библиотекой Смирнова Н.А.</a:t>
            </a:r>
          </a:p>
          <a:p>
            <a:pPr algn="r"/>
            <a:r>
              <a:rPr lang="ru-RU" sz="2400" dirty="0" smtClean="0"/>
              <a:t>ГБОУ школа №404 </a:t>
            </a:r>
          </a:p>
          <a:p>
            <a:pPr algn="r"/>
            <a:r>
              <a:rPr lang="ru-RU" sz="2400" dirty="0" err="1" smtClean="0"/>
              <a:t>Колпинского</a:t>
            </a:r>
            <a:r>
              <a:rPr lang="ru-RU" sz="2400" dirty="0" smtClean="0"/>
              <a:t> района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372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3296"/>
            <a:ext cx="8229600" cy="57606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(акварель)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16632"/>
            <a:ext cx="7344816" cy="5824084"/>
          </a:xfrm>
        </p:spPr>
      </p:pic>
    </p:spTree>
    <p:extLst>
      <p:ext uri="{BB962C8B-B14F-4D97-AF65-F5344CB8AC3E}">
        <p14:creationId xmlns:p14="http://schemas.microsoft.com/office/powerpoint/2010/main" val="31932266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6021288"/>
            <a:ext cx="8229600" cy="64807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(акварель)</a:t>
            </a:r>
            <a:endParaRPr lang="ru-RU" sz="2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60648"/>
            <a:ext cx="3989597" cy="5722132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1052736"/>
            <a:ext cx="4244280" cy="4786525"/>
          </a:xfrm>
        </p:spPr>
      </p:pic>
    </p:spTree>
    <p:extLst>
      <p:ext uri="{BB962C8B-B14F-4D97-AF65-F5344CB8AC3E}">
        <p14:creationId xmlns:p14="http://schemas.microsoft.com/office/powerpoint/2010/main" val="37240817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156176" y="1412776"/>
            <a:ext cx="2736304" cy="4713387"/>
          </a:xfrm>
        </p:spPr>
        <p:txBody>
          <a:bodyPr>
            <a:normAutofit/>
          </a:bodyPr>
          <a:lstStyle/>
          <a:p>
            <a:r>
              <a:rPr lang="ru-RU" dirty="0"/>
              <a:t>Крохотная птичка заботливо кормит своего приемыша - прожорливого кукушонка. </a:t>
            </a:r>
            <a:endParaRPr lang="ru-RU" dirty="0" smtClean="0"/>
          </a:p>
          <a:p>
            <a:r>
              <a:rPr lang="ru-RU" dirty="0" smtClean="0"/>
              <a:t>(эстамп)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5" y="1196752"/>
            <a:ext cx="5914143" cy="4392488"/>
          </a:xfrm>
        </p:spPr>
      </p:pic>
    </p:spTree>
    <p:extLst>
      <p:ext uri="{BB962C8B-B14F-4D97-AF65-F5344CB8AC3E}">
        <p14:creationId xmlns:p14="http://schemas.microsoft.com/office/powerpoint/2010/main" val="20254087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165304"/>
            <a:ext cx="8229600" cy="504056"/>
          </a:xfrm>
        </p:spPr>
        <p:txBody>
          <a:bodyPr>
            <a:noAutofit/>
          </a:bodyPr>
          <a:lstStyle/>
          <a:p>
            <a:r>
              <a:rPr lang="ru-RU" sz="2800" dirty="0" smtClean="0"/>
              <a:t>(акварель)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32656"/>
            <a:ext cx="8084479" cy="5349230"/>
          </a:xfrm>
        </p:spPr>
      </p:pic>
    </p:spTree>
    <p:extLst>
      <p:ext uri="{BB962C8B-B14F-4D97-AF65-F5344CB8AC3E}">
        <p14:creationId xmlns:p14="http://schemas.microsoft.com/office/powerpoint/2010/main" val="22529518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(эстамп)</a:t>
            </a:r>
            <a:endParaRPr lang="ru-RU" sz="2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887" y="1600200"/>
            <a:ext cx="3583226" cy="4525963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3543" y="1600200"/>
            <a:ext cx="3386889" cy="4525963"/>
          </a:xfrm>
        </p:spPr>
      </p:pic>
    </p:spTree>
    <p:extLst>
      <p:ext uri="{BB962C8B-B14F-4D97-AF65-F5344CB8AC3E}">
        <p14:creationId xmlns:p14="http://schemas.microsoft.com/office/powerpoint/2010/main" val="17049045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21288"/>
            <a:ext cx="8229600" cy="64807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(гуашь)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88640"/>
            <a:ext cx="8064896" cy="5810710"/>
          </a:xfrm>
        </p:spPr>
      </p:pic>
    </p:spTree>
    <p:extLst>
      <p:ext uri="{BB962C8B-B14F-4D97-AF65-F5344CB8AC3E}">
        <p14:creationId xmlns:p14="http://schemas.microsoft.com/office/powerpoint/2010/main" val="29544975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05264"/>
            <a:ext cx="8229600" cy="64807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(акварель)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16632"/>
            <a:ext cx="8136904" cy="5666409"/>
          </a:xfrm>
        </p:spPr>
      </p:pic>
    </p:spTree>
    <p:extLst>
      <p:ext uri="{BB962C8B-B14F-4D97-AF65-F5344CB8AC3E}">
        <p14:creationId xmlns:p14="http://schemas.microsoft.com/office/powerpoint/2010/main" val="9608617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360040"/>
          </a:xfrm>
        </p:spPr>
        <p:txBody>
          <a:bodyPr>
            <a:noAutofit/>
          </a:bodyPr>
          <a:lstStyle/>
          <a:p>
            <a:r>
              <a:rPr lang="ru-RU" sz="2800" dirty="0" smtClean="0"/>
              <a:t>(пастель)  (гуашь)         </a:t>
            </a:r>
            <a:endParaRPr lang="ru-RU" sz="2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260648"/>
            <a:ext cx="4461295" cy="5904656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60648"/>
            <a:ext cx="4053926" cy="5832648"/>
          </a:xfrm>
        </p:spPr>
      </p:pic>
    </p:spTree>
    <p:extLst>
      <p:ext uri="{BB962C8B-B14F-4D97-AF65-F5344CB8AC3E}">
        <p14:creationId xmlns:p14="http://schemas.microsoft.com/office/powerpoint/2010/main" val="32116140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88640"/>
            <a:ext cx="4124505" cy="6425061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548680"/>
            <a:ext cx="4038600" cy="557748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Качается на сосенке маленький медвежонок, удивленно взирая на прекрасный окружающий мир. Ему не страшно, он под охраной </a:t>
            </a:r>
            <a:r>
              <a:rPr lang="ru-RU" dirty="0" smtClean="0"/>
              <a:t>матери. </a:t>
            </a:r>
            <a:r>
              <a:rPr lang="ru-RU" dirty="0"/>
              <a:t>Тема материнства в мире животных является одной из любимых в творчестве мастера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(пастель)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55480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«Десять лет назад сбылась моя самая заветная мечта, — делится радостью художница, — я прошла всю Антарктику и побывала в Антарктиде». </a:t>
            </a:r>
            <a:r>
              <a:rPr lang="ru-RU" sz="2800" dirty="0" smtClean="0"/>
              <a:t>(акварель)</a:t>
            </a:r>
            <a:endParaRPr lang="ru-RU" sz="2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772816"/>
            <a:ext cx="6932391" cy="4608512"/>
          </a:xfrm>
        </p:spPr>
      </p:pic>
    </p:spTree>
    <p:extLst>
      <p:ext uri="{BB962C8B-B14F-4D97-AF65-F5344CB8AC3E}">
        <p14:creationId xmlns:p14="http://schemas.microsoft.com/office/powerpoint/2010/main" val="23698778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75000"/>
            </a:schemeClr>
          </a:solidFill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Цель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проекта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Обогащение культурного уровня младших </a:t>
            </a:r>
            <a:r>
              <a:rPr lang="ru-RU" sz="3600" dirty="0" smtClean="0"/>
              <a:t>школьников </a:t>
            </a:r>
            <a:r>
              <a:rPr lang="ru-RU" sz="3600" dirty="0"/>
              <a:t>через знакомство с творчеством члена Союза художников Татьяны Порфирьевны Капустиной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85831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51520" y="620688"/>
            <a:ext cx="3960440" cy="583264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На безлюдных скалах Антарктики </a:t>
            </a:r>
            <a:r>
              <a:rPr lang="ru-RU" dirty="0" smtClean="0"/>
              <a:t>рисующую </a:t>
            </a:r>
            <a:r>
              <a:rPr lang="ru-RU" dirty="0"/>
              <a:t>художницу плотно обступили небольшие любопытные пингвины. Некоторые даже на цыпочки приподнимались, чтобы лучше разглядеть — что она рисует, а главное — кого из них. А другие настолько осмелели, что пытались склевывать разноцветные горошки с рисунка на сумке художницы</a:t>
            </a:r>
            <a:r>
              <a:rPr lang="ru-RU" dirty="0" smtClean="0"/>
              <a:t>. (акварель)</a:t>
            </a:r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404664"/>
            <a:ext cx="4591680" cy="5976664"/>
          </a:xfrm>
        </p:spPr>
      </p:pic>
    </p:spTree>
    <p:extLst>
      <p:ext uri="{BB962C8B-B14F-4D97-AF65-F5344CB8AC3E}">
        <p14:creationId xmlns:p14="http://schemas.microsoft.com/office/powerpoint/2010/main" val="7038071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004048" y="980728"/>
            <a:ext cx="3682752" cy="5145435"/>
          </a:xfrm>
        </p:spPr>
        <p:txBody>
          <a:bodyPr/>
          <a:lstStyle/>
          <a:p>
            <a:r>
              <a:rPr lang="ru-RU" dirty="0"/>
              <a:t>Собаки-лайки — постоянный объект вдохновения </a:t>
            </a:r>
            <a:r>
              <a:rPr lang="ru-RU" dirty="0" smtClean="0"/>
              <a:t>художника (гуашь)</a:t>
            </a:r>
            <a:endParaRPr lang="ru-RU" dirty="0"/>
          </a:p>
          <a:p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88640"/>
            <a:ext cx="4508973" cy="6421132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2852936"/>
            <a:ext cx="3024336" cy="337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7482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949280"/>
            <a:ext cx="8229600" cy="64807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(акварель)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31901"/>
            <a:ext cx="7416824" cy="5839501"/>
          </a:xfrm>
        </p:spPr>
      </p:pic>
      <p:sp>
        <p:nvSpPr>
          <p:cNvPr id="4" name="Прямоугольник 3"/>
          <p:cNvSpPr/>
          <p:nvPr/>
        </p:nvSpPr>
        <p:spPr>
          <a:xfrm>
            <a:off x="611560" y="476672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603975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21288"/>
            <a:ext cx="8229600" cy="504056"/>
          </a:xfrm>
        </p:spPr>
        <p:txBody>
          <a:bodyPr>
            <a:noAutofit/>
          </a:bodyPr>
          <a:lstStyle/>
          <a:p>
            <a:r>
              <a:rPr lang="ru-RU" sz="2800" dirty="0" smtClean="0"/>
              <a:t>(гуашь)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260648"/>
            <a:ext cx="7561169" cy="5400600"/>
          </a:xfrm>
        </p:spPr>
      </p:pic>
    </p:spTree>
    <p:extLst>
      <p:ext uri="{BB962C8B-B14F-4D97-AF65-F5344CB8AC3E}">
        <p14:creationId xmlns:p14="http://schemas.microsoft.com/office/powerpoint/2010/main" val="12535527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835696" y="3068960"/>
            <a:ext cx="6120680" cy="156966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ru-RU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викторина</a:t>
            </a:r>
            <a:endParaRPr lang="ru-RU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775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75000"/>
            </a:schemeClr>
          </a:solidFill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Закончите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фразу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sz="3600" dirty="0" smtClean="0"/>
              <a:t>Татьяна Капустина – это художник-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12160" y="1600200"/>
            <a:ext cx="295232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 smtClean="0"/>
              <a:t>аниматор</a:t>
            </a:r>
          </a:p>
          <a:p>
            <a:pPr marL="0" indent="0">
              <a:buNone/>
            </a:pPr>
            <a:endParaRPr lang="ru-RU" sz="3600" dirty="0" smtClean="0"/>
          </a:p>
          <a:p>
            <a:pPr marL="0" indent="0">
              <a:buNone/>
            </a:pPr>
            <a:endParaRPr lang="ru-RU" sz="3600" dirty="0" smtClean="0"/>
          </a:p>
          <a:p>
            <a:pPr marL="0" indent="0">
              <a:buNone/>
            </a:pPr>
            <a:r>
              <a:rPr lang="ru-RU" sz="3600" dirty="0" smtClean="0"/>
              <a:t>анималист</a:t>
            </a:r>
          </a:p>
          <a:p>
            <a:pPr marL="0" indent="0">
              <a:buNone/>
            </a:pPr>
            <a:endParaRPr lang="ru-RU" sz="3600" dirty="0" smtClean="0"/>
          </a:p>
          <a:p>
            <a:pPr marL="0" indent="0">
              <a:buNone/>
            </a:pPr>
            <a:endParaRPr lang="ru-RU" sz="3600" dirty="0" smtClean="0"/>
          </a:p>
          <a:p>
            <a:pPr marL="0" indent="0">
              <a:buNone/>
            </a:pPr>
            <a:r>
              <a:rPr lang="ru-RU" sz="3600" dirty="0" smtClean="0"/>
              <a:t>анестезиолог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13386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764 C -0.00104 -0.02777 0.00035 -0.05208 -0.00486 -0.07222 C -0.00625 -0.09838 -0.0092 -0.12384 -0.01406 -0.14907 C -0.01528 -0.16527 -0.0158 -0.20231 -0.02465 -0.21365 C -0.025 -0.21597 -0.02639 -0.22523 -0.0276 -0.22777 C -0.03264 -0.23865 -0.04427 -0.24722 -0.0533 -0.25 C -0.06406 -0.25949 -0.07674 -0.25301 -0.08819 -0.24814 C -0.09201 -0.24305 -0.09618 -0.24259 -0.10035 -0.23796 C -0.11024 -0.22731 -0.09479 -0.24097 -0.10799 -0.22986 C -0.11111 -0.22361 -0.11458 -0.22083 -0.11858 -0.21574 C -0.12031 -0.20856 -0.12361 -0.20625 -0.12604 -0.19953 C -0.12795 -0.19467 -0.12934 -0.18865 -0.13073 -0.18333 C -0.13247 -0.16574 -0.13455 -0.15139 -0.13524 -0.13287 C -0.13646 -0.10115 -0.13681 -0.06967 -0.13819 -0.03796 C -0.13837 -0.03356 -0.14045 -0.02824 -0.14132 -0.02384 C -0.15122 0.02385 -0.17917 0.03102 -0.21094 0.04074 C -0.23021 0.04005 -0.24948 0.04074 -0.26858 0.03889 C -0.27135 0.03866 -0.27344 0.03542 -0.27604 0.03473 C -0.27865 0.0338 -0.30469 0.03079 -0.30486 0.03079 C -0.31684 0.02547 -0.33021 0.02269 -0.34271 0.02269 L -0.33073 0.02061 " pathEditMode="relative" rAng="0" ptsTypes="fffffffffffffffffffAA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83" y="-1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75000"/>
            </a:schemeClr>
          </a:solidFill>
        </p:spPr>
        <p:txBody>
          <a:bodyPr/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Закончите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фразу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Лисёнок по кличке Морс изображён на иллюстрациях к книге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92080" y="1600200"/>
            <a:ext cx="367240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«Зелёные страницы»</a:t>
            </a:r>
          </a:p>
          <a:p>
            <a:pPr marL="0" indent="0">
              <a:buNone/>
            </a:pPr>
            <a:r>
              <a:rPr lang="ru-RU" dirty="0" smtClean="0"/>
              <a:t>(сборнику рассказов)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«Лесные сказки»</a:t>
            </a:r>
          </a:p>
          <a:p>
            <a:pPr marL="0" indent="0">
              <a:buNone/>
            </a:pPr>
            <a:r>
              <a:rPr lang="ru-RU" dirty="0" smtClean="0"/>
              <a:t>Н. Сладкова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«Серая шейка»</a:t>
            </a:r>
          </a:p>
          <a:p>
            <a:pPr marL="0" indent="0">
              <a:buNone/>
            </a:pPr>
            <a:r>
              <a:rPr lang="ru-RU" dirty="0" smtClean="0"/>
              <a:t>Д. Мамина-Сибиряка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354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99 -0.00463 -0.00868 -0.0088 -0.01232 -0.01412 C -0.01371 -0.01644 -0.01319 -0.02107 -0.01528 -0.02222 C -0.02083 -0.02546 -0.02725 -0.02477 -0.03333 -0.02616 C -0.03594 -0.02755 -0.03871 -0.02847 -0.04097 -0.03033 C -0.04271 -0.03195 -0.0434 -0.03588 -0.04548 -0.03634 C -0.04896 -0.03727 -0.0526 -0.03496 -0.05625 -0.03426 C -0.06528 -0.02824 -0.07743 -0.02408 -0.08489 -0.01412 C -0.08784 -0.00996 -0.09409 -0.00185 -0.09409 -0.00185 C -0.09462 0.00092 -0.09462 0.0037 -0.09548 0.00625 C -0.09635 0.00787 -0.09809 0.00856 -0.09861 0.01018 C -0.10243 0.01991 -0.10173 0.0294 -0.10625 0.03842 C -0.11024 0.075 -0.10625 0.03241 -0.10625 0.10926 C -0.10625 0.12685 -0.10121 0.14791 -0.1092 0.1618 C -0.125 0.18912 -0.15451 0.19467 -0.17882 0.19606 C -0.19653 0.19722 -0.21423 0.19745 -0.23194 0.19815 C -0.2835 0.19699 -0.32778 0.19329 -0.37725 0.19004 C -0.38958 0.18518 -0.39913 0.18356 -0.41215 0.18194 C -0.42361 0.17569 -0.44097 0.17153 -0.45312 0.16967 C -0.45712 0.16829 -0.46111 0.1669 -0.46545 0.16574 C -0.47118 0.16412 -0.47743 0.16366 -0.48333 0.1618 C -0.50295 0.15555 -0.5217 0.1456 -0.53941 0.13333 C -0.54479 0.12291 -0.53941 0.13032 -0.54861 0.12523 C -0.55243 0.12315 -0.55486 0.11898 -0.55764 0.11528 C -0.56128 0.09676 -0.56632 0.10625 -0.56059 0.07685 C -0.55972 0.07222 -0.55347 0.06204 -0.55 0.05856 C -0.53541 0.04352 -0.51666 0.03727 -0.49861 0.03449 C -0.45139 0.01342 -0.39861 0.02916 -0.34861 0.02847 C -0.34097 0.02708 -0.3335 0.02639 -0.32587 0.0243 C -0.3151 0.02153 -0.30486 0.01504 -0.29392 0.01227 C -0.27847 0.00185 -0.26284 -0.00162 -0.24548 -0.00602 C -0.24062 -0.00926 -0.23594 -0.01366 -0.23038 -0.01597 C -0.23021 -0.01597 -0.21232 -0.02384 -0.2092 -0.02616 C -0.19635 -0.03565 -0.20972 -0.02986 -0.19705 -0.03426 C -0.1901 -0.03982 -0.1835 -0.04445 -0.17604 -0.04838 C -0.16493 -0.03449 -0.18333 -0.05556 -0.16666 -0.0463 C -0.16528 -0.04537 -0.16632 -0.04213 -0.16528 -0.04028 C -0.16354 -0.03658 -0.16128 -0.03357 -0.1592 -0.03033 C -0.1526 -0.03889 -0.14462 -0.0507 -0.13646 -0.05648 C -0.11719 -0.0706 -0.13767 -0.05209 -0.12448 -0.06459 C -0.12309 -0.06713 -0.11076 -0.08611 -0.11979 -0.07477 C -0.11823 -0.0838 -0.11805 -0.08472 -0.11528 -0.09491 C -0.11475 -0.09699 -0.11232 -0.10139 -0.11371 -0.10093 C -0.11684 -0.09977 -0.11875 -0.0956 -0.12135 -0.09283 C -0.12708 -0.11736 -0.12153 -0.13681 -0.13038 -0.15949 C -0.1335 -0.16736 -0.13298 -0.17546 -0.13819 -0.18171 C -0.14045 -0.19213 -0.13871 -0.18634 -0.14548 -0.2 C -0.14653 -0.20209 -0.14861 -0.20602 -0.14861 -0.20602 C -0.1526 -0.22361 -0.16771 -0.23658 -0.18038 -0.24236 C -0.19201 -0.2544 -0.20694 -0.25857 -0.22135 -0.26042 C -0.23281 -0.26574 -0.24409 -0.25046 -0.25312 -0.24236 C -0.27274 -0.24699 -0.29253 -0.24954 -0.31232 -0.2544 C -0.33264 -0.25278 -0.36146 -0.25371 -0.38333 -0.2463 C -0.3875 -0.24306 -0.39236 -0.24121 -0.39548 -0.23634 C -0.39739 -0.23334 -0.39791 -0.22894 -0.4 -0.22616 C -0.40347 -0.22153 -0.41632 -0.21389 -0.42153 -0.21204 C -0.42344 -0.20857 -0.4243 -0.20324 -0.42743 -0.20185 C -0.42916 -0.20093 -0.42396 -0.2088 -0.42604 -0.20996 C -0.42847 -0.21158 -0.43107 -0.20718 -0.4335 -0.20602 C -0.43646 -0.20463 -0.44253 -0.20185 -0.44253 -0.20185 C -0.44913 -0.21134 -0.44114 -0.20255 -0.45 -0.20394 C -0.46198 -0.20579 -0.47344 -0.2088 -0.48194 -0.22014 C -0.48316 -0.22755 -0.48177 -0.24838 -0.48646 -0.24838 " pathEditMode="relative" ptsTypes="ff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99 -0.00463 -0.00868 -0.0088 -0.01232 -0.01412 C -0.01371 -0.01644 -0.01319 -0.02107 -0.01528 -0.02222 C -0.02083 -0.02546 -0.02725 -0.02477 -0.03333 -0.02616 C -0.03594 -0.02755 -0.03871 -0.02847 -0.04097 -0.03033 C -0.04271 -0.03195 -0.0434 -0.03588 -0.04548 -0.03634 C -0.04896 -0.03727 -0.0526 -0.03496 -0.05625 -0.03426 C -0.06528 -0.02824 -0.07743 -0.02408 -0.08489 -0.01412 C -0.08784 -0.00996 -0.09409 -0.00185 -0.09409 -0.00185 C -0.09462 0.00092 -0.09462 0.0037 -0.09548 0.00625 C -0.09635 0.00787 -0.09809 0.00856 -0.09861 0.01018 C -0.10243 0.01991 -0.10173 0.0294 -0.10625 0.03842 C -0.11024 0.075 -0.10625 0.03241 -0.10625 0.10926 C -0.10625 0.12685 -0.10121 0.14791 -0.1092 0.1618 C -0.125 0.18912 -0.15451 0.19467 -0.17882 0.19606 C -0.19653 0.19722 -0.21423 0.19745 -0.23194 0.19815 C -0.2835 0.19699 -0.32778 0.19329 -0.37725 0.19004 C -0.38958 0.18518 -0.39913 0.18356 -0.41215 0.18194 C -0.42361 0.17569 -0.44097 0.17153 -0.45312 0.16967 C -0.45712 0.16829 -0.46111 0.1669 -0.46545 0.16574 C -0.47118 0.16412 -0.47743 0.16366 -0.48333 0.1618 C -0.50295 0.15555 -0.5217 0.1456 -0.53941 0.13333 C -0.54479 0.12291 -0.53941 0.13032 -0.54861 0.12523 C -0.55243 0.12315 -0.55486 0.11898 -0.55764 0.11528 C -0.56128 0.09676 -0.56632 0.10625 -0.56059 0.07685 C -0.55972 0.07222 -0.55347 0.06204 -0.55 0.05856 C -0.53541 0.04352 -0.51666 0.03727 -0.49861 0.03449 C -0.45139 0.01342 -0.39861 0.02916 -0.34861 0.02847 C -0.34097 0.02708 -0.3335 0.02639 -0.32587 0.0243 C -0.3151 0.02153 -0.30486 0.01504 -0.29392 0.01227 C -0.27847 0.00185 -0.26284 -0.00162 -0.24548 -0.00602 C -0.24062 -0.00926 -0.23594 -0.01366 -0.23038 -0.01597 C -0.23021 -0.01597 -0.21232 -0.02384 -0.2092 -0.02616 C -0.19635 -0.03565 -0.20972 -0.02986 -0.19705 -0.03426 C -0.1901 -0.03982 -0.1835 -0.04445 -0.17604 -0.04838 C -0.16493 -0.03449 -0.18333 -0.05556 -0.16666 -0.0463 C -0.16528 -0.04537 -0.16632 -0.04213 -0.16528 -0.04028 C -0.16354 -0.03658 -0.16128 -0.03357 -0.1592 -0.03033 C -0.1526 -0.03889 -0.14462 -0.0507 -0.13646 -0.05648 C -0.11719 -0.0706 -0.13767 -0.05209 -0.12448 -0.06459 C -0.12309 -0.06713 -0.11076 -0.08611 -0.11979 -0.07477 C -0.11823 -0.0838 -0.11805 -0.08472 -0.11528 -0.09491 C -0.11475 -0.09699 -0.11232 -0.10139 -0.11371 -0.10093 C -0.11684 -0.09977 -0.11875 -0.0956 -0.12135 -0.09283 C -0.12708 -0.11736 -0.12153 -0.13681 -0.13038 -0.15949 C -0.1335 -0.16736 -0.13298 -0.17546 -0.13819 -0.18171 C -0.14045 -0.19213 -0.13871 -0.18634 -0.14548 -0.2 C -0.14653 -0.20209 -0.14861 -0.20602 -0.14861 -0.20602 C -0.1526 -0.22361 -0.16771 -0.23658 -0.18038 -0.24236 C -0.19201 -0.2544 -0.20694 -0.25857 -0.22135 -0.26042 C -0.23281 -0.26574 -0.24409 -0.25046 -0.25312 -0.24236 C -0.27274 -0.24699 -0.29253 -0.24954 -0.31232 -0.2544 C -0.33264 -0.25278 -0.36146 -0.25371 -0.38333 -0.2463 C -0.3875 -0.24306 -0.39236 -0.24121 -0.39548 -0.23634 C -0.39739 -0.23334 -0.39791 -0.22894 -0.4 -0.22616 C -0.40347 -0.22153 -0.41632 -0.21389 -0.42153 -0.21204 C -0.42344 -0.20857 -0.4243 -0.20324 -0.42743 -0.20185 C -0.42916 -0.20093 -0.42396 -0.2088 -0.42604 -0.20996 C -0.42847 -0.21158 -0.43107 -0.20718 -0.4335 -0.20602 C -0.43646 -0.20463 -0.44253 -0.20185 -0.44253 -0.20185 C -0.44913 -0.21134 -0.44114 -0.20255 -0.45 -0.20394 C -0.46198 -0.20579 -0.47344 -0.2088 -0.48194 -0.22014 C -0.48316 -0.22755 -0.48177 -0.24838 -0.48646 -0.24838 " pathEditMode="relative" ptsTypes="ffffffffffffffffffffffffffffffffffffffffffffffffffffffffffffffA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778098"/>
          </a:xfrm>
          <a:solidFill>
            <a:schemeClr val="accent3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Удалите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иллюстрацию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другого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художника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Евгений </a:t>
            </a:r>
            <a:r>
              <a:rPr lang="ru-RU" dirty="0" err="1" smtClean="0"/>
              <a:t>Чарушин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904" y="1628800"/>
            <a:ext cx="3754916" cy="481399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1599812"/>
            <a:ext cx="3537922" cy="469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48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86513"/>
            <a:ext cx="8424936" cy="1143000"/>
          </a:xfrm>
          <a:solidFill>
            <a:schemeClr val="accent3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Удалите</a:t>
            </a:r>
            <a:r>
              <a:rPr lang="ru-RU" sz="3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иллюстрацию</a:t>
            </a:r>
            <a:r>
              <a:rPr lang="ru-RU" sz="3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другого</a:t>
            </a:r>
            <a:r>
              <a:rPr lang="ru-RU" sz="3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художника</a:t>
            </a:r>
            <a:endParaRPr lang="ru-RU" sz="36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" y="1484784"/>
            <a:ext cx="4131443" cy="4932136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Евгений </a:t>
            </a:r>
            <a:r>
              <a:rPr lang="ru-RU" dirty="0" err="1" smtClean="0"/>
              <a:t>Чарушин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1412776"/>
            <a:ext cx="3816424" cy="500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Удалите</a:t>
            </a:r>
            <a:r>
              <a:rPr lang="ru-RU" sz="3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иллюстрацию</a:t>
            </a:r>
            <a:r>
              <a:rPr lang="ru-RU" sz="3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другого</a:t>
            </a:r>
            <a:r>
              <a:rPr lang="ru-RU" sz="3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художника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556792"/>
            <a:ext cx="2736304" cy="484313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Валентин Курдов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1988840"/>
            <a:ext cx="5519936" cy="397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74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75000"/>
            </a:schemeClr>
          </a:solidFill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Задачи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проекта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Знакомство детей с творчеством художника-анималиста Т.П. Капустиной</a:t>
            </a:r>
          </a:p>
          <a:p>
            <a:pPr algn="just"/>
            <a:r>
              <a:rPr lang="ru-RU" dirty="0"/>
              <a:t>Расширение знаний о животных</a:t>
            </a:r>
          </a:p>
          <a:p>
            <a:pPr algn="just"/>
            <a:r>
              <a:rPr lang="ru-RU" dirty="0"/>
              <a:t>Развитие эстетического чувства</a:t>
            </a:r>
          </a:p>
          <a:p>
            <a:pPr algn="just"/>
            <a:r>
              <a:rPr lang="ru-RU" dirty="0"/>
              <a:t>Закрепление  прикладных навыков (композиция, различные техники)</a:t>
            </a:r>
          </a:p>
          <a:p>
            <a:pPr algn="just"/>
            <a:r>
              <a:rPr lang="ru-RU" dirty="0"/>
              <a:t>Пополнение лексического запаса (анималист, набросок, эскиз, подмалёвок, заливка, графика, эстамп, литография и др.)</a:t>
            </a:r>
          </a:p>
          <a:p>
            <a:pPr algn="just"/>
            <a:r>
              <a:rPr lang="ru-RU" dirty="0"/>
              <a:t>Воспитание любви к природе</a:t>
            </a:r>
          </a:p>
          <a:p>
            <a:pPr algn="just"/>
            <a:r>
              <a:rPr lang="ru-RU" dirty="0"/>
              <a:t>Формирование понятия позитивного влияния природы на здоровье и внутренний мир человека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806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Удалите</a:t>
            </a:r>
            <a:r>
              <a:rPr lang="ru-RU" sz="3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иллюстрацию</a:t>
            </a:r>
            <a:r>
              <a:rPr lang="ru-RU" sz="3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другого</a:t>
            </a:r>
            <a:r>
              <a:rPr lang="ru-RU" sz="3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художника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Евгений </a:t>
            </a:r>
            <a:r>
              <a:rPr lang="ru-RU" dirty="0" err="1" smtClean="0"/>
              <a:t>Чарушин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693485"/>
            <a:ext cx="3744415" cy="4643074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578" y="1556792"/>
            <a:ext cx="3448861" cy="491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73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Удалите</a:t>
            </a:r>
            <a:r>
              <a:rPr lang="ru-RU" sz="3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иллюстрацию</a:t>
            </a:r>
            <a:r>
              <a:rPr lang="ru-RU" sz="3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другого</a:t>
            </a:r>
            <a:r>
              <a:rPr lang="ru-RU" sz="3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художника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Валентин Курдов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8953" y="2204864"/>
            <a:ext cx="4812381" cy="331236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654696"/>
            <a:ext cx="3850913" cy="486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54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0560" cy="850106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Удалите</a:t>
            </a:r>
            <a:r>
              <a:rPr lang="ru-RU" sz="3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иллюстрацию</a:t>
            </a:r>
            <a:r>
              <a:rPr lang="ru-RU" sz="3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другого</a:t>
            </a:r>
            <a:r>
              <a:rPr lang="ru-RU" sz="3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художника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196752"/>
            <a:ext cx="4110457" cy="360040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Валентин Курдов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8" y="4005424"/>
            <a:ext cx="5106144" cy="280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32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728192"/>
          </a:xfrm>
          <a:solidFill>
            <a:schemeClr val="accent3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Найдите фамилии писателей, </a:t>
            </a:r>
            <a:b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 которыми НЕ сотрудничала </a:t>
            </a:r>
            <a:b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Т.П. Капустина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sz="3600" dirty="0" err="1" smtClean="0"/>
              <a:t>Б.Житков</a:t>
            </a:r>
            <a:endParaRPr lang="ru-RU" sz="3600" dirty="0" smtClean="0"/>
          </a:p>
          <a:p>
            <a:r>
              <a:rPr lang="ru-RU" sz="3600" dirty="0" smtClean="0"/>
              <a:t>В. Драгунский </a:t>
            </a:r>
            <a:endParaRPr lang="ru-RU" sz="3600" dirty="0"/>
          </a:p>
          <a:p>
            <a:r>
              <a:rPr lang="ru-RU" sz="3600" dirty="0" err="1"/>
              <a:t>Н.Сладков</a:t>
            </a:r>
            <a:r>
              <a:rPr lang="ru-RU" sz="3600" dirty="0"/>
              <a:t> </a:t>
            </a:r>
          </a:p>
          <a:p>
            <a:r>
              <a:rPr lang="ru-RU" sz="3600" dirty="0" err="1"/>
              <a:t>Л.Толстой</a:t>
            </a:r>
            <a:r>
              <a:rPr lang="ru-RU" sz="3600" dirty="0"/>
              <a:t> </a:t>
            </a:r>
          </a:p>
          <a:p>
            <a:r>
              <a:rPr lang="ru-RU" sz="3600" dirty="0"/>
              <a:t>К. Паустовский </a:t>
            </a:r>
            <a:endParaRPr lang="ru-RU" sz="3600" dirty="0" smtClean="0"/>
          </a:p>
          <a:p>
            <a:r>
              <a:rPr lang="ru-RU" sz="3600" dirty="0" err="1" smtClean="0"/>
              <a:t>Н.Носов</a:t>
            </a:r>
            <a:endParaRPr lang="ru-RU" sz="3600" dirty="0" smtClean="0"/>
          </a:p>
          <a:p>
            <a:r>
              <a:rPr lang="ru-RU" sz="3600" dirty="0"/>
              <a:t>И. Акимушкин </a:t>
            </a:r>
          </a:p>
          <a:p>
            <a:endParaRPr lang="ru-RU" sz="3600" dirty="0" smtClean="0"/>
          </a:p>
          <a:p>
            <a:endParaRPr lang="ru-RU" sz="3600" dirty="0" smtClean="0"/>
          </a:p>
          <a:p>
            <a:endParaRPr lang="ru-RU" sz="3600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211960" y="1988840"/>
            <a:ext cx="4474840" cy="4137323"/>
          </a:xfrm>
        </p:spPr>
        <p:txBody>
          <a:bodyPr>
            <a:normAutofit fontScale="92500" lnSpcReduction="10000"/>
          </a:bodyPr>
          <a:lstStyle/>
          <a:p>
            <a:r>
              <a:rPr lang="ru-RU" sz="3600" dirty="0" smtClean="0"/>
              <a:t>Б. </a:t>
            </a:r>
            <a:r>
              <a:rPr lang="ru-RU" sz="3600" dirty="0" err="1" smtClean="0"/>
              <a:t>Заходер</a:t>
            </a:r>
            <a:r>
              <a:rPr lang="ru-RU" sz="3600" dirty="0" smtClean="0"/>
              <a:t> </a:t>
            </a:r>
            <a:endParaRPr lang="ru-RU" sz="3600" dirty="0"/>
          </a:p>
          <a:p>
            <a:r>
              <a:rPr lang="ru-RU" sz="3600" dirty="0" err="1"/>
              <a:t>И.Соколов</a:t>
            </a:r>
            <a:r>
              <a:rPr lang="ru-RU" sz="3600" dirty="0"/>
              <a:t>-Микитов</a:t>
            </a:r>
          </a:p>
          <a:p>
            <a:r>
              <a:rPr lang="ru-RU" sz="3600" dirty="0" err="1" smtClean="0"/>
              <a:t>Г.Снегирёв</a:t>
            </a:r>
            <a:endParaRPr lang="ru-RU" sz="3600" dirty="0" smtClean="0"/>
          </a:p>
          <a:p>
            <a:r>
              <a:rPr lang="ru-RU" sz="3600" dirty="0" smtClean="0"/>
              <a:t>А. Пушкин</a:t>
            </a:r>
            <a:endParaRPr lang="ru-RU" sz="3600" dirty="0"/>
          </a:p>
          <a:p>
            <a:r>
              <a:rPr lang="ru-RU" sz="3600" dirty="0"/>
              <a:t>В. Бианки </a:t>
            </a:r>
          </a:p>
          <a:p>
            <a:r>
              <a:rPr lang="ru-RU" sz="3600" dirty="0"/>
              <a:t>М</a:t>
            </a:r>
            <a:r>
              <a:rPr lang="ru-RU" sz="3600" dirty="0" smtClean="0"/>
              <a:t>. Пришвин</a:t>
            </a:r>
          </a:p>
          <a:p>
            <a:r>
              <a:rPr lang="ru-RU" sz="3600" dirty="0" smtClean="0"/>
              <a:t> А. </a:t>
            </a:r>
            <a:r>
              <a:rPr lang="ru-RU" sz="3600" dirty="0" err="1" smtClean="0"/>
              <a:t>Барто</a:t>
            </a:r>
            <a:endParaRPr lang="ru-RU" sz="3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757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  <a:solidFill>
            <a:schemeClr val="accent3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Вопрос библиотекаря: сравнить два издания книги В. Бианки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9238" y="1600200"/>
            <a:ext cx="3576524" cy="4525963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276" y="1600200"/>
            <a:ext cx="3504447" cy="4637112"/>
          </a:xfrm>
        </p:spPr>
      </p:pic>
    </p:spTree>
    <p:extLst>
      <p:ext uri="{BB962C8B-B14F-4D97-AF65-F5344CB8AC3E}">
        <p14:creationId xmlns:p14="http://schemas.microsoft.com/office/powerpoint/2010/main" val="5340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Вопрос библиотекаря: сравнить два издания книги В. Бианки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079" y="1600200"/>
            <a:ext cx="7155841" cy="4525963"/>
          </a:xfrm>
        </p:spPr>
      </p:pic>
      <p:sp>
        <p:nvSpPr>
          <p:cNvPr id="8" name="TextBox 7"/>
          <p:cNvSpPr txBox="1"/>
          <p:nvPr/>
        </p:nvSpPr>
        <p:spPr>
          <a:xfrm>
            <a:off x="1043608" y="6229695"/>
            <a:ext cx="7056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Ключ: издательство, год издания, атрибуты, цветовое оформление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573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Вопрос библиотекаря: сравнить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две иллюстрации Т.П. Капустиной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774" y="1600200"/>
            <a:ext cx="3512202" cy="4867964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1414" y="1600200"/>
            <a:ext cx="3600041" cy="4781128"/>
          </a:xfrm>
        </p:spPr>
      </p:pic>
    </p:spTree>
    <p:extLst>
      <p:ext uri="{BB962C8B-B14F-4D97-AF65-F5344CB8AC3E}">
        <p14:creationId xmlns:p14="http://schemas.microsoft.com/office/powerpoint/2010/main" val="99736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Вопрос библиотекаря: сравнить две иллюстрации Т.П. Капустиной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3" y="1556792"/>
            <a:ext cx="5223049" cy="3312368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3429000"/>
            <a:ext cx="5076056" cy="3390454"/>
          </a:xfrm>
        </p:spPr>
      </p:pic>
    </p:spTree>
    <p:extLst>
      <p:ext uri="{BB962C8B-B14F-4D97-AF65-F5344CB8AC3E}">
        <p14:creationId xmlns:p14="http://schemas.microsoft.com/office/powerpoint/2010/main" val="62229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Вопрос библиотекаря: сравнить две иллюстрации Т.П. Капустиной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238" y="1600200"/>
            <a:ext cx="3794946" cy="492514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3242" y="1600200"/>
            <a:ext cx="3869367" cy="4853136"/>
          </a:xfrm>
        </p:spPr>
      </p:pic>
    </p:spTree>
    <p:extLst>
      <p:ext uri="{BB962C8B-B14F-4D97-AF65-F5344CB8AC3E}">
        <p14:creationId xmlns:p14="http://schemas.microsoft.com/office/powerpoint/2010/main" val="174939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1" y="76304"/>
            <a:ext cx="2160240" cy="28803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11" y="3333546"/>
            <a:ext cx="2300318" cy="30689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4832" y="530889"/>
            <a:ext cx="2432123" cy="32468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0772" y="3242770"/>
            <a:ext cx="2391145" cy="32364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8100" y="3558676"/>
            <a:ext cx="2308657" cy="3011292"/>
          </a:xfrm>
          <a:prstGeom prst="rect">
            <a:avLst/>
          </a:prstGeom>
        </p:spPr>
      </p:pic>
      <p:pic>
        <p:nvPicPr>
          <p:cNvPr id="1026" name="Picture 2" descr="C:\Users\1\Pictures\Капустина\1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9984" y="131986"/>
            <a:ext cx="2425700" cy="283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Pictures\Капустина\1241847789_1200822904_111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8100" y="530889"/>
            <a:ext cx="238125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Pictures\Капустина\87507.jpe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1729" y="3799040"/>
            <a:ext cx="2043629" cy="291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5890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Использование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УУД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 fontScale="70000" lnSpcReduction="20000"/>
          </a:bodyPr>
          <a:lstStyle/>
          <a:p>
            <a:r>
              <a:rPr lang="ru-RU" b="1" u="sng" dirty="0" smtClean="0"/>
              <a:t>Личностных:</a:t>
            </a:r>
            <a:endParaRPr lang="ru-RU" b="1" u="sng" dirty="0"/>
          </a:p>
          <a:p>
            <a:pPr algn="just"/>
            <a:r>
              <a:rPr lang="ru-RU" dirty="0" smtClean="0"/>
              <a:t>Проявление познавательного интереса </a:t>
            </a:r>
            <a:r>
              <a:rPr lang="ru-RU" dirty="0"/>
              <a:t>к новому  материалу; умение сравнивать и группировать информацию по заданным  параметрам.</a:t>
            </a:r>
          </a:p>
          <a:p>
            <a:r>
              <a:rPr lang="ru-RU" b="1" u="sng" dirty="0" smtClean="0"/>
              <a:t>Регулятивных:</a:t>
            </a:r>
            <a:endParaRPr lang="ru-RU" b="1" u="sng" dirty="0"/>
          </a:p>
          <a:p>
            <a:pPr algn="just"/>
            <a:r>
              <a:rPr lang="ru-RU" dirty="0" smtClean="0"/>
              <a:t>Умение </a:t>
            </a:r>
            <a:r>
              <a:rPr lang="ru-RU" dirty="0"/>
              <a:t>вычитывать информацию из текста.</a:t>
            </a:r>
          </a:p>
          <a:p>
            <a:pPr algn="just"/>
            <a:r>
              <a:rPr lang="ru-RU" dirty="0" smtClean="0"/>
              <a:t>Применение </a:t>
            </a:r>
            <a:r>
              <a:rPr lang="ru-RU" dirty="0"/>
              <a:t>на практике </a:t>
            </a:r>
            <a:r>
              <a:rPr lang="ru-RU" dirty="0" err="1" smtClean="0"/>
              <a:t>аналитичеких</a:t>
            </a:r>
            <a:r>
              <a:rPr lang="ru-RU" dirty="0" smtClean="0"/>
              <a:t> </a:t>
            </a:r>
            <a:r>
              <a:rPr lang="ru-RU" dirty="0"/>
              <a:t>и </a:t>
            </a:r>
            <a:r>
              <a:rPr lang="ru-RU" dirty="0" smtClean="0"/>
              <a:t>синтетических навыков.</a:t>
            </a:r>
            <a:endParaRPr lang="ru-RU" dirty="0"/>
          </a:p>
          <a:p>
            <a:r>
              <a:rPr lang="ru-RU" b="1" u="sng" dirty="0" smtClean="0"/>
              <a:t>Коммуникативных:</a:t>
            </a:r>
            <a:endParaRPr lang="ru-RU" b="1" u="sng" dirty="0"/>
          </a:p>
          <a:p>
            <a:pPr algn="just"/>
            <a:r>
              <a:rPr lang="ru-RU" dirty="0"/>
              <a:t>И</a:t>
            </a:r>
            <a:r>
              <a:rPr lang="ru-RU" dirty="0" smtClean="0"/>
              <a:t>спользование иллюстраций </a:t>
            </a:r>
            <a:r>
              <a:rPr lang="ru-RU" dirty="0"/>
              <a:t>и </a:t>
            </a:r>
            <a:r>
              <a:rPr lang="ru-RU" dirty="0" smtClean="0"/>
              <a:t>фотоматериала  </a:t>
            </a:r>
            <a:r>
              <a:rPr lang="ru-RU" dirty="0"/>
              <a:t>для подтверждения своей позиции.</a:t>
            </a:r>
          </a:p>
          <a:p>
            <a:r>
              <a:rPr lang="ru-RU" b="1" u="sng" dirty="0" smtClean="0"/>
              <a:t>Познавательных:</a:t>
            </a:r>
            <a:endParaRPr lang="ru-RU" b="1" u="sng" dirty="0"/>
          </a:p>
          <a:p>
            <a:pPr algn="just"/>
            <a:r>
              <a:rPr lang="ru-RU" dirty="0"/>
              <a:t>У</a:t>
            </a:r>
            <a:r>
              <a:rPr lang="ru-RU" dirty="0" smtClean="0"/>
              <a:t>мение </a:t>
            </a:r>
            <a:r>
              <a:rPr lang="ru-RU" dirty="0"/>
              <a:t>задавать вопросы, отвечать на вопросы других; строить предложения для решения определённой  задачи; работать с разными  видами информации (представленными в текстовой форме и в форме  иллюстраций).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754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332656"/>
            <a:ext cx="4536504" cy="633670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600" dirty="0" smtClean="0"/>
              <a:t>Татьяна </a:t>
            </a:r>
            <a:r>
              <a:rPr lang="ru-RU" sz="2600" dirty="0"/>
              <a:t>Капустина - художник большого оригинального дарования. Ее произведения приносят людям радость, напоминают о необходимости охранять все то прекрасное, что нас окружает, охраняет наш мир</a:t>
            </a:r>
            <a:r>
              <a:rPr lang="ru-RU" sz="2600" dirty="0" smtClean="0"/>
              <a:t>. (Н. </a:t>
            </a:r>
            <a:r>
              <a:rPr lang="ru-RU" sz="2600" dirty="0" err="1" smtClean="0"/>
              <a:t>Фаминская</a:t>
            </a:r>
            <a:r>
              <a:rPr lang="ru-RU" sz="2600" dirty="0" smtClean="0"/>
              <a:t>)</a:t>
            </a:r>
            <a:endParaRPr lang="ru-RU" sz="2600" dirty="0"/>
          </a:p>
          <a:p>
            <a:pPr algn="just"/>
            <a:r>
              <a:rPr lang="ru-RU" sz="2600" dirty="0"/>
              <a:t>М</a:t>
            </a:r>
            <a:r>
              <a:rPr lang="ru-RU" sz="2600" dirty="0" smtClean="0"/>
              <a:t>ы </a:t>
            </a:r>
            <a:r>
              <a:rPr lang="ru-RU" sz="2600" dirty="0"/>
              <a:t>счастливы жить в ЭПОХУ КАПУСТИНОЙ, уникального художника-анималиста, о котором точно можно сказать: таких больше нет</a:t>
            </a:r>
            <a:r>
              <a:rPr lang="ru-RU" sz="2600" dirty="0" smtClean="0"/>
              <a:t>! (Редакция журнала «Костёр»)</a:t>
            </a:r>
          </a:p>
          <a:p>
            <a:pPr algn="just"/>
            <a:endParaRPr lang="ru-RU" sz="2400" dirty="0"/>
          </a:p>
          <a:p>
            <a:endParaRPr lang="ru-RU" sz="2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692696"/>
            <a:ext cx="3817110" cy="5256584"/>
          </a:xfrm>
        </p:spPr>
      </p:pic>
    </p:spTree>
    <p:extLst>
      <p:ext uri="{BB962C8B-B14F-4D97-AF65-F5344CB8AC3E}">
        <p14:creationId xmlns:p14="http://schemas.microsoft.com/office/powerpoint/2010/main" val="28304386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22313" y="1628800"/>
            <a:ext cx="7772400" cy="2664296"/>
          </a:xfrm>
          <a:solidFill>
            <a:schemeClr val="accent3">
              <a:lumMod val="75000"/>
            </a:schemeClr>
          </a:solidFill>
        </p:spPr>
        <p:txBody>
          <a:bodyPr>
            <a:prstTxWarp prst="textStop">
              <a:avLst/>
            </a:prstTxWarp>
            <a:normAutofit/>
          </a:bodyPr>
          <a:lstStyle/>
          <a:p>
            <a:pPr algn="ctr"/>
            <a:r>
              <a:rPr lang="ru-RU" sz="66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Творческих успехов и взрослым и детям!</a:t>
            </a:r>
            <a:endParaRPr lang="ru-RU" sz="6600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58302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Использованные материалы: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Астраханцева К. «Бескрайний мир таланта и природы»</a:t>
            </a:r>
          </a:p>
          <a:p>
            <a:r>
              <a:rPr lang="ru-RU" dirty="0" err="1" smtClean="0"/>
              <a:t>Фаминская</a:t>
            </a:r>
            <a:r>
              <a:rPr lang="ru-RU" dirty="0" smtClean="0"/>
              <a:t> Н., </a:t>
            </a:r>
            <a:r>
              <a:rPr lang="ru-RU" dirty="0"/>
              <a:t>кандидат </a:t>
            </a:r>
            <a:r>
              <a:rPr lang="ru-RU" dirty="0" smtClean="0"/>
              <a:t>искусствоведения </a:t>
            </a:r>
            <a:r>
              <a:rPr lang="ru-RU" dirty="0"/>
              <a:t>«Добрые звери Татьяны Капустиной</a:t>
            </a:r>
            <a:r>
              <a:rPr lang="ru-RU" dirty="0" smtClean="0"/>
              <a:t>»</a:t>
            </a:r>
          </a:p>
          <a:p>
            <a:r>
              <a:rPr lang="ru-RU" dirty="0" err="1" smtClean="0"/>
              <a:t>Граблевская</a:t>
            </a:r>
            <a:r>
              <a:rPr lang="ru-RU" dirty="0" smtClean="0"/>
              <a:t> О. фото</a:t>
            </a:r>
          </a:p>
          <a:p>
            <a:r>
              <a:rPr lang="ru-RU" dirty="0" smtClean="0"/>
              <a:t>Шарко О. фото</a:t>
            </a:r>
          </a:p>
          <a:p>
            <a:r>
              <a:rPr lang="ru-RU" dirty="0" smtClean="0"/>
              <a:t>Личная коллекция Т.П. Капустиной</a:t>
            </a:r>
          </a:p>
          <a:p>
            <a:r>
              <a:rPr lang="ru-RU" dirty="0" smtClean="0"/>
              <a:t>Личная коллекция  Шарко О.</a:t>
            </a:r>
          </a:p>
          <a:p>
            <a:r>
              <a:rPr lang="ru-RU" dirty="0" smtClean="0"/>
              <a:t>Каталог библиотеки школы №404 </a:t>
            </a:r>
            <a:r>
              <a:rPr lang="ru-RU" dirty="0" err="1" smtClean="0"/>
              <a:t>Колпинского</a:t>
            </a:r>
            <a:r>
              <a:rPr lang="ru-RU" dirty="0" smtClean="0"/>
              <a:t> района СПб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974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8150" y="260649"/>
            <a:ext cx="4791696" cy="625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Понятийный</a:t>
            </a:r>
            <a:r>
              <a:rPr lang="ru-RU" dirty="0" smtClean="0"/>
              <a:t>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словарь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217443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Анималист</a:t>
            </a:r>
            <a:r>
              <a:rPr lang="ru-RU" dirty="0" smtClean="0"/>
              <a:t> (от </a:t>
            </a:r>
            <a:r>
              <a:rPr lang="en-US" dirty="0" smtClean="0"/>
              <a:t>animal </a:t>
            </a:r>
            <a:r>
              <a:rPr lang="ru-RU" dirty="0" smtClean="0"/>
              <a:t>– животное) – художник, изображающий животных</a:t>
            </a:r>
          </a:p>
          <a:p>
            <a:r>
              <a:rPr lang="ru-RU" b="1" dirty="0" smtClean="0"/>
              <a:t>Акварель, гуашь </a:t>
            </a:r>
            <a:r>
              <a:rPr lang="ru-RU" dirty="0" smtClean="0"/>
              <a:t>– типы красок, произведение изобразительного искусства, написанное такими красками</a:t>
            </a:r>
          </a:p>
          <a:p>
            <a:r>
              <a:rPr lang="ru-RU" b="1" dirty="0" smtClean="0"/>
              <a:t>Пастель</a:t>
            </a:r>
            <a:r>
              <a:rPr lang="ru-RU" dirty="0" smtClean="0"/>
              <a:t> – мягкие цветные карандаши из краски и мела,</a:t>
            </a:r>
            <a:r>
              <a:rPr lang="ru-RU" dirty="0"/>
              <a:t> произведение изобразительного искусства</a:t>
            </a:r>
            <a:r>
              <a:rPr lang="ru-RU" dirty="0" smtClean="0"/>
              <a:t>, нарисованное ими</a:t>
            </a:r>
            <a:endParaRPr lang="ru-RU" dirty="0"/>
          </a:p>
          <a:p>
            <a:r>
              <a:rPr lang="ru-RU" b="1" dirty="0" smtClean="0"/>
              <a:t>Гравюра</a:t>
            </a:r>
            <a:r>
              <a:rPr lang="ru-RU" dirty="0" smtClean="0"/>
              <a:t> – доска, на которой вырезан рисунок</a:t>
            </a:r>
          </a:p>
          <a:p>
            <a:r>
              <a:rPr lang="ru-RU" b="1" dirty="0" smtClean="0"/>
              <a:t>Эстамп</a:t>
            </a:r>
            <a:r>
              <a:rPr lang="ru-RU" dirty="0" smtClean="0"/>
              <a:t> – отпечаток с гравюры</a:t>
            </a:r>
          </a:p>
          <a:p>
            <a:endParaRPr lang="ru-RU" sz="28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381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 давние времена моряк, которому удавалось благополучно миновать мыс Горн, имел право украсить свое ухо золотой серьгой. Так вот, на моем ухе таких сережек должно быть четырнадцать, — смеется художница Татьяна Порфирьевна Капустина. И это правда — она прошла мыс Горн четырнадцать раз, побывала в горах Памира, на вулканах Камчатки, в полярной тундре Таймыра, заповеднике </a:t>
            </a:r>
            <a:r>
              <a:rPr lang="ru-RU" dirty="0" err="1"/>
              <a:t>Аскания</a:t>
            </a:r>
            <a:r>
              <a:rPr lang="ru-RU" dirty="0"/>
              <a:t>-Нова, на далеких Командорах, в Арктике и Антарктиде. И везде, всегда — рисовала. Рисовала зверей и птиц.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82822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779912" y="332656"/>
            <a:ext cx="4968552" cy="6081539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Татьяна Порфирьевна частый и желанный гость в школах, библиотеках и детских садах, она помогает подрастающему поколению открывать мир изобразительного искусства, мир живой природы. Татьяну Порфирьевну Капустину по праву можно считать уникальным мастером. Ее работы не только приносят радость, но и заставляют задуматься о хрупкости окружающего нас мира, учат любви ко всему живому на планете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340768"/>
            <a:ext cx="33528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9411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908720"/>
            <a:ext cx="4038600" cy="521744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Татьяна Капустина внимательно всматривается в мир живой природы. Достоверно изучив повадки животных, она с легкостью изображает и настороженную позу косули, и нежную улыбку мамы-рыси, оберегающей своего детеныша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(эстамп)</a:t>
            </a:r>
            <a:endParaRPr lang="ru-RU" dirty="0"/>
          </a:p>
          <a:p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7" y="404664"/>
            <a:ext cx="4647003" cy="6048672"/>
          </a:xfrm>
        </p:spPr>
      </p:pic>
    </p:spTree>
    <p:extLst>
      <p:ext uri="{BB962C8B-B14F-4D97-AF65-F5344CB8AC3E}">
        <p14:creationId xmlns:p14="http://schemas.microsoft.com/office/powerpoint/2010/main" val="33030647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5733256"/>
            <a:ext cx="8229600" cy="72008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(гуашь)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124744"/>
            <a:ext cx="8229600" cy="4421874"/>
          </a:xfrm>
        </p:spPr>
      </p:pic>
    </p:spTree>
    <p:extLst>
      <p:ext uri="{BB962C8B-B14F-4D97-AF65-F5344CB8AC3E}">
        <p14:creationId xmlns:p14="http://schemas.microsoft.com/office/powerpoint/2010/main" val="22128776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597</TotalTime>
  <Words>896</Words>
  <Application>Microsoft Office PowerPoint</Application>
  <PresentationFormat>Экран (4:3)</PresentationFormat>
  <Paragraphs>148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Художник-анималист Капустина Т.П.</vt:lpstr>
      <vt:lpstr>Цель проекта</vt:lpstr>
      <vt:lpstr>Задачи проекта</vt:lpstr>
      <vt:lpstr>Использование УУД</vt:lpstr>
      <vt:lpstr>Понятийный словарь</vt:lpstr>
      <vt:lpstr>Презентация PowerPoint</vt:lpstr>
      <vt:lpstr>Презентация PowerPoint</vt:lpstr>
      <vt:lpstr>Презентация PowerPoint</vt:lpstr>
      <vt:lpstr>(гуашь)</vt:lpstr>
      <vt:lpstr>(акварель)</vt:lpstr>
      <vt:lpstr>(акварель)</vt:lpstr>
      <vt:lpstr>Презентация PowerPoint</vt:lpstr>
      <vt:lpstr>(акварель)</vt:lpstr>
      <vt:lpstr>(эстамп)</vt:lpstr>
      <vt:lpstr>(гуашь)</vt:lpstr>
      <vt:lpstr>(акварель)</vt:lpstr>
      <vt:lpstr>(пастель)  (гуашь)         </vt:lpstr>
      <vt:lpstr>Презентация PowerPoint</vt:lpstr>
      <vt:lpstr>«Десять лет назад сбылась моя самая заветная мечта, — делится радостью художница, — я прошла всю Антарктику и побывала в Антарктиде». (акварель)</vt:lpstr>
      <vt:lpstr>Презентация PowerPoint</vt:lpstr>
      <vt:lpstr>Презентация PowerPoint</vt:lpstr>
      <vt:lpstr>(акварель)</vt:lpstr>
      <vt:lpstr>(гуашь)</vt:lpstr>
      <vt:lpstr>Презентация PowerPoint</vt:lpstr>
      <vt:lpstr>Закончите фразу</vt:lpstr>
      <vt:lpstr>Закончите фразу</vt:lpstr>
      <vt:lpstr>Удалите иллюстрацию другого художника</vt:lpstr>
      <vt:lpstr>Удалите иллюстрацию другого художника</vt:lpstr>
      <vt:lpstr>Удалите иллюстрацию другого художника</vt:lpstr>
      <vt:lpstr>Удалите иллюстрацию другого художника</vt:lpstr>
      <vt:lpstr>Удалите иллюстрацию другого художника</vt:lpstr>
      <vt:lpstr>Удалите иллюстрацию другого художника</vt:lpstr>
      <vt:lpstr>Найдите фамилии писателей,  с которыми НЕ сотрудничала  Т.П. Капустина</vt:lpstr>
      <vt:lpstr>Вопрос библиотекаря: сравнить два издания книги В. Бианки</vt:lpstr>
      <vt:lpstr>Вопрос библиотекаря: сравнить два издания книги В. Бианки</vt:lpstr>
      <vt:lpstr>Вопрос библиотекаря: сравнить две иллюстрации Т.П. Капустиной</vt:lpstr>
      <vt:lpstr>Вопрос библиотекаря: сравнить две иллюстрации Т.П. Капустиной</vt:lpstr>
      <vt:lpstr>Вопрос библиотекаря: сравнить две иллюстрации Т.П. Капустиной</vt:lpstr>
      <vt:lpstr>Презентация PowerPoint</vt:lpstr>
      <vt:lpstr>Презентация PowerPoint</vt:lpstr>
      <vt:lpstr>Творческих успехов и взрослым и детям!</vt:lpstr>
      <vt:lpstr>Использованные материалы: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Художник- иллюстратор Капустина Т.П.</dc:title>
  <dc:creator>1</dc:creator>
  <cp:lastModifiedBy>107</cp:lastModifiedBy>
  <cp:revision>51</cp:revision>
  <dcterms:created xsi:type="dcterms:W3CDTF">2014-01-14T19:15:24Z</dcterms:created>
  <dcterms:modified xsi:type="dcterms:W3CDTF">2014-09-19T12:45:44Z</dcterms:modified>
</cp:coreProperties>
</file>