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FFFFFF"/>
    <a:srgbClr val="F5800B"/>
    <a:srgbClr val="006600"/>
    <a:srgbClr val="00E668"/>
    <a:srgbClr val="003DB8"/>
    <a:srgbClr val="3359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A8934-FDF7-43A4-9EAD-D46F479BC3DF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C50D-730E-44EB-A21C-DCE7FA51B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932E-8CB1-4A0A-A562-E5B577CB77A9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8C7C-4BDE-4912-8C4D-E64593C25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AE04-2471-49EB-8B10-85B20A80E9C3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98E0-ED8C-482A-A2BC-F6B54E976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BEA49-9CCE-43C7-A354-2603E6A00A8C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B672-B047-4E26-9602-8A16B0F2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80FE-4EC2-4AB3-B7C7-DEB70EFDB9A7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47D9-02D9-454C-9633-B5C1D648E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4AE7F-8754-407D-8928-F22BE37E4753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54E59-6D27-4E8E-A538-DDB8C6A97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3D39-332A-402F-BCD7-83FDFB9D8FD4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52973-7B4B-4B0D-95AD-DF1DABF1E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F7AA-DECA-49B5-BDB0-A5E4FE2CC0B8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F5E7A-8758-4ECC-AA0C-5DD69F8F0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A8C71-9102-40C5-967A-5611F4B0A852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BF14D-AE15-40E0-8F6A-5666D6F96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1ED80-2F91-4538-8F6A-3BF0E4B18944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35B10-45C5-4D26-A019-77392301C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DEFA-44F9-4C41-A126-79D3CAA17CBC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810-0222-4619-BA85-27386BD81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9752913-8AB3-4EC3-8F4E-46F956040197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052477-AFD0-4A84-815D-B7BAA9CCF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2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2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12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2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2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2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2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2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12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57188" y="214313"/>
            <a:ext cx="2846387" cy="11906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8" y="981075"/>
            <a:ext cx="8507412" cy="1995488"/>
          </a:xfrm>
        </p:spPr>
        <p:txBody>
          <a:bodyPr bIns="91440" anchor="ctr"/>
          <a:lstStyle/>
          <a:p>
            <a:pPr eaLnBrk="1" hangingPunct="1">
              <a:defRPr/>
            </a:pP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Цвет.</a:t>
            </a:r>
            <a:b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b="1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Основы цветоведения.</a:t>
            </a:r>
          </a:p>
        </p:txBody>
      </p:sp>
      <p:pic>
        <p:nvPicPr>
          <p:cNvPr id="4" name="Рисунок 3" descr="get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9256" y="3214686"/>
            <a:ext cx="2981325" cy="285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 bIns="91440"/>
          <a:lstStyle/>
          <a:p>
            <a:pPr eaLnBrk="1" hangingPunct="1"/>
            <a:r>
              <a:rPr lang="ru-RU" smtClean="0"/>
              <a:t>Теплые цвета</a:t>
            </a:r>
          </a:p>
        </p:txBody>
      </p:sp>
      <p:pic>
        <p:nvPicPr>
          <p:cNvPr id="22530" name="Picture 5" descr="те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71625"/>
            <a:ext cx="35004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рис 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773238"/>
            <a:ext cx="5056187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х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643063"/>
            <a:ext cx="366871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/>
        <p:txBody>
          <a:bodyPr bIns="91440"/>
          <a:lstStyle/>
          <a:p>
            <a:pPr eaLnBrk="1" hangingPunct="1"/>
            <a:r>
              <a:rPr lang="ru-RU" smtClean="0"/>
              <a:t>Холодные цвета</a:t>
            </a:r>
          </a:p>
        </p:txBody>
      </p:sp>
      <p:pic>
        <p:nvPicPr>
          <p:cNvPr id="23555" name="Picture 6" descr="рис 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1989138"/>
            <a:ext cx="4984750" cy="371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5041900" cy="1600200"/>
          </a:xfrm>
        </p:spPr>
        <p:txBody>
          <a:bodyPr bIns="91440"/>
          <a:lstStyle/>
          <a:p>
            <a:pPr algn="l" eaLnBrk="1" hangingPunct="1"/>
            <a:r>
              <a:rPr lang="ru-RU" smtClean="0"/>
              <a:t>Практическая </a:t>
            </a:r>
            <a:br>
              <a:rPr lang="ru-RU" smtClean="0"/>
            </a:br>
            <a:r>
              <a:rPr lang="ru-RU" smtClean="0"/>
              <a:t>работа</a:t>
            </a:r>
          </a:p>
        </p:txBody>
      </p:sp>
      <p:pic>
        <p:nvPicPr>
          <p:cNvPr id="5" name="Picture 6" descr="пра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9613" y="0"/>
            <a:ext cx="4624387" cy="64293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9388" y="3357563"/>
            <a:ext cx="3643312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j-lt"/>
                <a:cs typeface="+mn-cs"/>
              </a:rPr>
              <a:t>Составить гармонию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j-lt"/>
                <a:cs typeface="+mn-cs"/>
              </a:rPr>
              <a:t> холодных пятен </a:t>
            </a:r>
            <a:br>
              <a:rPr lang="ru-RU" sz="2000" dirty="0">
                <a:latin typeface="+mj-lt"/>
                <a:cs typeface="+mn-cs"/>
              </a:rPr>
            </a:br>
            <a:r>
              <a:rPr lang="ru-RU" sz="2000" dirty="0">
                <a:latin typeface="+mj-lt"/>
                <a:cs typeface="+mn-cs"/>
              </a:rPr>
              <a:t>«В царстве Снежной королевы»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989138"/>
            <a:ext cx="3643312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j-lt"/>
                <a:cs typeface="+mn-cs"/>
              </a:rPr>
              <a:t>Составить гармонию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j-lt"/>
                <a:cs typeface="+mn-cs"/>
              </a:rPr>
              <a:t> теплых пятен </a:t>
            </a:r>
            <a:br>
              <a:rPr lang="ru-RU" sz="2000" dirty="0">
                <a:latin typeface="+mj-lt"/>
                <a:cs typeface="+mn-cs"/>
              </a:rPr>
            </a:br>
            <a:r>
              <a:rPr lang="ru-RU" sz="2000" dirty="0">
                <a:latin typeface="+mj-lt"/>
                <a:cs typeface="+mn-cs"/>
              </a:rPr>
              <a:t>«В Солнечном городе»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bIns="91440"/>
          <a:lstStyle/>
          <a:p>
            <a:pPr eaLnBrk="1" hangingPunct="1"/>
            <a:r>
              <a:rPr lang="ru-RU" smtClean="0"/>
              <a:t>Радуга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08327" y="346055"/>
            <a:ext cx="5443550" cy="1195382"/>
          </a:xfrm>
        </p:spPr>
        <p:txBody>
          <a:bodyPr>
            <a:normAutofit lnSpcReduction="10000"/>
          </a:bodyPr>
          <a:lstStyle/>
          <a:p>
            <a:pPr marL="274320" indent="-274320" algn="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600" kern="1200" dirty="0">
                <a:effectLst>
                  <a:glow rad="101600">
                    <a:srgbClr val="FFFFFF"/>
                  </a:glow>
                </a:effectLst>
              </a:rPr>
              <a:t>Последовательность цветов спектра легко запомнить, следуя поговорке</a:t>
            </a:r>
            <a:r>
              <a:rPr lang="en-US" sz="2600" kern="1200" dirty="0">
                <a:effectLst>
                  <a:glow rad="101600">
                    <a:srgbClr val="FFFFFF"/>
                  </a:glow>
                </a:effectLst>
              </a:rPr>
              <a:t>:</a:t>
            </a:r>
            <a:endParaRPr lang="ru-RU" sz="2600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592901" y="1774813"/>
            <a:ext cx="2286016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К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аждый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О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хотник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Ж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елает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З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нать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Г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де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С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идит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Ф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  <a:cs typeface="+mn-cs"/>
              </a:rPr>
              <a:t>азан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Impact" pitchFamily="34" charset="0"/>
              <a:cs typeface="+mn-cs"/>
            </a:endParaRPr>
          </a:p>
        </p:txBody>
      </p:sp>
      <p:pic>
        <p:nvPicPr>
          <p:cNvPr id="14340" name="Рисунок 4" descr="398px-WhereRainbowRis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600200"/>
            <a:ext cx="5214938" cy="3757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/>
        <p:txBody>
          <a:bodyPr bIns="91440"/>
          <a:lstStyle/>
          <a:p>
            <a:pPr eaLnBrk="1" hangingPunct="1"/>
            <a:r>
              <a:rPr lang="ru-RU" smtClean="0"/>
              <a:t>Основные цвета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60450" y="3305175"/>
            <a:ext cx="7267575" cy="1195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>
                <a:solidFill>
                  <a:srgbClr val="FF0000"/>
                </a:solidFill>
              </a:rPr>
              <a:t>Основными цветами 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z="3000" smtClean="0"/>
              <a:t>называются цвета, которые нельзя получить путём смешивания других.</a:t>
            </a:r>
            <a:endParaRPr lang="ru-RU" smtClean="0">
              <a:solidFill>
                <a:schemeClr val="bg2"/>
              </a:solidFill>
            </a:endParaRPr>
          </a:p>
          <a:p>
            <a:pPr eaLnBrk="1" hangingPunct="1"/>
            <a:endParaRPr lang="ru-RU" sz="3000" smtClean="0"/>
          </a:p>
        </p:txBody>
      </p:sp>
      <p:sp>
        <p:nvSpPr>
          <p:cNvPr id="4" name="Капля 3"/>
          <p:cNvSpPr/>
          <p:nvPr/>
        </p:nvSpPr>
        <p:spPr>
          <a:xfrm rot="18923342">
            <a:off x="900113" y="1844675"/>
            <a:ext cx="1004887" cy="979488"/>
          </a:xfrm>
          <a:prstGeom prst="teardrop">
            <a:avLst/>
          </a:prstGeom>
          <a:solidFill>
            <a:srgbClr val="3359FB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апля 4"/>
          <p:cNvSpPr/>
          <p:nvPr/>
        </p:nvSpPr>
        <p:spPr>
          <a:xfrm rot="18923342">
            <a:off x="3635375" y="1989138"/>
            <a:ext cx="1004888" cy="979487"/>
          </a:xfrm>
          <a:prstGeom prst="teardrop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апля 5"/>
          <p:cNvSpPr/>
          <p:nvPr/>
        </p:nvSpPr>
        <p:spPr>
          <a:xfrm rot="18923342">
            <a:off x="6804025" y="1989138"/>
            <a:ext cx="1003300" cy="979487"/>
          </a:xfrm>
          <a:prstGeom prst="teardrop">
            <a:avLst/>
          </a:prstGeom>
          <a:solidFill>
            <a:srgbClr val="FF00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7" name="Group 28"/>
          <p:cNvGrpSpPr>
            <a:grpSpLocks/>
          </p:cNvGrpSpPr>
          <p:nvPr/>
        </p:nvGrpSpPr>
        <p:grpSpPr bwMode="auto">
          <a:xfrm>
            <a:off x="857250" y="5286375"/>
            <a:ext cx="1584325" cy="576263"/>
            <a:chOff x="385" y="3339"/>
            <a:chExt cx="998" cy="363"/>
          </a:xfrm>
        </p:grpSpPr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5368" name="Group 30"/>
          <p:cNvGrpSpPr>
            <a:grpSpLocks/>
          </p:cNvGrpSpPr>
          <p:nvPr/>
        </p:nvGrpSpPr>
        <p:grpSpPr bwMode="auto">
          <a:xfrm>
            <a:off x="3665538" y="5286375"/>
            <a:ext cx="1584325" cy="576263"/>
            <a:chOff x="2154" y="3339"/>
            <a:chExt cx="998" cy="363"/>
          </a:xfrm>
        </p:grpSpPr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5369" name="Group 32"/>
          <p:cNvGrpSpPr>
            <a:grpSpLocks/>
          </p:cNvGrpSpPr>
          <p:nvPr/>
        </p:nvGrpSpPr>
        <p:grpSpPr bwMode="auto">
          <a:xfrm>
            <a:off x="6618288" y="5214938"/>
            <a:ext cx="1584325" cy="576262"/>
            <a:chOff x="4014" y="3294"/>
            <a:chExt cx="998" cy="363"/>
          </a:xfrm>
        </p:grpSpPr>
        <p:sp>
          <p:nvSpPr>
            <p:cNvPr id="15370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mbria" pitchFamily="18" charset="0"/>
              </a:endParaRPr>
            </a:p>
          </p:txBody>
        </p:sp>
        <p:sp>
          <p:nvSpPr>
            <p:cNvPr id="15371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6367462" cy="1152525"/>
          </a:xfrm>
        </p:spPr>
        <p:txBody>
          <a:bodyPr bIns="91440"/>
          <a:lstStyle/>
          <a:p>
            <a:pPr eaLnBrk="1" hangingPunct="1"/>
            <a:r>
              <a:rPr lang="ru-RU" smtClean="0"/>
              <a:t>Составные цвета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125538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>
                <a:solidFill>
                  <a:srgbClr val="FF0000"/>
                </a:solidFill>
              </a:rPr>
              <a:t>Составные цвета </a:t>
            </a:r>
            <a:r>
              <a:rPr lang="ru-RU" sz="3000" smtClean="0"/>
              <a:t>– </a:t>
            </a:r>
            <a:br>
              <a:rPr lang="ru-RU" sz="3000" smtClean="0"/>
            </a:br>
            <a:r>
              <a:rPr lang="ru-RU" sz="3000" smtClean="0"/>
              <a:t>цвета, получаемые путём попарного смешивания основных цветов.</a:t>
            </a:r>
          </a:p>
          <a:p>
            <a:pPr eaLnBrk="1" hangingPunct="1"/>
            <a:endParaRPr lang="ru-RU" sz="3000" smtClean="0"/>
          </a:p>
        </p:txBody>
      </p:sp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7358063" y="5072063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latin typeface="Cambria" pitchFamily="18" charset="0"/>
              </a:rPr>
              <a:t>?</a:t>
            </a:r>
          </a:p>
        </p:txBody>
      </p:sp>
      <p:sp>
        <p:nvSpPr>
          <p:cNvPr id="16388" name="Text Box 22"/>
          <p:cNvSpPr txBox="1">
            <a:spLocks noChangeArrowheads="1"/>
          </p:cNvSpPr>
          <p:nvPr/>
        </p:nvSpPr>
        <p:spPr bwMode="auto">
          <a:xfrm>
            <a:off x="1071563" y="5214938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latin typeface="Cambria" pitchFamily="18" charset="0"/>
              </a:rPr>
              <a:t>?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286250" y="5072063"/>
            <a:ext cx="7921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latin typeface="Cambria" pitchFamily="18" charset="0"/>
              </a:rPr>
              <a:t>?</a:t>
            </a: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468313" y="5214938"/>
            <a:ext cx="2089150" cy="1314450"/>
            <a:chOff x="500034" y="5214950"/>
            <a:chExt cx="2089150" cy="1314456"/>
          </a:xfrm>
        </p:grpSpPr>
        <p:sp>
          <p:nvSpPr>
            <p:cNvPr id="16415" name="Oval 17"/>
            <p:cNvSpPr>
              <a:spLocks noChangeArrowheads="1"/>
            </p:cNvSpPr>
            <p:nvPr/>
          </p:nvSpPr>
          <p:spPr bwMode="auto">
            <a:xfrm>
              <a:off x="1071538" y="5214950"/>
              <a:ext cx="1008063" cy="936625"/>
            </a:xfrm>
            <a:prstGeom prst="ellipse">
              <a:avLst/>
            </a:prstGeom>
            <a:solidFill>
              <a:srgbClr val="00E668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mbria" pitchFamily="18" charset="0"/>
              </a:endParaRP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500034" y="6072204"/>
              <a:ext cx="2089150" cy="45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B050"/>
                  </a:solidFill>
                  <a:latin typeface="+mj-lt"/>
                  <a:cs typeface="+mn-cs"/>
                </a:rPr>
                <a:t>Зелёный</a:t>
              </a:r>
            </a:p>
          </p:txBody>
        </p:sp>
      </p:grpSp>
      <p:grpSp>
        <p:nvGrpSpPr>
          <p:cNvPr id="16391" name="Group 28"/>
          <p:cNvGrpSpPr>
            <a:grpSpLocks/>
          </p:cNvGrpSpPr>
          <p:nvPr/>
        </p:nvGrpSpPr>
        <p:grpSpPr bwMode="auto">
          <a:xfrm>
            <a:off x="785813" y="2928938"/>
            <a:ext cx="1584325" cy="576262"/>
            <a:chOff x="385" y="3339"/>
            <a:chExt cx="998" cy="363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6392" name="Group 30"/>
          <p:cNvGrpSpPr>
            <a:grpSpLocks/>
          </p:cNvGrpSpPr>
          <p:nvPr/>
        </p:nvGrpSpPr>
        <p:grpSpPr bwMode="auto">
          <a:xfrm>
            <a:off x="3929063" y="3000375"/>
            <a:ext cx="1584325" cy="576263"/>
            <a:chOff x="2154" y="3339"/>
            <a:chExt cx="998" cy="363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16393" name="Group 32"/>
          <p:cNvGrpSpPr>
            <a:grpSpLocks/>
          </p:cNvGrpSpPr>
          <p:nvPr/>
        </p:nvGrpSpPr>
        <p:grpSpPr bwMode="auto">
          <a:xfrm>
            <a:off x="6929438" y="3000375"/>
            <a:ext cx="1584325" cy="576263"/>
            <a:chOff x="4014" y="3294"/>
            <a:chExt cx="998" cy="363"/>
          </a:xfrm>
        </p:grpSpPr>
        <p:sp>
          <p:nvSpPr>
            <p:cNvPr id="16409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mbria" pitchFamily="18" charset="0"/>
              </a:endParaRPr>
            </a:p>
          </p:txBody>
        </p:sp>
        <p:sp>
          <p:nvSpPr>
            <p:cNvPr id="16410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073275" y="3500438"/>
            <a:ext cx="5715000" cy="2000250"/>
            <a:chOff x="2073258" y="3500438"/>
            <a:chExt cx="5715040" cy="2000264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>
              <a:off x="7037406" y="4392619"/>
              <a:ext cx="1500197" cy="1587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2073258" y="3500438"/>
              <a:ext cx="5213386" cy="2000264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1570038" y="3571875"/>
            <a:ext cx="2574925" cy="1571625"/>
            <a:chOff x="1570810" y="3571876"/>
            <a:chExt cx="2574150" cy="1571636"/>
          </a:xfrm>
        </p:grpSpPr>
        <p:cxnSp>
          <p:nvCxnSpPr>
            <p:cNvPr id="27" name="Прямая со стрелкой 26"/>
            <p:cNvCxnSpPr/>
            <p:nvPr/>
          </p:nvCxnSpPr>
          <p:spPr>
            <a:xfrm rot="5400000">
              <a:off x="821505" y="4322769"/>
              <a:ext cx="1500197" cy="1587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10800000" flipV="1">
              <a:off x="1929477" y="3571876"/>
              <a:ext cx="2215483" cy="1571636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4714875" y="3571875"/>
            <a:ext cx="2430463" cy="1714500"/>
            <a:chOff x="4714876" y="3571876"/>
            <a:chExt cx="2430480" cy="1714512"/>
          </a:xfrm>
        </p:grpSpPr>
        <p:cxnSp>
          <p:nvCxnSpPr>
            <p:cNvPr id="28" name="Прямая со стрелкой 27"/>
            <p:cNvCxnSpPr/>
            <p:nvPr/>
          </p:nvCxnSpPr>
          <p:spPr>
            <a:xfrm rot="5400000">
              <a:off x="3965571" y="4392620"/>
              <a:ext cx="1500197" cy="1588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0800000" flipV="1">
              <a:off x="5143504" y="3571876"/>
              <a:ext cx="2001852" cy="1714512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>
            <a:grpSpLocks/>
          </p:cNvGrpSpPr>
          <p:nvPr/>
        </p:nvGrpSpPr>
        <p:grpSpPr bwMode="auto">
          <a:xfrm>
            <a:off x="3714750" y="5286375"/>
            <a:ext cx="2089150" cy="1314450"/>
            <a:chOff x="3714744" y="5286388"/>
            <a:chExt cx="2089150" cy="1314456"/>
          </a:xfrm>
        </p:grpSpPr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4214807" y="5286388"/>
              <a:ext cx="1008062" cy="9366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714744" y="6143642"/>
              <a:ext cx="2089150" cy="45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5800B"/>
                  </a:solidFill>
                  <a:latin typeface="+mj-lt"/>
                  <a:cs typeface="+mn-cs"/>
                </a:rPr>
                <a:t>Оранжевый</a:t>
              </a:r>
            </a:p>
          </p:txBody>
        </p:sp>
      </p:grpSp>
      <p:grpSp>
        <p:nvGrpSpPr>
          <p:cNvPr id="43" name="Группа 42"/>
          <p:cNvGrpSpPr>
            <a:grpSpLocks/>
          </p:cNvGrpSpPr>
          <p:nvPr/>
        </p:nvGrpSpPr>
        <p:grpSpPr bwMode="auto">
          <a:xfrm>
            <a:off x="6715125" y="5286375"/>
            <a:ext cx="2089150" cy="1314450"/>
            <a:chOff x="6715140" y="5286388"/>
            <a:chExt cx="2089150" cy="1314456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7286640" y="5286388"/>
              <a:ext cx="1008063" cy="936629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6715140" y="6143642"/>
              <a:ext cx="2089150" cy="45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latin typeface="+mj-lt"/>
                  <a:cs typeface="+mn-cs"/>
                </a:rPr>
                <a:t>Фиолетовый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556500" cy="1044575"/>
          </a:xfrm>
        </p:spPr>
        <p:txBody>
          <a:bodyPr bIns="91440"/>
          <a:lstStyle/>
          <a:p>
            <a:pPr eaLnBrk="1" hangingPunct="1"/>
            <a:r>
              <a:rPr lang="ru-RU" sz="4000" smtClean="0"/>
              <a:t>Основные и составные цвета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288" y="1125538"/>
            <a:ext cx="8015287" cy="909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голубой  (смесь синего с белым).</a:t>
            </a:r>
          </a:p>
          <a:p>
            <a:pPr eaLnBrk="1" hangingPunct="1">
              <a:lnSpc>
                <a:spcPct val="90000"/>
              </a:lnSpc>
            </a:pPr>
            <a:endParaRPr lang="ru-RU" sz="3000" smtClean="0"/>
          </a:p>
        </p:txBody>
      </p:sp>
      <p:pic>
        <p:nvPicPr>
          <p:cNvPr id="4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420938"/>
            <a:ext cx="4267200" cy="36988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sp>
        <p:nvSpPr>
          <p:cNvPr id="17412" name="AutoShape 6"/>
          <p:cNvSpPr>
            <a:spLocks noChangeArrowheads="1"/>
          </p:cNvSpPr>
          <p:nvPr/>
        </p:nvSpPr>
        <p:spPr bwMode="auto">
          <a:xfrm rot="-3269607">
            <a:off x="4892675" y="2851151"/>
            <a:ext cx="1158875" cy="457200"/>
          </a:xfrm>
          <a:prstGeom prst="leftArrow">
            <a:avLst>
              <a:gd name="adj1" fmla="val 50000"/>
              <a:gd name="adj2" fmla="val 87507"/>
            </a:avLst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00760" y="2500306"/>
            <a:ext cx="2512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+mj-lt"/>
                <a:cs typeface="+mn-cs"/>
              </a:rPr>
              <a:t>Основной цвет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2844842">
            <a:off x="4834732" y="5220494"/>
            <a:ext cx="1185862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3438" y="6143644"/>
            <a:ext cx="287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glow rad="101600">
                    <a:srgbClr val="777777"/>
                  </a:glow>
                </a:effectLst>
                <a:latin typeface="+mj-lt"/>
                <a:cs typeface="+mn-cs"/>
              </a:rPr>
              <a:t>Основной цвет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flipH="1">
            <a:off x="2214563" y="4110038"/>
            <a:ext cx="1352550" cy="457200"/>
          </a:xfrm>
          <a:prstGeom prst="leftArrow">
            <a:avLst>
              <a:gd name="adj1" fmla="val 50000"/>
              <a:gd name="adj2" fmla="val 87504"/>
            </a:avLst>
          </a:prstGeom>
          <a:solidFill>
            <a:srgbClr val="0000FF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4463" y="3743325"/>
            <a:ext cx="2519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  <a:cs typeface="+mn-cs"/>
              </a:rPr>
              <a:t>Основной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101013" cy="900113"/>
          </a:xfrm>
        </p:spPr>
        <p:txBody>
          <a:bodyPr bIns="91440"/>
          <a:lstStyle/>
          <a:p>
            <a:pPr eaLnBrk="1" hangingPunct="1"/>
            <a:r>
              <a:rPr lang="ru-RU" smtClean="0"/>
              <a:t>Основные и составные цвета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850" y="1052513"/>
            <a:ext cx="7696200" cy="784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голубой  (смесь синего с белым).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8435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65400"/>
            <a:ext cx="42672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5"/>
          <p:cNvSpPr>
            <a:spLocks noChangeArrowheads="1"/>
          </p:cNvSpPr>
          <p:nvPr/>
        </p:nvSpPr>
        <p:spPr bwMode="auto">
          <a:xfrm rot="7481283">
            <a:off x="3082925" y="5376863"/>
            <a:ext cx="1155700" cy="457200"/>
          </a:xfrm>
          <a:prstGeom prst="leftArrow">
            <a:avLst>
              <a:gd name="adj1" fmla="val 50000"/>
              <a:gd name="adj2" fmla="val 87524"/>
            </a:avLst>
          </a:prstGeom>
          <a:solidFill>
            <a:srgbClr val="97D2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0034" y="5286388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  <a:cs typeface="+mn-cs"/>
              </a:rPr>
              <a:t>Составной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  <a:cs typeface="+mn-cs"/>
              </a:rPr>
              <a:t>цвет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00063" y="2571750"/>
            <a:ext cx="1884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B1B8C"/>
                </a:solidFill>
                <a:latin typeface="+mj-lt"/>
                <a:cs typeface="+mn-cs"/>
              </a:rPr>
              <a:t>Составной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B1B8C"/>
                </a:solidFill>
                <a:latin typeface="+mj-lt"/>
                <a:cs typeface="+mn-cs"/>
              </a:rPr>
              <a:t>цвет</a:t>
            </a:r>
          </a:p>
        </p:txBody>
      </p:sp>
      <p:sp>
        <p:nvSpPr>
          <p:cNvPr id="18439" name="AutoShape 14"/>
          <p:cNvSpPr>
            <a:spLocks noChangeArrowheads="1"/>
          </p:cNvSpPr>
          <p:nvPr/>
        </p:nvSpPr>
        <p:spPr bwMode="auto">
          <a:xfrm rot="-7831189">
            <a:off x="3213100" y="3103563"/>
            <a:ext cx="1212850" cy="457200"/>
          </a:xfrm>
          <a:prstGeom prst="leftArrow">
            <a:avLst>
              <a:gd name="adj1" fmla="val 50000"/>
              <a:gd name="adj2" fmla="val 87431"/>
            </a:avLst>
          </a:prstGeom>
          <a:solidFill>
            <a:srgbClr val="9B1B8C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8440" name="AutoShape 15"/>
          <p:cNvSpPr>
            <a:spLocks noChangeArrowheads="1"/>
          </p:cNvSpPr>
          <p:nvPr/>
        </p:nvSpPr>
        <p:spPr bwMode="auto">
          <a:xfrm>
            <a:off x="5286375" y="4143375"/>
            <a:ext cx="1214438" cy="457200"/>
          </a:xfrm>
          <a:prstGeom prst="leftArrow">
            <a:avLst>
              <a:gd name="adj1" fmla="val 50000"/>
              <a:gd name="adj2" fmla="val 83328"/>
            </a:avLst>
          </a:prstGeom>
          <a:solidFill>
            <a:srgbClr val="FD7E5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D7E51"/>
              </a:solidFill>
              <a:latin typeface="Cambria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67500" y="3857628"/>
            <a:ext cx="2476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  <a:cs typeface="+mn-cs"/>
              </a:rPr>
              <a:t>Составной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  <a:cs typeface="+mn-cs"/>
              </a:rPr>
              <a:t>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6440487" cy="1189038"/>
          </a:xfrm>
        </p:spPr>
        <p:txBody>
          <a:bodyPr bIns="91440"/>
          <a:lstStyle/>
          <a:p>
            <a:pPr eaLnBrk="1" hangingPunct="1"/>
            <a:r>
              <a:rPr lang="ru-RU" smtClean="0"/>
              <a:t>Цветовой круг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643563" y="1928813"/>
            <a:ext cx="3286125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0000"/>
                </a:solidFill>
              </a:rPr>
              <a:t>Цветовой круг </a:t>
            </a:r>
            <a:r>
              <a:rPr lang="ru-RU" smtClean="0"/>
              <a:t>можно расширить, добавляя в него цвета, полученные смешением основных и составных цветов</a:t>
            </a:r>
          </a:p>
          <a:p>
            <a:pPr eaLnBrk="1" hangingPunct="1">
              <a:lnSpc>
                <a:spcPct val="90000"/>
              </a:lnSpc>
            </a:pPr>
            <a:endParaRPr lang="ru-RU" sz="300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928813"/>
            <a:ext cx="5086350" cy="4387850"/>
          </a:xfrm>
          <a:prstGeom prst="rect">
            <a:avLst/>
          </a:prstGeom>
          <a:noFill/>
          <a:ln w="15875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0"/>
            <a:ext cx="7016750" cy="1044575"/>
          </a:xfrm>
        </p:spPr>
        <p:txBody>
          <a:bodyPr bIns="91440"/>
          <a:lstStyle/>
          <a:p>
            <a:pPr eaLnBrk="1" hangingPunct="1"/>
            <a:r>
              <a:rPr lang="ru-RU" smtClean="0"/>
              <a:t>Полный цветовой круг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140200" y="981075"/>
            <a:ext cx="4300538" cy="1500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000" smtClean="0">
                <a:solidFill>
                  <a:srgbClr val="FF0000"/>
                </a:solidFill>
              </a:rPr>
              <a:t>Полный цветовой круг  </a:t>
            </a:r>
            <a:r>
              <a:rPr lang="ru-RU" sz="3000" smtClean="0">
                <a:solidFill>
                  <a:schemeClr val="tx2"/>
                </a:solidFill>
              </a:rPr>
              <a:t>включает  хроматические и ахроматические цвета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00563" y="2786063"/>
            <a:ext cx="4371975" cy="17859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600" dirty="0">
                <a:solidFill>
                  <a:srgbClr val="FFFF00"/>
                </a:solidFill>
                <a:latin typeface="+mn-lt"/>
                <a:cs typeface="+mn-cs"/>
              </a:rPr>
              <a:t>Смешение хроматического цвета с белым увеличивает его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+mn-cs"/>
              </a:rPr>
              <a:t>СВЕТЛОТУ</a:t>
            </a:r>
          </a:p>
        </p:txBody>
      </p:sp>
      <p:sp>
        <p:nvSpPr>
          <p:cNvPr id="20484" name="Содержимое 2"/>
          <p:cNvSpPr txBox="1">
            <a:spLocks/>
          </p:cNvSpPr>
          <p:nvPr/>
        </p:nvSpPr>
        <p:spPr bwMode="auto">
          <a:xfrm>
            <a:off x="4500563" y="4500563"/>
            <a:ext cx="43576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600">
                <a:latin typeface="Cambria" pitchFamily="18" charset="0"/>
              </a:rPr>
              <a:t>Смешение хроматического цвета с чёрным увеличивает его </a:t>
            </a:r>
            <a:r>
              <a:rPr lang="ru-RU" sz="3200">
                <a:latin typeface="Cambria" pitchFamily="18" charset="0"/>
              </a:rPr>
              <a:t>насыщенность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sz="2600">
              <a:latin typeface="Cambria" pitchFamily="18" charset="0"/>
            </a:endParaRPr>
          </a:p>
        </p:txBody>
      </p:sp>
      <p:pic>
        <p:nvPicPr>
          <p:cNvPr id="20485" name="Picture 9" descr="чёрныйкр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1822450"/>
            <a:ext cx="3895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 descr="кругосновны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913" y="2466975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 descr="кругтёмны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714500"/>
            <a:ext cx="4048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1" descr="кругсветлы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5250" y="2862263"/>
            <a:ext cx="2057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7" descr="белыйкруг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57413" y="3541713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picture05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063625"/>
            <a:ext cx="5500687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6584950" cy="1044575"/>
          </a:xfrm>
        </p:spPr>
        <p:txBody>
          <a:bodyPr bIns="91440"/>
          <a:lstStyle/>
          <a:p>
            <a:pPr algn="l" eaLnBrk="1" hangingPunct="1"/>
            <a:r>
              <a:rPr lang="ru-RU" sz="3600" smtClean="0"/>
              <a:t>Порядок расположения цветов в цветовом круге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115</TotalTime>
  <Words>138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Comic Sans MS</vt:lpstr>
      <vt:lpstr>Arial</vt:lpstr>
      <vt:lpstr>Calibri</vt:lpstr>
      <vt:lpstr>Monotype Corsiva</vt:lpstr>
      <vt:lpstr>Cambria</vt:lpstr>
      <vt:lpstr>Times New Roman</vt:lpstr>
      <vt:lpstr>Wingdings 2</vt:lpstr>
      <vt:lpstr>Пастель</vt:lpstr>
      <vt:lpstr>Пастель</vt:lpstr>
      <vt:lpstr>Цвет. Основы цветоведения.</vt:lpstr>
      <vt:lpstr>Радуга</vt:lpstr>
      <vt:lpstr>Основные цвета</vt:lpstr>
      <vt:lpstr>Составные цвета</vt:lpstr>
      <vt:lpstr>Основные и составные цвета</vt:lpstr>
      <vt:lpstr>Основные и составные цвета</vt:lpstr>
      <vt:lpstr>Цветовой круг</vt:lpstr>
      <vt:lpstr>Полный цветовой круг</vt:lpstr>
      <vt:lpstr>Порядок расположения цветов в цветовом круге</vt:lpstr>
      <vt:lpstr>Теплые цвета</vt:lpstr>
      <vt:lpstr>Холодные цвета</vt:lpstr>
      <vt:lpstr>Практическая  работа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User</cp:lastModifiedBy>
  <cp:revision>30</cp:revision>
  <dcterms:created xsi:type="dcterms:W3CDTF">2009-10-02T05:35:29Z</dcterms:created>
  <dcterms:modified xsi:type="dcterms:W3CDTF">2014-09-20T19:37:00Z</dcterms:modified>
</cp:coreProperties>
</file>