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FF"/>
    <a:srgbClr val="9A1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CB14FDF-3080-49C6-928D-8106908AA0CC}" type="datetimeFigureOut">
              <a:rPr lang="ru-RU" smtClean="0"/>
              <a:t>16.08.2014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723CA85-5CD2-4281-9396-19812A2E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4FDF-3080-49C6-928D-8106908AA0CC}" type="datetimeFigureOut">
              <a:rPr lang="ru-RU" smtClean="0"/>
              <a:t>16.08.2014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CA85-5CD2-4281-9396-19812A2E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4FDF-3080-49C6-928D-8106908AA0CC}" type="datetimeFigureOut">
              <a:rPr lang="ru-RU" smtClean="0"/>
              <a:t>16.08.2014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CA85-5CD2-4281-9396-19812A2E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4FDF-3080-49C6-928D-8106908AA0CC}" type="datetimeFigureOut">
              <a:rPr lang="ru-RU" smtClean="0"/>
              <a:t>16.08.2014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CA85-5CD2-4281-9396-19812A2E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4FDF-3080-49C6-928D-8106908AA0CC}" type="datetimeFigureOut">
              <a:rPr lang="ru-RU" smtClean="0"/>
              <a:t>16.08.2014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CA85-5CD2-4281-9396-19812A2E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4FDF-3080-49C6-928D-8106908AA0CC}" type="datetimeFigureOut">
              <a:rPr lang="ru-RU" smtClean="0"/>
              <a:t>16.08.2014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CA85-5CD2-4281-9396-19812A2EBA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4FDF-3080-49C6-928D-8106908AA0CC}" type="datetimeFigureOut">
              <a:rPr lang="ru-RU" smtClean="0"/>
              <a:t>16.08.2014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CA85-5CD2-4281-9396-19812A2EBA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4FDF-3080-49C6-928D-8106908AA0CC}" type="datetimeFigureOut">
              <a:rPr lang="ru-RU" smtClean="0"/>
              <a:t>16.08.2014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CA85-5CD2-4281-9396-19812A2E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4FDF-3080-49C6-928D-8106908AA0CC}" type="datetimeFigureOut">
              <a:rPr lang="ru-RU" smtClean="0"/>
              <a:t>16.08.2014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CA85-5CD2-4281-9396-19812A2E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CB14FDF-3080-49C6-928D-8106908AA0CC}" type="datetimeFigureOut">
              <a:rPr lang="ru-RU" smtClean="0"/>
              <a:t>16.08.2014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723CA85-5CD2-4281-9396-19812A2E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CB14FDF-3080-49C6-928D-8106908AA0CC}" type="datetimeFigureOut">
              <a:rPr lang="ru-RU" smtClean="0"/>
              <a:t>16.08.2014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723CA85-5CD2-4281-9396-19812A2E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CB14FDF-3080-49C6-928D-8106908AA0CC}" type="datetimeFigureOut">
              <a:rPr lang="ru-RU" smtClean="0"/>
              <a:t>16.08.2014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723CA85-5CD2-4281-9396-19812A2EBA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268760"/>
            <a:ext cx="5723468" cy="1202017"/>
          </a:xfrm>
        </p:spPr>
        <p:txBody>
          <a:bodyPr>
            <a:noAutofit/>
          </a:bodyPr>
          <a:lstStyle/>
          <a:p>
            <a:r>
              <a:rPr lang="ru-RU" sz="1400" dirty="0"/>
              <a:t>Муниципальное казённое общеобразовательное учреждение</a:t>
            </a:r>
            <a:br>
              <a:rPr lang="ru-RU" sz="1400" dirty="0"/>
            </a:br>
            <a:r>
              <a:rPr lang="ru-RU" sz="1400" dirty="0"/>
              <a:t>«Средняя общеобразовательная школа № 3»,</a:t>
            </a:r>
            <a:br>
              <a:rPr lang="ru-RU" sz="1400" dirty="0"/>
            </a:br>
            <a:r>
              <a:rPr lang="ru-RU" sz="1400" dirty="0" err="1"/>
              <a:t>г.Козельск</a:t>
            </a:r>
            <a:r>
              <a:rPr lang="ru-RU" sz="1400" dirty="0"/>
              <a:t> </a:t>
            </a:r>
            <a:r>
              <a:rPr lang="ru-RU" sz="1400" dirty="0" err="1"/>
              <a:t>Козельского</a:t>
            </a:r>
            <a:r>
              <a:rPr lang="ru-RU" sz="1400" dirty="0"/>
              <a:t> района Калужской области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492896"/>
            <a:ext cx="5797128" cy="2767726"/>
          </a:xfrm>
        </p:spPr>
        <p:txBody>
          <a:bodyPr>
            <a:normAutofit fontScale="2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r>
              <a:rPr lang="ru-RU" b="1" dirty="0">
                <a:ln/>
                <a:solidFill>
                  <a:schemeClr val="accent3"/>
                </a:solidFill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r>
              <a:rPr lang="ru-RU" sz="7000" b="1" dirty="0" smtClean="0">
                <a:ln/>
                <a:solidFill>
                  <a:srgbClr val="9A109D"/>
                </a:solidFill>
              </a:rPr>
              <a:t>Урок математики </a:t>
            </a:r>
          </a:p>
          <a:p>
            <a:r>
              <a:rPr lang="ru-RU" sz="7000" b="1" dirty="0" smtClean="0">
                <a:ln/>
                <a:solidFill>
                  <a:srgbClr val="9A109D"/>
                </a:solidFill>
              </a:rPr>
              <a:t>1 класс</a:t>
            </a:r>
          </a:p>
          <a:p>
            <a:r>
              <a:rPr lang="ru-RU" sz="5800" b="1" dirty="0" smtClean="0">
                <a:ln/>
                <a:solidFill>
                  <a:srgbClr val="9A109D"/>
                </a:solidFill>
              </a:rPr>
              <a:t>ТЕМА: </a:t>
            </a:r>
            <a:r>
              <a:rPr lang="ru-RU" sz="5800" b="1" dirty="0" smtClean="0">
                <a:ln/>
                <a:solidFill>
                  <a:srgbClr val="7030A0"/>
                </a:solidFill>
              </a:rPr>
              <a:t>Общие </a:t>
            </a:r>
            <a:r>
              <a:rPr lang="ru-RU" sz="5800" b="1" dirty="0">
                <a:ln/>
                <a:solidFill>
                  <a:srgbClr val="7030A0"/>
                </a:solidFill>
              </a:rPr>
              <a:t>приемы табличного сложения </a:t>
            </a:r>
            <a:br>
              <a:rPr lang="ru-RU" sz="5800" b="1" dirty="0">
                <a:ln/>
                <a:solidFill>
                  <a:srgbClr val="7030A0"/>
                </a:solidFill>
              </a:rPr>
            </a:br>
            <a:r>
              <a:rPr lang="ru-RU" sz="5800" b="1" dirty="0">
                <a:ln/>
                <a:solidFill>
                  <a:srgbClr val="7030A0"/>
                </a:solidFill>
              </a:rPr>
              <a:t>с переходом через десяток. Закрепление.</a:t>
            </a:r>
            <a:r>
              <a:rPr lang="ru-RU" sz="5800" b="1" dirty="0">
                <a:ln/>
                <a:solidFill>
                  <a:schemeClr val="accent3"/>
                </a:solidFill>
              </a:rPr>
              <a:t/>
            </a:r>
            <a:br>
              <a:rPr lang="ru-RU" sz="5800" b="1" dirty="0">
                <a:ln/>
                <a:solidFill>
                  <a:schemeClr val="accent3"/>
                </a:solidFill>
              </a:rPr>
            </a:br>
            <a:endParaRPr lang="ru-RU" sz="5800" b="1" dirty="0" smtClean="0">
              <a:ln/>
              <a:solidFill>
                <a:schemeClr val="accent3"/>
              </a:solidFill>
            </a:endParaRPr>
          </a:p>
          <a:p>
            <a:endParaRPr lang="ru-RU" sz="5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800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400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Разработала</a:t>
            </a:r>
            <a:r>
              <a:rPr lang="ru-RU" sz="4400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400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Зима Валентина Владимировна-</a:t>
            </a:r>
            <a:br>
              <a:rPr lang="ru-RU" sz="4400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классов.</a:t>
            </a:r>
          </a:p>
        </p:txBody>
      </p:sp>
    </p:spTree>
    <p:extLst>
      <p:ext uri="{BB962C8B-B14F-4D97-AF65-F5344CB8AC3E}">
        <p14:creationId xmlns:p14="http://schemas.microsoft.com/office/powerpoint/2010/main" val="38426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341135">
            <a:off x="2004428" y="3786616"/>
            <a:ext cx="122413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</a:t>
            </a:r>
          </a:p>
          <a:p>
            <a:pPr algn="ctr"/>
            <a:r>
              <a:rPr lang="ru-RU" sz="7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3017" y="1052736"/>
            <a:ext cx="84831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  <a:p>
            <a:pPr algn="ctr"/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492896"/>
            <a:ext cx="121058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17</a:t>
            </a:r>
          </a:p>
          <a:p>
            <a:pPr algn="ctr"/>
            <a:r>
              <a:rPr lang="ru-RU" sz="7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</a:t>
            </a:r>
          </a:p>
        </p:txBody>
      </p:sp>
      <p:sp>
        <p:nvSpPr>
          <p:cNvPr id="8" name="Прямоугольник 7"/>
          <p:cNvSpPr/>
          <p:nvPr/>
        </p:nvSpPr>
        <p:spPr>
          <a:xfrm rot="443640">
            <a:off x="2598553" y="785974"/>
            <a:ext cx="121058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13</a:t>
            </a:r>
          </a:p>
          <a:p>
            <a:pPr algn="ctr"/>
            <a:r>
              <a:rPr lang="ru-RU" sz="7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</a:p>
        </p:txBody>
      </p:sp>
      <p:sp>
        <p:nvSpPr>
          <p:cNvPr id="9" name="Прямоугольник 8"/>
          <p:cNvSpPr/>
          <p:nvPr/>
        </p:nvSpPr>
        <p:spPr>
          <a:xfrm rot="619785">
            <a:off x="5489225" y="3321363"/>
            <a:ext cx="121058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</a:t>
            </a:r>
          </a:p>
          <a:p>
            <a:pPr algn="ctr"/>
            <a:r>
              <a:rPr lang="ru-RU" sz="7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</a:p>
        </p:txBody>
      </p:sp>
      <p:sp>
        <p:nvSpPr>
          <p:cNvPr id="10" name="Прямоугольник 9"/>
          <p:cNvSpPr/>
          <p:nvPr/>
        </p:nvSpPr>
        <p:spPr>
          <a:xfrm rot="453817">
            <a:off x="7045188" y="1200983"/>
            <a:ext cx="84831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</a:p>
          <a:p>
            <a:pPr algn="ctr"/>
            <a:r>
              <a:rPr lang="ru-RU" sz="7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967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мой урок-апрель 2\1263282130_1257712201_037001044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0648"/>
            <a:ext cx="823503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3140968"/>
            <a:ext cx="4968552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знания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9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3407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52543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1\Desktop\мой урок-апрель 2\pr2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32" y="1340768"/>
            <a:ext cx="1072890" cy="12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509">
            <a:off x="1423115" y="1256843"/>
            <a:ext cx="1430074" cy="143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6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415">
            <a:off x="6296492" y="1455054"/>
            <a:ext cx="1131110" cy="132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1\Desktop\мой урок-апрель 2\3cbbb6ce13e98e89f939caef25b21c8e_h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E7DB"/>
              </a:clrFrom>
              <a:clrTo>
                <a:srgbClr val="FFE7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90" y="2512649"/>
            <a:ext cx="2020773" cy="320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esktop\мой урок-апрель 2\0924138fd72ce8dfb7d6bebf67473b9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3C"/>
              </a:clrFrom>
              <a:clrTo>
                <a:srgbClr val="FEFE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19680">
            <a:off x="786315" y="2704663"/>
            <a:ext cx="1974439" cy="30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esktop\мой урок-апрель 2\d0b4d0b5d0bdd18c-d0bdd0b0d183d0bad0b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272">
            <a:off x="6094376" y="2769778"/>
            <a:ext cx="1843791" cy="273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84462" y="5397022"/>
            <a:ext cx="72599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ОЛЯ         Надя          катя    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41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25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48663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6965245" cy="41044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Нашему Алёше 7 лет, а его сестренка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младше. Сколько лет Алеше и его сестренке вместе?</a:t>
            </a:r>
          </a:p>
        </p:txBody>
      </p:sp>
    </p:spTree>
    <p:extLst>
      <p:ext uri="{BB962C8B-B14F-4D97-AF65-F5344CB8AC3E}">
        <p14:creationId xmlns:p14="http://schemas.microsoft.com/office/powerpoint/2010/main" val="33538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0768"/>
            <a:ext cx="6196405" cy="3603812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ctr">
              <a:buNone/>
            </a:pP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пакете 1 литр сока. Это 5 стаканов. Ваня утром выпил 2 стакана и вечером еще несколько стаканов. Сколько стаканов сока 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осталось в пакете?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4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412776"/>
            <a:ext cx="6965245" cy="388843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Искатели клада взяли с собой 7 банок тушенки, а сгущенки – на несколько банок меньше. Сколько всего банок консервы взяли кладоискатели?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4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ряд      2 ряд       3 ряд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560840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 – 0 =            7 + 6 = 13           5 + 6 = 11</a:t>
            </a:r>
          </a:p>
          <a:p>
            <a:pPr marL="0" indent="0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+ 5 = 14         8 + 7 = 15           7 + 7 = 14</a:t>
            </a:r>
          </a:p>
          <a:p>
            <a:pPr marL="0" indent="0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+ 9 = 15         18 + 0 =              9 + 9 = 18</a:t>
            </a:r>
          </a:p>
          <a:p>
            <a:pPr marL="0" indent="0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+ 8 = 12          9 + 4 = 13          11 + 0 =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554" y="2132856"/>
            <a:ext cx="6210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1483" y="2132856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4795" y="3096404"/>
            <a:ext cx="5854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9315" y="3141047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3659001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2320" y="3654911"/>
            <a:ext cx="5656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6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2"/>
      <p:bldP spid="6" grpId="0"/>
      <p:bldP spid="7" grpId="0"/>
      <p:bldP spid="7" grpId="1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00800" cy="52565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полке стояло 5 банок с липовым мёдом, а с гречишным на 4 банки больше. Сколько всего банок мёда стояло на полке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 </a:t>
            </a:r>
          </a:p>
          <a:p>
            <a:pPr marL="0" indent="0" algn="ctr">
              <a:buNone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58368"/>
            <a:ext cx="2160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88084"/>
            <a:ext cx="231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88084"/>
            <a:ext cx="231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88084"/>
            <a:ext cx="231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88084"/>
            <a:ext cx="231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32" y="4597400"/>
            <a:ext cx="231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41" y="4597400"/>
            <a:ext cx="231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01" y="4603750"/>
            <a:ext cx="231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3750"/>
            <a:ext cx="231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03750"/>
            <a:ext cx="231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409950"/>
            <a:ext cx="231775" cy="59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41" y="5392266"/>
            <a:ext cx="255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94" y="5392266"/>
            <a:ext cx="255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71" y="5373216"/>
            <a:ext cx="255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373216"/>
            <a:ext cx="255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63714"/>
            <a:ext cx="255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56" y="3363714"/>
            <a:ext cx="26341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61" y="3363714"/>
            <a:ext cx="255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84550"/>
            <a:ext cx="255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3409950"/>
            <a:ext cx="255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04" y="3409950"/>
            <a:ext cx="255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94" y="3409950"/>
            <a:ext cx="255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84550"/>
            <a:ext cx="255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авая фигурная скобка 4"/>
          <p:cNvSpPr/>
          <p:nvPr/>
        </p:nvSpPr>
        <p:spPr>
          <a:xfrm>
            <a:off x="4533578" y="2658368"/>
            <a:ext cx="432048" cy="1327646"/>
          </a:xfrm>
          <a:prstGeom prst="rightBrac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01" y="4592166"/>
            <a:ext cx="5302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2902049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475915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83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 + 4 </a:t>
            </a: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= 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9(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б.)</a:t>
            </a:r>
          </a:p>
          <a:p>
            <a:pPr marL="0" indent="0" algn="ctr">
              <a:buNone/>
            </a:pP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твет: всего 9 банок.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6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анимации\30bcd9d88873ef7ab2d0a840257eb4a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" y="581174"/>
            <a:ext cx="7776864" cy="591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анимации\images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анимации\0514810d0bfd6465eabcf7919a2ea19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4502261"/>
            <a:ext cx="2415667" cy="19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8464" y="4463409"/>
            <a:ext cx="224829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644153"/>
            <a:ext cx="206821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1\Desktop\анимации\ch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A5F8B"/>
              </a:clrFrom>
              <a:clrTo>
                <a:srgbClr val="3A5F8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41089"/>
            <a:ext cx="2829495" cy="2064767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1258" y="980728"/>
            <a:ext cx="2978026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1" y="4931569"/>
            <a:ext cx="22494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6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674 0.11111 L -0.50729 -0.27917 C -0.46129 -0.3669 -0.39236 -0.41389 -0.32066 -0.41389 C -0.23889 -0.41389 -0.17344 -0.3669 -0.12743 -0.27917 L 0.09236 0.11111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55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0.11111 L -0.1276 -0.24885 C -0.17361 -0.33334 -0.24253 -0.38218 -0.31406 -0.38218 C -0.39618 -0.38218 -0.46163 -0.33334 -0.50764 -0.24885 L -0.72673 0.11111 " pathEditMode="relative" rAng="0" ptsTypes="FffFF">
                                      <p:cBhvr>
                                        <p:cTn id="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55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094 -0.01551 C -0.71094 -0.20671 -0.53993 -0.36273 -0.32899 -0.36273 C -0.1184 -0.36273 0.05295 -0.20671 0.05295 -0.01551 C 0.05295 0.17547 -0.1184 0.3301 -0.32899 0.3301 C -0.53993 0.3301 -0.71094 0.17547 -0.71094 -0.01551 Z " pathEditMode="relative" rAng="16200000" ptsTypes="fffff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111 -0.01551 C -0.71111 0.17199 -0.53993 0.32407 -0.32899 0.32407 C -0.11823 0.32407 0.05278 0.17199 0.05278 -0.01551 C 0.05278 -0.20231 -0.11823 -0.35556 -0.32899 -0.35556 C -0.53993 -0.35556 -0.71111 -0.20231 -0.71111 -0.01551 Z " pathEditMode="relative" rAng="16200000" ptsTypes="fffff">
                                      <p:cBhvr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111 -0.01551 C -0.71111 0.1412 -0.62604 0.26875 -0.52222 0.26875 C -0.39965 0.26875 -0.35538 0.12685 -0.3368 0.04166 L -0.31736 -0.07246 C -0.29844 -0.15741 -0.25121 -0.29838 -0.11302 -0.29838 C -0.02448 -0.29838 0.07639 -0.17176 0.07639 -0.01551 C 0.07639 0.1412 -0.02448 0.26875 -0.11302 0.26875 C -0.25121 0.26875 -0.29844 0.12685 -0.31736 0.04166 L -0.3368 -0.07246 C -0.35538 -0.15741 -0.39965 -0.29838 -0.52222 -0.29838 C -0.62604 -0.29838 -0.71111 -0.17176 -0.71111 -0.01551 Z " pathEditMode="relative" rAng="0" ptsTypes="ffFffffFfff">
                                      <p:cBhvr>
                                        <p:cTn id="18" dur="6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7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C -3.05556E-6 0.13611 -0.08455 0.24699 -0.18767 0.24699 C -0.30885 0.24699 -0.35277 0.12384 -0.371 0.04954 L -0.3901 -0.04954 C -0.40902 -0.12407 -0.45555 -0.24653 -0.59236 -0.24653 C -0.68021 -0.24653 -0.77951 -0.13611 -0.77951 -7.40741E-7 C -0.77951 0.13611 -0.68021 0.24699 -0.59236 0.24699 C -0.45555 0.24699 -0.40902 0.12384 -0.3901 0.04954 L -0.371 -0.04954 C -0.35277 -0.12407 -0.30885 -0.24653 -0.18767 -0.24653 C -0.08455 -0.24653 -3.05556E-6 -0.13611 -3.05556E-6 -7.40741E-7 Z " pathEditMode="relative" rAng="0" ptsTypes="ffFffffFfff">
                                      <p:cBhvr>
                                        <p:cTn id="21" dur="6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3299 -0.00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74 -0.00555 C 0.13073 0.06343 0.14982 0.15996 0.22048 0.15834 C 0.32309 0.15834 0.33055 -0.16412 0.4526 -0.16528 C 0.56232 -0.16528 0.50364 0.11667 0.60955 0.11551 C 0.71996 0.11551 0.66041 -0.08866 0.77882 -0.08866 C 0.88437 -0.08866 0.82569 0.04908 0.91979 0.04908 C 1.01041 0.04908 0.96354 -0.05602 1.04618 -0.05602 C 1.09305 -0.05602 1.09652 -0.02754 1.10104 -0.00555 " pathEditMode="relative" rAng="0" ptsTypes="ffffffff">
                                      <p:cBhvr>
                                        <p:cTn id="41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0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5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-0.0092 0.07894 -0.02986 0.18912 -0.10625 0.18727 C -0.21701 0.18727 -0.22534 -0.18148 -0.35729 -0.18264 C -0.47587 -0.18264 -0.4125 0.13982 -0.52673 0.13843 C -0.646 0.13843 -0.58177 -0.0949 -0.70937 -0.0949 C -0.82396 -0.0949 -0.76059 0.06227 -0.86215 0.06227 C -0.96007 0.06227 -0.90937 -0.05787 -0.99843 -0.05787 C -1.04913 -0.05787 -1.05295 -0.025 -1.05712 -3.33333E-6 " pathEditMode="relative" rAng="0" ptsTypes="ffffffff">
                                      <p:cBhvr>
                                        <p:cTn id="5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5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0"/>
                            </p:stCondLst>
                            <p:childTnLst>
                              <p:par>
                                <p:cTn id="65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68 0.12709 C -0.11997 0.07084 -0.18334 -0.01064 -0.25886 -0.01064 C -0.37084 -0.01064 -0.46181 0.07431 -0.46181 0.18056 C -0.46181 0.21551 -0.45261 0.24676 -0.43455 0.27524 C -0.43768 0.27524 -0.08368 0.69769 -0.08368 0.70325 C -0.08368 0.69769 0.26996 0.27524 0.26666 0.27524 C 0.28507 0.24676 0.29409 0.21551 0.29409 0.18056 C 0.29409 0.07431 0.20295 -0.01064 0.08802 -0.01064 C 0.01597 -0.01064 -0.04757 0.07084 -0.08368 0.12709 Z " pathEditMode="relative" rAng="0" ptsTypes="fffffffff">
                                      <p:cBhvr>
                                        <p:cTn id="6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0"/>
                            </p:stCondLst>
                            <p:childTnLst>
                              <p:par>
                                <p:cTn id="73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9 0.09305 C 0.0724 0.04051 0.13872 -0.03473 0.21754 -0.03473 C 0.33385 -0.03473 0.42882 0.04398 0.42882 0.14213 C 0.42882 0.17453 0.41927 0.20347 0.40017 0.22963 C 0.4033 0.22963 0.0349 0.62199 0.0349 0.62546 C 0.0349 0.62199 -0.33368 0.22963 -0.33038 0.22963 C -0.34965 0.20347 -0.35868 0.17453 -0.35868 0.14213 C -0.35868 0.04398 -0.26441 -0.03473 -0.14462 -0.03473 C -0.06927 -0.03473 -0.00295 0.04051 0.0349 0.09305 Z " pathEditMode="relative" rAng="0" ptsTypes="fffffffff">
                                      <p:cBhvr>
                                        <p:cTn id="74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0"/>
                            </p:stCondLst>
                            <p:childTnLst>
                              <p:par>
                                <p:cTn id="76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419</TotalTime>
  <Words>180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Муниципальное казённое общеобразовательное учреждение «Средняя общеобразовательная школа № 3», г.Козельск Козельского района Калужской области   </vt:lpstr>
      <vt:lpstr>Презентация PowerPoint</vt:lpstr>
      <vt:lpstr> Нашему Алёше 7 лет, а его сестренка           младше. Сколько лет Алеше и его сестренке вместе?</vt:lpstr>
      <vt:lpstr>Презентация PowerPoint</vt:lpstr>
      <vt:lpstr>Искатели клада взяли с собой 7 банок тушенки, а сгущенки – на несколько банок меньше. Сколько всего банок консервы взяли кладоискатели? </vt:lpstr>
      <vt:lpstr>1 ряд      2 ряд       3 ряд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общеобразовательное учреждение «Средняя общеобразовательная школа № 3», г.Козельск Козельского района Калужской области</dc:title>
  <dc:creator>1</dc:creator>
  <cp:lastModifiedBy>1</cp:lastModifiedBy>
  <cp:revision>29</cp:revision>
  <dcterms:created xsi:type="dcterms:W3CDTF">2013-04-03T14:49:00Z</dcterms:created>
  <dcterms:modified xsi:type="dcterms:W3CDTF">2014-08-16T06:45:11Z</dcterms:modified>
</cp:coreProperties>
</file>