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64" r:id="rId3"/>
    <p:sldId id="278" r:id="rId4"/>
    <p:sldId id="256" r:id="rId5"/>
    <p:sldId id="258" r:id="rId6"/>
    <p:sldId id="271" r:id="rId7"/>
    <p:sldId id="269" r:id="rId8"/>
    <p:sldId id="281" r:id="rId9"/>
    <p:sldId id="277" r:id="rId10"/>
    <p:sldId id="28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176B-2A51-4635-9BDC-7EE3D1F14DC1}" type="datetimeFigureOut">
              <a:rPr lang="ru-RU" smtClean="0"/>
              <a:t>12.01.2012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F3406-A71E-4D3D-8E1D-E43CD04F5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176B-2A51-4635-9BDC-7EE3D1F14DC1}" type="datetimeFigureOut">
              <a:rPr lang="ru-RU" smtClean="0"/>
              <a:t>12.01.2012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F3406-A71E-4D3D-8E1D-E43CD04F5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176B-2A51-4635-9BDC-7EE3D1F14DC1}" type="datetimeFigureOut">
              <a:rPr lang="ru-RU" smtClean="0"/>
              <a:t>12.01.2012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F3406-A71E-4D3D-8E1D-E43CD04F5C8E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6D6F4C2-640B-4DB3-80FC-84BECF4620A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84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176B-2A51-4635-9BDC-7EE3D1F14DC1}" type="datetimeFigureOut">
              <a:rPr lang="ru-RU" smtClean="0"/>
              <a:t>12.01.2012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F3406-A71E-4D3D-8E1D-E43CD04F5C8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176B-2A51-4635-9BDC-7EE3D1F14DC1}" type="datetimeFigureOut">
              <a:rPr lang="ru-RU" smtClean="0"/>
              <a:t>12.01.2012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F3406-A71E-4D3D-8E1D-E43CD04F5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176B-2A51-4635-9BDC-7EE3D1F14DC1}" type="datetimeFigureOut">
              <a:rPr lang="ru-RU" smtClean="0"/>
              <a:t>12.01.2012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F3406-A71E-4D3D-8E1D-E43CD04F5C8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176B-2A51-4635-9BDC-7EE3D1F14DC1}" type="datetimeFigureOut">
              <a:rPr lang="ru-RU" smtClean="0"/>
              <a:t>12.01.2012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F3406-A71E-4D3D-8E1D-E43CD04F5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176B-2A51-4635-9BDC-7EE3D1F14DC1}" type="datetimeFigureOut">
              <a:rPr lang="ru-RU" smtClean="0"/>
              <a:t>12.01.2012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F3406-A71E-4D3D-8E1D-E43CD04F5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176B-2A51-4635-9BDC-7EE3D1F14DC1}" type="datetimeFigureOut">
              <a:rPr lang="ru-RU" smtClean="0"/>
              <a:t>12.01.2012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F3406-A71E-4D3D-8E1D-E43CD04F5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176B-2A51-4635-9BDC-7EE3D1F14DC1}" type="datetimeFigureOut">
              <a:rPr lang="ru-RU" smtClean="0"/>
              <a:t>12.01.2012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F3406-A71E-4D3D-8E1D-E43CD04F5C8E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176B-2A51-4635-9BDC-7EE3D1F14DC1}" type="datetimeFigureOut">
              <a:rPr lang="ru-RU" smtClean="0"/>
              <a:t>12.01.2012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F3406-A71E-4D3D-8E1D-E43CD04F5C8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E62176B-2A51-4635-9BDC-7EE3D1F14DC1}" type="datetimeFigureOut">
              <a:rPr lang="ru-RU" smtClean="0"/>
              <a:t>12.01.2012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41F3406-A71E-4D3D-8E1D-E43CD04F5C8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Цели:</a:t>
            </a:r>
            <a:endParaRPr lang="ru-RU" dirty="0"/>
          </a:p>
          <a:p>
            <a:pPr lvl="0"/>
            <a:r>
              <a:rPr lang="ru-RU" dirty="0"/>
              <a:t>развитие учащихся как субъектов творческой проектной деятельности;</a:t>
            </a:r>
          </a:p>
          <a:p>
            <a:pPr lvl="0"/>
            <a:r>
              <a:rPr lang="ru-RU" dirty="0"/>
              <a:t>подготовка учащихся к успешному и гармоничному функционированию в информационно и технологически насыщенном мире.</a:t>
            </a:r>
            <a:r>
              <a:rPr lang="ru-RU" b="1" dirty="0"/>
              <a:t> </a:t>
            </a:r>
            <a:endParaRPr lang="ru-RU" dirty="0"/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/>
              <a:t>Проектная деятельность младших школьников.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7834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3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3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3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3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66FF66"/>
                </a:solidFill>
              </a:rPr>
              <a:t>Девиз </a:t>
            </a:r>
            <a:r>
              <a:rPr lang="ru-RU" sz="3600" dirty="0" smtClean="0">
                <a:solidFill>
                  <a:srgbClr val="66FF66"/>
                </a:solidFill>
              </a:rPr>
              <a:t>проектной </a:t>
            </a:r>
            <a:r>
              <a:rPr lang="ru-RU" sz="3600" dirty="0">
                <a:solidFill>
                  <a:srgbClr val="66FF66"/>
                </a:solidFill>
              </a:rPr>
              <a:t>деятельности</a:t>
            </a:r>
            <a:r>
              <a:rPr lang="ru-RU" dirty="0"/>
              <a:t> 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6981825" cy="4114800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dirty="0"/>
              <a:t>   « Спорьте, заблуждайтесь, ошибайтесь, но ради бога, размышляйте,  хотя и криво, да сами» </a:t>
            </a:r>
          </a:p>
          <a:p>
            <a:endParaRPr lang="ru-RU" sz="2800" dirty="0"/>
          </a:p>
          <a:p>
            <a:endParaRPr lang="ru-RU" sz="2800" dirty="0"/>
          </a:p>
          <a:p>
            <a:pPr>
              <a:buFontTx/>
              <a:buNone/>
            </a:pPr>
            <a:r>
              <a:rPr lang="ru-RU" sz="2800" dirty="0"/>
              <a:t>    Г. Э. </a:t>
            </a:r>
            <a:r>
              <a:rPr lang="ru-RU" sz="2800" smtClean="0"/>
              <a:t>Лессинг</a:t>
            </a:r>
            <a:endParaRPr lang="ru-RU" sz="2800"/>
          </a:p>
        </p:txBody>
      </p:sp>
      <p:pic>
        <p:nvPicPr>
          <p:cNvPr id="6" name="Picture 3" descr="D:\Мамино\Анимашки\newyear_snow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284984"/>
            <a:ext cx="32385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471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2121685"/>
          </a:xfrm>
        </p:spPr>
        <p:txBody>
          <a:bodyPr>
            <a:normAutofit/>
          </a:bodyPr>
          <a:lstStyle/>
          <a:p>
            <a:r>
              <a:rPr lang="ru-RU" b="1" dirty="0"/>
              <a:t>Формы обучения </a:t>
            </a:r>
          </a:p>
          <a:p>
            <a:pPr marL="0" indent="0">
              <a:buNone/>
            </a:pPr>
            <a:r>
              <a:rPr lang="ru-RU" b="1" dirty="0"/>
              <a:t>  </a:t>
            </a:r>
            <a:r>
              <a:rPr lang="ru-RU" dirty="0"/>
              <a:t>Фронтальная форма обучения</a:t>
            </a:r>
          </a:p>
          <a:p>
            <a:pPr marL="0" indent="0">
              <a:buNone/>
            </a:pPr>
            <a:r>
              <a:rPr lang="ru-RU" dirty="0" smtClean="0"/>
              <a:t>Коллективная </a:t>
            </a:r>
            <a:r>
              <a:rPr lang="ru-RU" dirty="0"/>
              <a:t>форма организации обучения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241417"/>
            <a:ext cx="80752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Организационные формы обучения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494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25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- личностные УУД:</a:t>
            </a:r>
            <a:r>
              <a:rPr lang="ru-RU" dirty="0"/>
              <a:t> умение поддерживать разговор по теме урока; </a:t>
            </a:r>
            <a:r>
              <a:rPr lang="ru-RU" dirty="0" smtClean="0"/>
              <a:t>проявлять </a:t>
            </a:r>
            <a:r>
              <a:rPr lang="ru-RU" dirty="0"/>
              <a:t>интерес к ознакомлению с проявлениями культуры родного </a:t>
            </a:r>
            <a:r>
              <a:rPr lang="ru-RU" dirty="0" smtClean="0"/>
              <a:t>народа;</a:t>
            </a:r>
            <a:endParaRPr lang="ru-RU" dirty="0"/>
          </a:p>
          <a:p>
            <a:r>
              <a:rPr lang="ru-RU" dirty="0"/>
              <a:t>- </a:t>
            </a:r>
            <a:r>
              <a:rPr lang="ru-RU" b="1" dirty="0"/>
              <a:t>познавательные УУД:</a:t>
            </a:r>
            <a:r>
              <a:rPr lang="ru-RU" dirty="0"/>
              <a:t> умение </a:t>
            </a:r>
            <a:r>
              <a:rPr lang="ru-RU" dirty="0" smtClean="0"/>
              <a:t> </a:t>
            </a:r>
            <a:r>
              <a:rPr lang="ru-RU" dirty="0"/>
              <a:t>оформлять свою мысль в устной речи на уровне одного предложения </a:t>
            </a:r>
            <a:r>
              <a:rPr lang="ru-RU" dirty="0" smtClean="0"/>
              <a:t>;   </a:t>
            </a:r>
            <a:endParaRPr lang="ru-RU" dirty="0"/>
          </a:p>
          <a:p>
            <a:r>
              <a:rPr lang="ru-RU" dirty="0"/>
              <a:t>- </a:t>
            </a:r>
            <a:r>
              <a:rPr lang="ru-RU" b="1" dirty="0"/>
              <a:t>регулятивные УУД</a:t>
            </a:r>
            <a:r>
              <a:rPr lang="ru-RU" dirty="0" smtClean="0"/>
              <a:t>: </a:t>
            </a:r>
            <a:r>
              <a:rPr lang="ru-RU" dirty="0"/>
              <a:t>совместно с учителем планировать предметно-практические действия; 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- </a:t>
            </a:r>
            <a:r>
              <a:rPr lang="ru-RU" b="1" dirty="0"/>
              <a:t>коммуникативные УУД:</a:t>
            </a:r>
            <a:r>
              <a:rPr lang="ru-RU" dirty="0"/>
              <a:t> понимание смысла простого </a:t>
            </a:r>
            <a:r>
              <a:rPr lang="ru-RU" dirty="0" smtClean="0"/>
              <a:t>текста; </a:t>
            </a:r>
            <a:r>
              <a:rPr lang="ru-RU" dirty="0"/>
              <a:t>умение поддерживать диалог с учителем и одноклассниками.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Возможности формирования</a:t>
            </a:r>
            <a:r>
              <a:rPr lang="ru-RU" b="1" i="1" dirty="0" smtClean="0"/>
              <a:t> УУД</a:t>
            </a:r>
            <a:r>
              <a:rPr lang="ru-RU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090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Урок окружающего мира и технологии </a:t>
            </a:r>
            <a:br>
              <a:rPr lang="ru-RU" dirty="0" smtClean="0"/>
            </a:br>
            <a:r>
              <a:rPr lang="ru-RU" dirty="0" smtClean="0"/>
              <a:t>1 класс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Тема: С наступающим Новым годом!</a:t>
            </a:r>
          </a:p>
          <a:p>
            <a:r>
              <a:rPr lang="ru-RU" dirty="0" smtClean="0"/>
              <a:t>Тема: Новогодняя ёлка</a:t>
            </a:r>
            <a:endParaRPr lang="ru-RU" dirty="0"/>
          </a:p>
        </p:txBody>
      </p:sp>
      <p:pic>
        <p:nvPicPr>
          <p:cNvPr id="1026" name="Picture 2" descr="http://file.mobilmusic.ru/22/6d/4c/52982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80928"/>
            <a:ext cx="2956560" cy="379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reobrazenie.ucoz.ru/eloch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23241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64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5"/>
            <a:ext cx="8363272" cy="19442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i="1" dirty="0"/>
          </a:p>
          <a:p>
            <a:pPr lvl="0"/>
            <a:r>
              <a:rPr lang="ru-RU" dirty="0"/>
              <a:t>расширить знания учащихся в области истории новогоднего праздника;</a:t>
            </a:r>
            <a:endParaRPr lang="ru-RU" i="1" dirty="0"/>
          </a:p>
          <a:p>
            <a:pPr lvl="0"/>
            <a:r>
              <a:rPr lang="ru-RU" dirty="0"/>
              <a:t>выполнить групповую работу «Новогодняя ёлочка</a:t>
            </a:r>
            <a:r>
              <a:rPr lang="ru-RU" dirty="0" smtClean="0"/>
              <a:t>».</a:t>
            </a:r>
          </a:p>
          <a:p>
            <a:pPr lvl="0"/>
            <a:endParaRPr lang="ru-RU" i="1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Цели: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760" y="3501008"/>
            <a:ext cx="4286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37138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познакомить с новогодними традициями на Руси и в других странах;</a:t>
            </a:r>
            <a:endParaRPr lang="ru-RU" i="1" dirty="0" smtClean="0"/>
          </a:p>
          <a:p>
            <a:pPr lvl="0"/>
            <a:r>
              <a:rPr lang="ru-RU" dirty="0" smtClean="0"/>
              <a:t>учить различать Деда Мороза и Санта Клауса;</a:t>
            </a:r>
            <a:endParaRPr lang="ru-RU" i="1" dirty="0" smtClean="0"/>
          </a:p>
          <a:p>
            <a:pPr lvl="0"/>
            <a:r>
              <a:rPr lang="ru-RU" dirty="0" smtClean="0"/>
              <a:t>развивать мелкую моторику и координацию движений рук;</a:t>
            </a:r>
            <a:endParaRPr lang="ru-RU" i="1" dirty="0" smtClean="0"/>
          </a:p>
          <a:p>
            <a:pPr lvl="0"/>
            <a:r>
              <a:rPr lang="ru-RU" dirty="0" smtClean="0"/>
              <a:t>способствовать развитию коммуникативных способностей, умению работать индивидуально и в команде;</a:t>
            </a:r>
            <a:endParaRPr lang="ru-RU" i="1" dirty="0" smtClean="0"/>
          </a:p>
          <a:p>
            <a:pPr lvl="0"/>
            <a:r>
              <a:rPr lang="ru-RU" dirty="0" smtClean="0"/>
              <a:t>учить взаимовыручке, выслушивать ответы друг друга;</a:t>
            </a:r>
            <a:endParaRPr lang="ru-RU" i="1" dirty="0" smtClean="0"/>
          </a:p>
          <a:p>
            <a:pPr lvl="0"/>
            <a:r>
              <a:rPr lang="ru-RU" dirty="0" smtClean="0"/>
              <a:t>развивать фантазию, воображение, чувство композиции.</a:t>
            </a:r>
            <a:endParaRPr lang="ru-RU" i="1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Задачи: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728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«Новогодняя ёлка»</a:t>
            </a:r>
            <a:r>
              <a:rPr lang="ru-RU" dirty="0"/>
              <a:t/>
            </a:r>
            <a:br>
              <a:rPr lang="ru-RU" dirty="0"/>
            </a:br>
            <a:r>
              <a:rPr lang="ru-RU" sz="1800" dirty="0" smtClean="0"/>
              <a:t>-</a:t>
            </a:r>
            <a:r>
              <a:rPr lang="ru-RU" sz="2000" b="1" dirty="0" smtClean="0"/>
              <a:t>регулятивные </a:t>
            </a:r>
            <a:r>
              <a:rPr lang="ru-RU" sz="2000" b="1" dirty="0"/>
              <a:t>УУД</a:t>
            </a:r>
            <a:r>
              <a:rPr lang="ru-RU" sz="2000" dirty="0"/>
              <a:t>: совместно с учителем планировать предметно-практические </a:t>
            </a:r>
            <a:r>
              <a:rPr lang="ru-RU" sz="2000" dirty="0" smtClean="0"/>
              <a:t>действия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0880" y="4149080"/>
            <a:ext cx="3200130" cy="239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1634695"/>
            <a:ext cx="3291840" cy="246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628800"/>
            <a:ext cx="3291840" cy="246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91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Физминутка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673" y="2785280"/>
            <a:ext cx="4372051" cy="3069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2349884"/>
            <a:ext cx="3747218" cy="41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033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58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Новогодняя ёлка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1800" b="1" dirty="0"/>
              <a:t>-</a:t>
            </a:r>
            <a:r>
              <a:rPr lang="ru-RU" sz="1800" b="1" dirty="0" smtClean="0"/>
              <a:t> </a:t>
            </a:r>
            <a:r>
              <a:rPr lang="ru-RU" sz="1800" b="1" dirty="0"/>
              <a:t>личностные </a:t>
            </a:r>
            <a:r>
              <a:rPr lang="ru-RU" sz="1800" b="1" dirty="0" smtClean="0"/>
              <a:t>УУД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- </a:t>
            </a:r>
            <a:r>
              <a:rPr lang="ru-RU" sz="1800" b="1" dirty="0" smtClean="0"/>
              <a:t>коммуникативные УУД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701262"/>
            <a:ext cx="2186620" cy="2704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1880" y="1701262"/>
            <a:ext cx="2024806" cy="2705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2546" y="1700805"/>
            <a:ext cx="1925038" cy="27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4515794"/>
            <a:ext cx="3158801" cy="2152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8985" y="4517401"/>
            <a:ext cx="2807122" cy="2137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477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279</TotalTime>
  <Words>237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Проектная деятельность младших школьников. </vt:lpstr>
      <vt:lpstr>Организационные формы обучения</vt:lpstr>
      <vt:lpstr>Возможности формирования УУД:</vt:lpstr>
      <vt:lpstr>Урок окружающего мира и технологии  1 класс</vt:lpstr>
      <vt:lpstr>Цели:</vt:lpstr>
      <vt:lpstr>Задачи: </vt:lpstr>
      <vt:lpstr>«Новогодняя ёлка» -регулятивные УУД: совместно с учителем планировать предметно-практические действия </vt:lpstr>
      <vt:lpstr>Физминутка</vt:lpstr>
      <vt:lpstr>  Новогодняя ёлка - личностные УУД - коммуникативные УУД  </vt:lpstr>
      <vt:lpstr>Девиз проектной деятельности 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окружающего мира и технологии  1 класс</dc:title>
  <dc:creator>Admin</dc:creator>
  <cp:lastModifiedBy>Admin</cp:lastModifiedBy>
  <cp:revision>25</cp:revision>
  <dcterms:created xsi:type="dcterms:W3CDTF">2012-01-01T11:27:43Z</dcterms:created>
  <dcterms:modified xsi:type="dcterms:W3CDTF">2012-01-12T10:19:42Z</dcterms:modified>
</cp:coreProperties>
</file>