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63" r:id="rId5"/>
    <p:sldId id="260" r:id="rId6"/>
    <p:sldId id="261" r:id="rId7"/>
    <p:sldId id="259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A32F1-E832-4DA4-9B87-0EBEA51325B8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290C78-F1B1-4A07-BEDA-D88375E6DA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27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Какое правило</a:t>
            </a:r>
            <a:r>
              <a:rPr lang="ru-RU" baseline="0" dirty="0" smtClean="0"/>
              <a:t> нужно всегда помнить?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290C78-F1B1-4A07-BEDA-D88375E6DA5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419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20149946">
            <a:off x="2169364" y="4361156"/>
            <a:ext cx="6400800" cy="1752600"/>
          </a:xfrm>
        </p:spPr>
        <p:txBody>
          <a:bodyPr/>
          <a:lstStyle/>
          <a:p>
            <a:r>
              <a:rPr lang="ru-RU" dirty="0" smtClean="0"/>
              <a:t>Математика 3 класс</a:t>
            </a:r>
            <a:endParaRPr lang="ru-RU" dirty="0"/>
          </a:p>
        </p:txBody>
      </p:sp>
      <p:pic>
        <p:nvPicPr>
          <p:cNvPr id="1026" name="Picture 2" descr="E:\тра та та\все картинки\Рисуночки\математика.bm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0" y="80878"/>
            <a:ext cx="3771900" cy="343852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170495">
            <a:off x="683568" y="3036168"/>
            <a:ext cx="7772400" cy="1470025"/>
          </a:xfrm>
        </p:spPr>
        <p:txBody>
          <a:bodyPr/>
          <a:lstStyle/>
          <a:p>
            <a:r>
              <a:rPr lang="ru-RU" dirty="0" smtClean="0"/>
              <a:t>Как проверить деление с остатком?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5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39552" y="1556792"/>
            <a:ext cx="696248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научиться </a:t>
            </a:r>
            <a:r>
              <a:rPr lang="ru-RU" sz="4000" dirty="0"/>
              <a:t>выполнять </a:t>
            </a:r>
            <a:r>
              <a:rPr lang="ru-RU" sz="4000" dirty="0" smtClean="0"/>
              <a:t>проверку</a:t>
            </a:r>
          </a:p>
          <a:p>
            <a:r>
              <a:rPr lang="ru-RU" sz="4000" dirty="0" smtClean="0"/>
              <a:t> </a:t>
            </a:r>
            <a:r>
              <a:rPr lang="ru-RU" sz="4000" dirty="0"/>
              <a:t>деления с </a:t>
            </a:r>
            <a:r>
              <a:rPr lang="ru-RU" sz="4000" dirty="0" smtClean="0"/>
              <a:t>остатком.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2980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Подставьте вместо </a:t>
            </a:r>
            <a:r>
              <a:rPr lang="ru-RU" i="1" dirty="0"/>
              <a:t>х</a:t>
            </a:r>
            <a:r>
              <a:rPr lang="ru-RU" dirty="0"/>
              <a:t> числа и заполните таблицу</a:t>
            </a:r>
          </a:p>
        </p:txBody>
      </p:sp>
      <p:sp>
        <p:nvSpPr>
          <p:cNvPr id="5" name="Овал 4"/>
          <p:cNvSpPr/>
          <p:nvPr/>
        </p:nvSpPr>
        <p:spPr>
          <a:xfrm>
            <a:off x="5210834" y="933690"/>
            <a:ext cx="936104" cy="7920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</a:rPr>
              <a:t>х</a:t>
            </a:r>
            <a:endParaRPr lang="ru-RU" sz="3200" b="1" i="1" dirty="0">
              <a:solidFill>
                <a:schemeClr val="tx1"/>
              </a:solidFill>
            </a:endParaRPr>
          </a:p>
        </p:txBody>
      </p:sp>
      <p:cxnSp>
        <p:nvCxnSpPr>
          <p:cNvPr id="6" name="Прямая со стрелкой 5"/>
          <p:cNvCxnSpPr>
            <a:stCxn id="5" idx="4"/>
          </p:cNvCxnSpPr>
          <p:nvPr/>
        </p:nvCxnSpPr>
        <p:spPr>
          <a:xfrm>
            <a:off x="5678886" y="1725778"/>
            <a:ext cx="0" cy="288032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Ромб 6"/>
          <p:cNvSpPr/>
          <p:nvPr/>
        </p:nvSpPr>
        <p:spPr>
          <a:xfrm>
            <a:off x="3734670" y="2013810"/>
            <a:ext cx="3888432" cy="151216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Делится на 3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8" name="Соединительная линия уступом 7"/>
          <p:cNvCxnSpPr>
            <a:stCxn id="7" idx="1"/>
          </p:cNvCxnSpPr>
          <p:nvPr/>
        </p:nvCxnSpPr>
        <p:spPr>
          <a:xfrm rot="10800000" flipV="1">
            <a:off x="3266618" y="2769894"/>
            <a:ext cx="468052" cy="756084"/>
          </a:xfrm>
          <a:prstGeom prst="bentConnector2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>
            <a:stCxn id="7" idx="3"/>
          </p:cNvCxnSpPr>
          <p:nvPr/>
        </p:nvCxnSpPr>
        <p:spPr>
          <a:xfrm>
            <a:off x="7623102" y="2769894"/>
            <a:ext cx="468052" cy="0"/>
          </a:xfrm>
          <a:prstGeom prst="line">
            <a:avLst/>
          </a:prstGeom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8091154" y="2769894"/>
            <a:ext cx="0" cy="756084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266617" y="2247836"/>
            <a:ext cx="6575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Да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7623102" y="2294002"/>
            <a:ext cx="8121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Нет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18546" y="3514365"/>
            <a:ext cx="1255930" cy="5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: 3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7463189" y="3525979"/>
            <a:ext cx="1255930" cy="522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·</a:t>
            </a:r>
            <a:r>
              <a:rPr lang="ru-RU" sz="2800" b="1" dirty="0" smtClean="0">
                <a:solidFill>
                  <a:schemeClr val="bg1"/>
                </a:solidFill>
              </a:rPr>
              <a:t> 3</a:t>
            </a:r>
            <a:endParaRPr lang="ru-RU" sz="2800" b="1" dirty="0">
              <a:solidFill>
                <a:schemeClr val="bg1"/>
              </a:solidFill>
            </a:endParaRPr>
          </a:p>
        </p:txBody>
      </p:sp>
      <p:cxnSp>
        <p:nvCxnSpPr>
          <p:cNvPr id="15" name="Прямая со стрелкой 14"/>
          <p:cNvCxnSpPr/>
          <p:nvPr/>
        </p:nvCxnSpPr>
        <p:spPr>
          <a:xfrm>
            <a:off x="3874476" y="4048036"/>
            <a:ext cx="1048326" cy="288032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6290954" y="4036422"/>
            <a:ext cx="1154688" cy="2996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4922802" y="4036422"/>
            <a:ext cx="1368152" cy="731693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</a:rPr>
              <a:t>у</a:t>
            </a:r>
            <a:endParaRPr lang="ru-RU" sz="3200" b="1" dirty="0">
              <a:solidFill>
                <a:schemeClr val="tx1"/>
              </a:solidFill>
            </a:endParaRPr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037574"/>
              </p:ext>
            </p:extLst>
          </p:nvPr>
        </p:nvGraphicFramePr>
        <p:xfrm>
          <a:off x="782343" y="5085184"/>
          <a:ext cx="8280918" cy="1368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  <a:gridCol w="920102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2800" b="1" i="1" dirty="0" smtClean="0"/>
                        <a:t>х</a:t>
                      </a:r>
                      <a:endParaRPr lang="ru-RU" sz="2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14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7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18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5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11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16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27</a:t>
                      </a:r>
                      <a:endParaRPr lang="ru-RU" sz="2800" dirty="0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1" dirty="0" smtClean="0"/>
                        <a:t>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880721" y="5647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42</a:t>
            </a:r>
            <a:endParaRPr lang="ru-RU" sz="3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2841501" y="564790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</a:t>
            </a:r>
            <a:endParaRPr lang="ru-RU" sz="3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734670" y="5647904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21</a:t>
            </a:r>
            <a:endParaRPr lang="ru-RU" sz="3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4710244" y="5647905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6</a:t>
            </a:r>
            <a:endParaRPr lang="ru-RU" sz="3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606878" y="5647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15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6429255" y="5647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33</a:t>
            </a:r>
            <a:endParaRPr lang="ru-RU" sz="3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463189" y="5647905"/>
            <a:ext cx="601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48</a:t>
            </a:r>
            <a:endParaRPr lang="ru-RU" sz="32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8366244" y="5647903"/>
            <a:ext cx="3930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9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1542439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41" decel="50000">
                                          <p:stCondLst>
                                            <p:cond delay="45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692696"/>
            <a:ext cx="3960440" cy="1656184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2663788" y="548680"/>
            <a:ext cx="0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707904" y="548680"/>
            <a:ext cx="0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220072" y="1197622"/>
            <a:ext cx="851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4 м</a:t>
            </a:r>
            <a:endParaRPr lang="ru-RU" sz="3600" b="1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83568" y="692696"/>
            <a:ext cx="936104" cy="82809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38030" y="2529770"/>
            <a:ext cx="10855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12 м</a:t>
            </a:r>
            <a:endParaRPr lang="ru-RU" sz="3600" b="1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1619672" y="548680"/>
            <a:ext cx="0" cy="208823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323528" y="1520788"/>
            <a:ext cx="468052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95490" y="2849940"/>
            <a:ext cx="36740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</a:t>
            </a:r>
          </a:p>
          <a:p>
            <a:r>
              <a:rPr lang="ru-RU" sz="2800" dirty="0" smtClean="0"/>
              <a:t>8</a:t>
            </a:r>
            <a:endParaRPr lang="ru-RU" sz="2800" dirty="0"/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295490" y="3333232"/>
            <a:ext cx="3674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774162" y="2883714"/>
            <a:ext cx="82575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часть огорода прямоугольной формы </a:t>
            </a:r>
          </a:p>
          <a:p>
            <a:r>
              <a:rPr lang="ru-RU" sz="3200" dirty="0" smtClean="0"/>
              <a:t>засажена клубникой. Пользуясь схемой </a:t>
            </a:r>
          </a:p>
          <a:p>
            <a:r>
              <a:rPr lang="ru-RU" sz="3200" dirty="0" smtClean="0"/>
              <a:t>найдите, какая площадь занята под клубнику?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129" y="4511615"/>
            <a:ext cx="50052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12·4=48 (м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)- площадь огорода.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30793" y="5187235"/>
            <a:ext cx="52877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48:8=6 (м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)- занято под клубнику.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1403648" y="5862855"/>
            <a:ext cx="19465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6 м</a:t>
            </a:r>
            <a:r>
              <a:rPr lang="ru-RU" sz="2800" baseline="30000" dirty="0" smtClean="0"/>
              <a:t>2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022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507288" cy="1143000"/>
          </a:xfrm>
        </p:spPr>
        <p:txBody>
          <a:bodyPr/>
          <a:lstStyle/>
          <a:p>
            <a:r>
              <a:rPr lang="ru-RU" dirty="0" smtClean="0"/>
              <a:t>Выполните деление с остатком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23528" y="1604119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43:5=</a:t>
            </a:r>
            <a:endParaRPr lang="ru-RU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1619672" y="1596358"/>
            <a:ext cx="2100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8 (ост.3)</a:t>
            </a:r>
            <a:endParaRPr lang="ru-RU" sz="4400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2552560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47:9=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1619672" y="2552560"/>
            <a:ext cx="2100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5 (ост.2)</a:t>
            </a:r>
            <a:endParaRPr lang="ru-RU" sz="4400" dirty="0"/>
          </a:p>
        </p:txBody>
      </p:sp>
      <p:sp>
        <p:nvSpPr>
          <p:cNvPr id="8" name="TextBox 7"/>
          <p:cNvSpPr txBox="1"/>
          <p:nvPr/>
        </p:nvSpPr>
        <p:spPr>
          <a:xfrm>
            <a:off x="4716016" y="3645024"/>
            <a:ext cx="2100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3 (ост.2)</a:t>
            </a:r>
            <a:endParaRPr lang="ru-RU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4716016" y="4653136"/>
            <a:ext cx="210089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9 (ост.6)</a:t>
            </a:r>
            <a:endParaRPr lang="ru-RU" sz="4400" dirty="0"/>
          </a:p>
        </p:txBody>
      </p:sp>
      <p:sp>
        <p:nvSpPr>
          <p:cNvPr id="10" name="TextBox 9"/>
          <p:cNvSpPr txBox="1"/>
          <p:nvPr/>
        </p:nvSpPr>
        <p:spPr>
          <a:xfrm>
            <a:off x="3319490" y="3645023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23:7=</a:t>
            </a:r>
            <a:endParaRPr lang="ru-RU" sz="4400" dirty="0"/>
          </a:p>
        </p:txBody>
      </p:sp>
      <p:sp>
        <p:nvSpPr>
          <p:cNvPr id="11" name="TextBox 10"/>
          <p:cNvSpPr txBox="1"/>
          <p:nvPr/>
        </p:nvSpPr>
        <p:spPr>
          <a:xfrm>
            <a:off x="3319490" y="4653135"/>
            <a:ext cx="147187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87:9=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841689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476672"/>
            <a:ext cx="5411832" cy="2664296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altLang="ru-RU" sz="4100" b="1" dirty="0">
                <a:solidFill>
                  <a:srgbClr val="7030A0"/>
                </a:solidFill>
              </a:rPr>
              <a:t>Какое число до 39 без остатка делится на 4?  </a:t>
            </a:r>
            <a:br>
              <a:rPr lang="ru-RU" altLang="ru-RU" sz="4100" b="1" dirty="0">
                <a:solidFill>
                  <a:srgbClr val="7030A0"/>
                </a:solidFill>
              </a:rPr>
            </a:br>
            <a:r>
              <a:rPr lang="ru-RU" altLang="ru-RU" sz="4100" b="1" dirty="0" smtClean="0">
                <a:solidFill>
                  <a:srgbClr val="7030A0"/>
                </a:solidFill>
              </a:rPr>
              <a:t> На </a:t>
            </a:r>
            <a:r>
              <a:rPr lang="ru-RU" altLang="ru-RU" sz="4100" b="1" dirty="0">
                <a:solidFill>
                  <a:srgbClr val="7030A0"/>
                </a:solidFill>
              </a:rPr>
              <a:t>8? </a:t>
            </a:r>
            <a:br>
              <a:rPr lang="ru-RU" altLang="ru-RU" sz="4100" b="1" dirty="0">
                <a:solidFill>
                  <a:srgbClr val="7030A0"/>
                </a:solidFill>
              </a:rPr>
            </a:br>
            <a:r>
              <a:rPr lang="ru-RU" altLang="ru-RU" sz="4100" b="1" dirty="0">
                <a:solidFill>
                  <a:srgbClr val="7030A0"/>
                </a:solidFill>
              </a:rPr>
              <a:t> </a:t>
            </a:r>
            <a:r>
              <a:rPr lang="ru-RU" altLang="ru-RU" sz="4100" b="1" dirty="0" smtClean="0">
                <a:solidFill>
                  <a:srgbClr val="7030A0"/>
                </a:solidFill>
              </a:rPr>
              <a:t> На </a:t>
            </a:r>
            <a:r>
              <a:rPr lang="ru-RU" altLang="ru-RU" sz="4100" b="1" dirty="0">
                <a:solidFill>
                  <a:srgbClr val="7030A0"/>
                </a:solidFill>
              </a:rPr>
              <a:t>9?</a:t>
            </a:r>
            <a:endParaRPr lang="ru-RU" sz="4100" dirty="0">
              <a:solidFill>
                <a:srgbClr val="7030A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2915816" y="3501008"/>
            <a:ext cx="5987008" cy="288032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ru-RU" altLang="ru-RU" sz="4400" b="1" dirty="0">
                <a:solidFill>
                  <a:srgbClr val="7030A0"/>
                </a:solidFill>
              </a:rPr>
              <a:t>Какие остатки могут получиться при делении на 3? </a:t>
            </a:r>
          </a:p>
          <a:p>
            <a:pPr algn="ctr">
              <a:buFontTx/>
              <a:buNone/>
            </a:pPr>
            <a:r>
              <a:rPr lang="ru-RU" altLang="ru-RU" sz="4400" b="1" dirty="0">
                <a:solidFill>
                  <a:srgbClr val="7030A0"/>
                </a:solidFill>
              </a:rPr>
              <a:t>На </a:t>
            </a:r>
            <a:r>
              <a:rPr lang="ru-RU" altLang="ru-RU" sz="4400" b="1" dirty="0" smtClean="0">
                <a:solidFill>
                  <a:srgbClr val="7030A0"/>
                </a:solidFill>
              </a:rPr>
              <a:t>6?</a:t>
            </a:r>
          </a:p>
          <a:p>
            <a:pPr algn="ctr">
              <a:buFontTx/>
              <a:buNone/>
            </a:pPr>
            <a:r>
              <a:rPr lang="ru-RU" altLang="ru-RU" sz="4400" b="1" dirty="0" smtClean="0">
                <a:solidFill>
                  <a:srgbClr val="7030A0"/>
                </a:solidFill>
              </a:rPr>
              <a:t>   На </a:t>
            </a:r>
            <a:r>
              <a:rPr lang="ru-RU" altLang="ru-RU" sz="4400" b="1" dirty="0">
                <a:solidFill>
                  <a:srgbClr val="7030A0"/>
                </a:solidFill>
              </a:rPr>
              <a:t>12?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348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800" decel="100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Составьте пары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71600" y="1556792"/>
            <a:ext cx="3024336" cy="4968552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4800" dirty="0" smtClean="0"/>
              <a:t>10+5 =15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/>
              <a:t>29-13=16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/>
              <a:t>7·12=84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4800" dirty="0" smtClean="0"/>
              <a:t>69:3=23</a:t>
            </a:r>
            <a:endParaRPr lang="ru-RU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6228184" y="5445223"/>
            <a:ext cx="26725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>
                <a:solidFill>
                  <a:srgbClr val="FF0000"/>
                </a:solidFill>
              </a:rPr>
              <a:t>16+13=29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228184" y="1844824"/>
            <a:ext cx="222368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84:7=12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28184" y="3047157"/>
            <a:ext cx="224292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15-10=5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28184" y="4221088"/>
            <a:ext cx="221887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23·3=69</a:t>
            </a: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451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8.87656E-7 L -0.28004 -0.1830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010" y="-91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29034E-6 L -0.28785 -0.35413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92" y="-177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44568E-6 L -0.29479 0.34836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740" y="174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1.55802E-6 L -0.28663 0.1914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340" y="95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ФИЗМИНУТКА</a:t>
            </a:r>
            <a:endParaRPr lang="ru-RU" dirty="0"/>
          </a:p>
        </p:txBody>
      </p:sp>
      <p:pic>
        <p:nvPicPr>
          <p:cNvPr id="1026" name="Picture 2" descr="C:\Users\user\Pictures\биатлон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96752"/>
            <a:ext cx="6876256" cy="5157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Pictures\керлинг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3136" y="1225207"/>
            <a:ext cx="6990783" cy="524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ser\Pictures\конкобежец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016" y="1244991"/>
            <a:ext cx="6816392" cy="5112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user\Pictures\ФК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7" y="1142746"/>
            <a:ext cx="7020272" cy="5265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262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172</Words>
  <Application>Microsoft Office PowerPoint</Application>
  <PresentationFormat>Экран (4:3)</PresentationFormat>
  <Paragraphs>66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Как проверить деление с остатком?</vt:lpstr>
      <vt:lpstr>Цель:</vt:lpstr>
      <vt:lpstr>Подставьте вместо х числа и заполните таблицу</vt:lpstr>
      <vt:lpstr>Презентация PowerPoint</vt:lpstr>
      <vt:lpstr>Выполните деление с остатком</vt:lpstr>
      <vt:lpstr>Презентация PowerPoint</vt:lpstr>
      <vt:lpstr>Составьте пары</vt:lpstr>
      <vt:lpstr>ФИЗМИНУТКА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проверить деление с остатком?</dc:title>
  <dc:creator>user</dc:creator>
  <cp:lastModifiedBy>user</cp:lastModifiedBy>
  <cp:revision>14</cp:revision>
  <dcterms:created xsi:type="dcterms:W3CDTF">2014-02-19T20:26:12Z</dcterms:created>
  <dcterms:modified xsi:type="dcterms:W3CDTF">2014-03-11T20:14:11Z</dcterms:modified>
</cp:coreProperties>
</file>